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2.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3.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4.jpe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6858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微软雅黑"/>
        <a:ea typeface="微软雅黑"/>
        <a:cs typeface="微软雅黑"/>
        <a:sym typeface="微软雅黑"/>
      </a:defRPr>
    </a:lvl1pPr>
    <a:lvl2pPr marL="0" marR="0" indent="342900" algn="l" defTabSz="6858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微软雅黑"/>
        <a:ea typeface="微软雅黑"/>
        <a:cs typeface="微软雅黑"/>
        <a:sym typeface="微软雅黑"/>
      </a:defRPr>
    </a:lvl2pPr>
    <a:lvl3pPr marL="0" marR="0" indent="685800" algn="l" defTabSz="6858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微软雅黑"/>
        <a:ea typeface="微软雅黑"/>
        <a:cs typeface="微软雅黑"/>
        <a:sym typeface="微软雅黑"/>
      </a:defRPr>
    </a:lvl3pPr>
    <a:lvl4pPr marL="0" marR="0" indent="1028700" algn="l" defTabSz="6858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微软雅黑"/>
        <a:ea typeface="微软雅黑"/>
        <a:cs typeface="微软雅黑"/>
        <a:sym typeface="微软雅黑"/>
      </a:defRPr>
    </a:lvl4pPr>
    <a:lvl5pPr marL="0" marR="0" indent="1371600" algn="l" defTabSz="6858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微软雅黑"/>
        <a:ea typeface="微软雅黑"/>
        <a:cs typeface="微软雅黑"/>
        <a:sym typeface="微软雅黑"/>
      </a:defRPr>
    </a:lvl5pPr>
    <a:lvl6pPr marL="0" marR="0" indent="1714500" algn="l" defTabSz="6858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微软雅黑"/>
        <a:ea typeface="微软雅黑"/>
        <a:cs typeface="微软雅黑"/>
        <a:sym typeface="微软雅黑"/>
      </a:defRPr>
    </a:lvl6pPr>
    <a:lvl7pPr marL="0" marR="0" indent="2057400" algn="l" defTabSz="6858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微软雅黑"/>
        <a:ea typeface="微软雅黑"/>
        <a:cs typeface="微软雅黑"/>
        <a:sym typeface="微软雅黑"/>
      </a:defRPr>
    </a:lvl7pPr>
    <a:lvl8pPr marL="0" marR="0" indent="2400300" algn="l" defTabSz="6858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微软雅黑"/>
        <a:ea typeface="微软雅黑"/>
        <a:cs typeface="微软雅黑"/>
        <a:sym typeface="微软雅黑"/>
      </a:defRPr>
    </a:lvl8pPr>
    <a:lvl9pPr marL="0" marR="0" indent="2743200" algn="l" defTabSz="6858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微软雅黑"/>
        <a:ea typeface="微软雅黑"/>
        <a:cs typeface="微软雅黑"/>
        <a:sym typeface="微软雅黑"/>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微软雅黑"/>
          <a:ea typeface="微软雅黑"/>
          <a:cs typeface="微软雅黑"/>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
          <a:latin typeface="微软雅黑"/>
          <a:ea typeface="微软雅黑"/>
          <a:cs typeface="微软雅黑"/>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微软雅黑"/>
          <a:ea typeface="微软雅黑"/>
          <a:cs typeface="微软雅黑"/>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微软雅黑"/>
          <a:ea typeface="微软雅黑"/>
          <a:cs typeface="微软雅黑"/>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微软雅黑"/>
          <a:ea typeface="微软雅黑"/>
          <a:cs typeface="微软雅黑"/>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
          <a:latin typeface="微软雅黑"/>
          <a:ea typeface="微软雅黑"/>
          <a:cs typeface="微软雅黑"/>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微软雅黑"/>
          <a:ea typeface="微软雅黑"/>
          <a:cs typeface="微软雅黑"/>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微软雅黑"/>
          <a:ea typeface="微软雅黑"/>
          <a:cs typeface="微软雅黑"/>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微软雅黑"/>
          <a:ea typeface="微软雅黑"/>
          <a:cs typeface="微软雅黑"/>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
          <a:latin typeface="微软雅黑"/>
          <a:ea typeface="微软雅黑"/>
          <a:cs typeface="微软雅黑"/>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微软雅黑"/>
          <a:ea typeface="微软雅黑"/>
          <a:cs typeface="微软雅黑"/>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微软雅黑"/>
          <a:ea typeface="微软雅黑"/>
          <a:cs typeface="微软雅黑"/>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微软雅黑"/>
          <a:ea typeface="微软雅黑"/>
          <a:cs typeface="微软雅黑"/>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微软雅黑"/>
          <a:ea typeface="微软雅黑"/>
          <a:cs typeface="微软雅黑"/>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微软雅黑"/>
          <a:ea typeface="微软雅黑"/>
          <a:cs typeface="微软雅黑"/>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微软雅黑"/>
          <a:ea typeface="微软雅黑"/>
          <a:cs typeface="微软雅黑"/>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微软雅黑"/>
          <a:ea typeface="微软雅黑"/>
          <a:cs typeface="微软雅黑"/>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微软雅黑"/>
          <a:ea typeface="微软雅黑"/>
          <a:cs typeface="微软雅黑"/>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微软雅黑"/>
          <a:ea typeface="微软雅黑"/>
          <a:cs typeface="微软雅黑"/>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微软雅黑"/>
          <a:ea typeface="微软雅黑"/>
          <a:cs typeface="微软雅黑"/>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微软雅黑"/>
          <a:ea typeface="微软雅黑"/>
          <a:cs typeface="微软雅黑"/>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微软雅黑"/>
          <a:ea typeface="微软雅黑"/>
          <a:cs typeface="微软雅黑"/>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微软雅黑"/>
          <a:ea typeface="微软雅黑"/>
          <a:cs typeface="微软雅黑"/>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微软雅黑"/>
          <a:ea typeface="微软雅黑"/>
          <a:cs typeface="微软雅黑"/>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685800" latinLnBrk="0">
      <a:defRPr sz="900">
        <a:latin typeface="+mn-lt"/>
        <a:ea typeface="+mn-ea"/>
        <a:cs typeface="+mn-cs"/>
        <a:sym typeface="Calibri"/>
      </a:defRPr>
    </a:lvl1pPr>
    <a:lvl2pPr indent="228600" defTabSz="685800" latinLnBrk="0">
      <a:defRPr sz="900">
        <a:latin typeface="+mn-lt"/>
        <a:ea typeface="+mn-ea"/>
        <a:cs typeface="+mn-cs"/>
        <a:sym typeface="Calibri"/>
      </a:defRPr>
    </a:lvl2pPr>
    <a:lvl3pPr indent="457200" defTabSz="685800" latinLnBrk="0">
      <a:defRPr sz="900">
        <a:latin typeface="+mn-lt"/>
        <a:ea typeface="+mn-ea"/>
        <a:cs typeface="+mn-cs"/>
        <a:sym typeface="Calibri"/>
      </a:defRPr>
    </a:lvl3pPr>
    <a:lvl4pPr indent="685800" defTabSz="685800" latinLnBrk="0">
      <a:defRPr sz="900">
        <a:latin typeface="+mn-lt"/>
        <a:ea typeface="+mn-ea"/>
        <a:cs typeface="+mn-cs"/>
        <a:sym typeface="Calibri"/>
      </a:defRPr>
    </a:lvl4pPr>
    <a:lvl5pPr indent="914400" defTabSz="685800" latinLnBrk="0">
      <a:defRPr sz="900">
        <a:latin typeface="+mn-lt"/>
        <a:ea typeface="+mn-ea"/>
        <a:cs typeface="+mn-cs"/>
        <a:sym typeface="Calibri"/>
      </a:defRPr>
    </a:lvl5pPr>
    <a:lvl6pPr indent="1143000" defTabSz="685800" latinLnBrk="0">
      <a:defRPr sz="900">
        <a:latin typeface="+mn-lt"/>
        <a:ea typeface="+mn-ea"/>
        <a:cs typeface="+mn-cs"/>
        <a:sym typeface="Calibri"/>
      </a:defRPr>
    </a:lvl6pPr>
    <a:lvl7pPr indent="1371600" defTabSz="685800" latinLnBrk="0">
      <a:defRPr sz="900">
        <a:latin typeface="+mn-lt"/>
        <a:ea typeface="+mn-ea"/>
        <a:cs typeface="+mn-cs"/>
        <a:sym typeface="Calibri"/>
      </a:defRPr>
    </a:lvl7pPr>
    <a:lvl8pPr indent="1600200" defTabSz="685800" latinLnBrk="0">
      <a:defRPr sz="900">
        <a:latin typeface="+mn-lt"/>
        <a:ea typeface="+mn-ea"/>
        <a:cs typeface="+mn-cs"/>
        <a:sym typeface="Calibri"/>
      </a:defRPr>
    </a:lvl8pPr>
    <a:lvl9pPr indent="1828800" defTabSz="685800" latinLnBrk="0">
      <a:defRPr sz="9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 Id="rId3" Type="http://schemas.openxmlformats.org/officeDocument/2006/relationships/hyperlink" Target="https://github.com/wongngaisum/federated-learning-noniid" TargetMode="Externa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lvl1pPr>
              <a:defRPr sz="1800"/>
            </a:lvl1pPr>
          </a:lstStyle>
          <a:p>
            <a:pPr/>
            <a:r>
              <a:t>Hello, I am Wong Ngai Sum and my project topic is Federated Learning on non-IID data.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a:p>
        </p:txBody>
      </p:sp>
      <p:sp>
        <p:nvSpPr>
          <p:cNvPr id="351" name="Shape 351"/>
          <p:cNvSpPr/>
          <p:nvPr>
            <p:ph type="body" sz="quarter" idx="1"/>
          </p:nvPr>
        </p:nvSpPr>
        <p:spPr>
          <a:prstGeom prst="rect">
            <a:avLst/>
          </a:prstGeom>
        </p:spPr>
        <p:txBody>
          <a:bodyPr/>
          <a:lstStyle>
            <a:lvl1pPr>
              <a:defRPr sz="1800"/>
            </a:lvl1pPr>
          </a:lstStyle>
          <a:p>
            <a:pPr/>
            <a:r>
              <a:t>So there are lots of real datasets available on the internet. I will use two famous datasets MNIST and CIFAR-10 for experiments. MNIST consists of black and white handwriting digits and CIFAR-10 consists of color images with 10 types of things. I will use default train and test split for simplicity.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Shape 407"/>
          <p:cNvSpPr/>
          <p:nvPr>
            <p:ph type="sldImg"/>
          </p:nvPr>
        </p:nvSpPr>
        <p:spPr>
          <a:prstGeom prst="rect">
            <a:avLst/>
          </a:prstGeom>
        </p:spPr>
        <p:txBody>
          <a:bodyPr/>
          <a:lstStyle/>
          <a:p>
            <a:pPr/>
          </a:p>
        </p:txBody>
      </p:sp>
      <p:sp>
        <p:nvSpPr>
          <p:cNvPr id="408" name="Shape 408"/>
          <p:cNvSpPr/>
          <p:nvPr>
            <p:ph type="body" sz="quarter" idx="1"/>
          </p:nvPr>
        </p:nvSpPr>
        <p:spPr>
          <a:prstGeom prst="rect">
            <a:avLst/>
          </a:prstGeom>
        </p:spPr>
        <p:txBody>
          <a:bodyPr/>
          <a:lstStyle>
            <a:lvl1pPr>
              <a:defRPr sz="1800"/>
            </a:lvl1pPr>
          </a:lstStyle>
          <a:p>
            <a:pPr/>
            <a:r>
              <a:t>And these are the training configurations of the experiments. Mini-batch size is 64, 10 local epochs on device, 50 communication rounds so we can observe the trend of performance, MNIST dataset as default so as to save time, vanilla SGD optimizer, 0.01 learning rate, cross-entropy loss function, manual random seed so results are reproducible, 100 devices and 10% of them will be selected at each round because devices may not be able to train model or connect to internet at a time, 5 layer CNN as model, which is similar to traditional LeNet, Federated Averaging as Federated Learning algorithm because it is the fundamental of Federated Learning. Regarding non-IID data distribution, I will test 1, 2, 5 classes per device, because they may be similar to real world situations.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Shape 421"/>
          <p:cNvSpPr/>
          <p:nvPr>
            <p:ph type="sldImg"/>
          </p:nvPr>
        </p:nvSpPr>
        <p:spPr>
          <a:prstGeom prst="rect">
            <a:avLst/>
          </a:prstGeom>
        </p:spPr>
        <p:txBody>
          <a:bodyPr/>
          <a:lstStyle/>
          <a:p>
            <a:pPr/>
          </a:p>
        </p:txBody>
      </p:sp>
      <p:sp>
        <p:nvSpPr>
          <p:cNvPr id="422" name="Shape 422"/>
          <p:cNvSpPr/>
          <p:nvPr>
            <p:ph type="body" sz="quarter" idx="1"/>
          </p:nvPr>
        </p:nvSpPr>
        <p:spPr>
          <a:prstGeom prst="rect">
            <a:avLst/>
          </a:prstGeom>
        </p:spPr>
        <p:txBody>
          <a:bodyPr/>
          <a:lstStyle>
            <a:lvl1pPr>
              <a:defRPr sz="1800"/>
            </a:lvl1pPr>
          </a:lstStyle>
          <a:p>
            <a:pPr/>
            <a:r>
              <a:t>So, regarding the problem of Federated Learning on non-IID data, some scholars suggested alternative Federated Learning algorithms, like FedProx, which provides a way for the server to account for the heterogeneity associated with partial information, with proved robustness and stability, and FedCurv, which builds on ideas from Lifelong Learning and adapts the Elastic Weight Consolidation algorithm from a sequential algorithm to a parallel one. These are too advanced for beginners like me, and I would like to focus on the fundamental structure of Federated Learning, so I would only use Federated Averaging in this project.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Shape 427"/>
          <p:cNvSpPr/>
          <p:nvPr>
            <p:ph type="sldImg"/>
          </p:nvPr>
        </p:nvSpPr>
        <p:spPr>
          <a:prstGeom prst="rect">
            <a:avLst/>
          </a:prstGeom>
        </p:spPr>
        <p:txBody>
          <a:bodyPr/>
          <a:lstStyle/>
          <a:p>
            <a:pPr/>
          </a:p>
        </p:txBody>
      </p:sp>
      <p:sp>
        <p:nvSpPr>
          <p:cNvPr id="428" name="Shape 428"/>
          <p:cNvSpPr/>
          <p:nvPr>
            <p:ph type="body" sz="quarter" idx="1"/>
          </p:nvPr>
        </p:nvSpPr>
        <p:spPr>
          <a:prstGeom prst="rect">
            <a:avLst/>
          </a:prstGeom>
        </p:spPr>
        <p:txBody>
          <a:bodyPr/>
          <a:lstStyle>
            <a:lvl1pPr>
              <a:defRPr sz="1800"/>
            </a:lvl1pPr>
          </a:lstStyle>
          <a:p>
            <a:pPr/>
            <a:r>
              <a:t>So lets see what experiments I did and the findings.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Shape 445"/>
          <p:cNvSpPr/>
          <p:nvPr>
            <p:ph type="sldImg"/>
          </p:nvPr>
        </p:nvSpPr>
        <p:spPr>
          <a:prstGeom prst="rect">
            <a:avLst/>
          </a:prstGeom>
        </p:spPr>
        <p:txBody>
          <a:bodyPr/>
          <a:lstStyle/>
          <a:p>
            <a:pPr/>
          </a:p>
        </p:txBody>
      </p:sp>
      <p:sp>
        <p:nvSpPr>
          <p:cNvPr id="446" name="Shape 446"/>
          <p:cNvSpPr/>
          <p:nvPr>
            <p:ph type="body" sz="quarter" idx="1"/>
          </p:nvPr>
        </p:nvSpPr>
        <p:spPr>
          <a:prstGeom prst="rect">
            <a:avLst/>
          </a:prstGeom>
        </p:spPr>
        <p:txBody>
          <a:bodyPr/>
          <a:lstStyle>
            <a:lvl1pPr>
              <a:defRPr sz="1800"/>
            </a:lvl1pPr>
          </a:lstStyle>
          <a:p>
            <a:pPr/>
            <a:r>
              <a:t>First lets see how tradition Machine Learning and Federated Learning perform on MNIST dataset in IID setting. No surprise, they both gain great performance. Tradition Machine Learning gains 99% accuracy after 10 epochs and Federated Learning gains 97.6% after 10 communication rounds. As we can see, Federated Learning converges slower than Traditional Machine Learning, through they get similar performance after several rounds. Then it becomes under-fitting, that’s why the learning speed becomes slower. Federated Learning with IID data is not possible in most situations so this is only for comparison studies.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Shape 464"/>
          <p:cNvSpPr/>
          <p:nvPr>
            <p:ph type="sldImg"/>
          </p:nvPr>
        </p:nvSpPr>
        <p:spPr>
          <a:prstGeom prst="rect">
            <a:avLst/>
          </a:prstGeom>
        </p:spPr>
        <p:txBody>
          <a:bodyPr/>
          <a:lstStyle/>
          <a:p>
            <a:pPr/>
          </a:p>
        </p:txBody>
      </p:sp>
      <p:sp>
        <p:nvSpPr>
          <p:cNvPr id="465" name="Shape 465"/>
          <p:cNvSpPr/>
          <p:nvPr>
            <p:ph type="body" sz="quarter" idx="1"/>
          </p:nvPr>
        </p:nvSpPr>
        <p:spPr>
          <a:prstGeom prst="rect">
            <a:avLst/>
          </a:prstGeom>
        </p:spPr>
        <p:txBody>
          <a:bodyPr/>
          <a:lstStyle>
            <a:lvl1pPr>
              <a:defRPr sz="1800"/>
            </a:lvl1pPr>
          </a:lstStyle>
          <a:p>
            <a:pPr/>
            <a:r>
              <a:t>In this case, data distribution on devices are balanced. I will test the accuracy with percentage of non-IID. So x% of non-IID means x% of data is sorted by labels and distributed to device and remaining data is randomly distributed, or IID. We can see if it is 100% non-IID, accuracy is very low, only 34.6%, but if it is 80% non-IID, accuracy is 79.9%, 60%, accuracy is 89%, 40%, accuracy is 96%, 20%, accuracy is 97.5%. We can observe that of data distribution is slightly non-IID, we can still get good performance, but if it is seriously non-IID, we may get poor performance, but still better than random guess. But balanced data distribution may not be common.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Shape 482"/>
          <p:cNvSpPr/>
          <p:nvPr>
            <p:ph type="sldImg"/>
          </p:nvPr>
        </p:nvSpPr>
        <p:spPr>
          <a:prstGeom prst="rect">
            <a:avLst/>
          </a:prstGeom>
        </p:spPr>
        <p:txBody>
          <a:bodyPr/>
          <a:lstStyle/>
          <a:p>
            <a:pPr/>
          </a:p>
        </p:txBody>
      </p:sp>
      <p:sp>
        <p:nvSpPr>
          <p:cNvPr id="483" name="Shape 483"/>
          <p:cNvSpPr/>
          <p:nvPr>
            <p:ph type="body" sz="quarter" idx="1"/>
          </p:nvPr>
        </p:nvSpPr>
        <p:spPr>
          <a:prstGeom prst="rect">
            <a:avLst/>
          </a:prstGeom>
        </p:spPr>
        <p:txBody>
          <a:bodyPr/>
          <a:lstStyle>
            <a:lvl1pPr>
              <a:defRPr sz="1800"/>
            </a:lvl1pPr>
          </a:lstStyle>
          <a:p>
            <a:pPr/>
            <a:r>
              <a:t>In real life scenarios, data distributions are unbalanced and data from MNIST is a bit unbalanced. In this case, data distribution on devices are proportional to the distribution of MNIST. We can see if there is 1 class per device, accuracy is very low, only 19.7%, but if there are two classes, accuracy is 67.6%, three classes, accuracy is 93.4%, five classes, accuracy is 93.2%. As mentioned, 100% non-IID in balanced setting gets 34.6% accuracy, but in unbalanced setting accuracy becomes 19.7%, which reflects that unbalanced data distribution may be harmful to performance. Harm of unbalanced dataset is not obvious in IID setting, and is obvious when there is 1 class per device. So it is expected that if data is extremely unbalanced, performance will be very poor.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Shape 500"/>
          <p:cNvSpPr/>
          <p:nvPr>
            <p:ph type="sldImg"/>
          </p:nvPr>
        </p:nvSpPr>
        <p:spPr>
          <a:prstGeom prst="rect">
            <a:avLst/>
          </a:prstGeom>
        </p:spPr>
        <p:txBody>
          <a:bodyPr/>
          <a:lstStyle/>
          <a:p>
            <a:pPr/>
          </a:p>
        </p:txBody>
      </p:sp>
      <p:sp>
        <p:nvSpPr>
          <p:cNvPr id="501" name="Shape 501"/>
          <p:cNvSpPr/>
          <p:nvPr>
            <p:ph type="body" sz="quarter" idx="1"/>
          </p:nvPr>
        </p:nvSpPr>
        <p:spPr>
          <a:prstGeom prst="rect">
            <a:avLst/>
          </a:prstGeom>
        </p:spPr>
        <p:txBody>
          <a:bodyPr/>
          <a:lstStyle>
            <a:lvl1pPr>
              <a:defRPr sz="1800"/>
            </a:lvl1pPr>
          </a:lstStyle>
          <a:p>
            <a:pPr/>
            <a:r>
              <a:t>And I used Cohen’s Kappa to measure inter-rater agreement. It is normalized at the baseline of random chance. What it reveals is that when there is one class of data per device, no matter data distribution is balanced or unbalanced, performance is lagging behind others, and it seems the trained model is doing random guess.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Shape 512"/>
          <p:cNvSpPr/>
          <p:nvPr>
            <p:ph type="sldImg"/>
          </p:nvPr>
        </p:nvSpPr>
        <p:spPr>
          <a:prstGeom prst="rect">
            <a:avLst/>
          </a:prstGeom>
        </p:spPr>
        <p:txBody>
          <a:bodyPr/>
          <a:lstStyle/>
          <a:p>
            <a:pPr/>
          </a:p>
        </p:txBody>
      </p:sp>
      <p:sp>
        <p:nvSpPr>
          <p:cNvPr id="513" name="Shape 513"/>
          <p:cNvSpPr/>
          <p:nvPr>
            <p:ph type="body" sz="quarter" idx="1"/>
          </p:nvPr>
        </p:nvSpPr>
        <p:spPr>
          <a:prstGeom prst="rect">
            <a:avLst/>
          </a:prstGeom>
        </p:spPr>
        <p:txBody>
          <a:bodyPr/>
          <a:lstStyle>
            <a:lvl1pPr>
              <a:defRPr sz="1800"/>
            </a:lvl1pPr>
          </a:lstStyle>
          <a:p>
            <a:pPr/>
            <a:r>
              <a:t>These are the number of rounds to achieve certain accuracies. It reveals that a model can finally converge to high accuracy with slightly non-IID data distribution. It is just a matter of time.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Shape 541"/>
          <p:cNvSpPr/>
          <p:nvPr>
            <p:ph type="sldImg"/>
          </p:nvPr>
        </p:nvSpPr>
        <p:spPr>
          <a:prstGeom prst="rect">
            <a:avLst/>
          </a:prstGeom>
        </p:spPr>
        <p:txBody>
          <a:bodyPr/>
          <a:lstStyle/>
          <a:p>
            <a:pPr/>
          </a:p>
        </p:txBody>
      </p:sp>
      <p:sp>
        <p:nvSpPr>
          <p:cNvPr id="542" name="Shape 542"/>
          <p:cNvSpPr/>
          <p:nvPr>
            <p:ph type="body" sz="quarter" idx="1"/>
          </p:nvPr>
        </p:nvSpPr>
        <p:spPr>
          <a:prstGeom prst="rect">
            <a:avLst/>
          </a:prstGeom>
        </p:spPr>
        <p:txBody>
          <a:bodyPr/>
          <a:lstStyle>
            <a:lvl1pPr>
              <a:defRPr sz="1800"/>
            </a:lvl1pPr>
          </a:lstStyle>
          <a:p>
            <a:pPr/>
            <a:r>
              <a:t>Yes of course, if level of non-IID is high, performance is poor. But I want to know what are the outputs of the model. Here are the predicted and target values of 100% non-IID in round 50. To conclude, most predicted values are 0 and 2, so where are 1 and 9? Of course, losses on training devices are low. But it shows that precision may lose during averaging models.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lvl1pPr>
              <a:defRPr sz="1800"/>
            </a:lvl1pPr>
          </a:lstStyle>
          <a:p>
            <a:pPr/>
            <a:r>
              <a:t>These are the key parts of the presentation. I will first talk about the background of the project and the need for evaluation and some simple experiments to show or prove the situation. And I will end with a discussion of my findings, lesson learned and some limitation.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Shape 560"/>
          <p:cNvSpPr/>
          <p:nvPr>
            <p:ph type="sldImg"/>
          </p:nvPr>
        </p:nvSpPr>
        <p:spPr>
          <a:prstGeom prst="rect">
            <a:avLst/>
          </a:prstGeom>
        </p:spPr>
        <p:txBody>
          <a:bodyPr/>
          <a:lstStyle/>
          <a:p>
            <a:pPr/>
          </a:p>
        </p:txBody>
      </p:sp>
      <p:sp>
        <p:nvSpPr>
          <p:cNvPr id="561" name="Shape 561"/>
          <p:cNvSpPr/>
          <p:nvPr>
            <p:ph type="body" sz="quarter" idx="1"/>
          </p:nvPr>
        </p:nvSpPr>
        <p:spPr>
          <a:prstGeom prst="rect">
            <a:avLst/>
          </a:prstGeom>
        </p:spPr>
        <p:txBody>
          <a:bodyPr/>
          <a:lstStyle>
            <a:lvl1pPr>
              <a:defRPr sz="1800"/>
            </a:lvl1pPr>
          </a:lstStyle>
          <a:p>
            <a:pPr/>
            <a:r>
              <a:t>Here are the predicted and target values of 1 class per device in round 50. In this experiment, most predicted values are 4 and 8, where are the others? It reflects that with unbalanced data distribution, performance of trained model is worse, because models on some devices are not well-trained. Then the model on these devices are close to the old model, averaging models make the situation worse and convergence speed is substantially slower, especially in highly non-IID setting.</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Shape 587"/>
          <p:cNvSpPr/>
          <p:nvPr>
            <p:ph type="sldImg"/>
          </p:nvPr>
        </p:nvSpPr>
        <p:spPr>
          <a:prstGeom prst="rect">
            <a:avLst/>
          </a:prstGeom>
        </p:spPr>
        <p:txBody>
          <a:bodyPr/>
          <a:lstStyle/>
          <a:p>
            <a:pPr/>
          </a:p>
        </p:txBody>
      </p:sp>
      <p:sp>
        <p:nvSpPr>
          <p:cNvPr id="588" name="Shape 588"/>
          <p:cNvSpPr/>
          <p:nvPr>
            <p:ph type="body" sz="quarter" idx="1"/>
          </p:nvPr>
        </p:nvSpPr>
        <p:spPr>
          <a:prstGeom prst="rect">
            <a:avLst/>
          </a:prstGeom>
        </p:spPr>
        <p:txBody>
          <a:bodyPr/>
          <a:lstStyle>
            <a:lvl1pPr>
              <a:defRPr sz="1800"/>
            </a:lvl1pPr>
          </a:lstStyle>
          <a:p>
            <a:pPr/>
            <a:r>
              <a:t>So why performance is so poor? There are several obvious reasons, poor model, training setting, training parameters, systems heterogeneity, highly non-IID data distribution because devices may be training for local objectives, not for global objectives so they are training different models from target learning model. Also, Federated Averaging is bad with non-IID data distribution.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 name="Shape 596"/>
          <p:cNvSpPr/>
          <p:nvPr>
            <p:ph type="sldImg"/>
          </p:nvPr>
        </p:nvSpPr>
        <p:spPr>
          <a:prstGeom prst="rect">
            <a:avLst/>
          </a:prstGeom>
        </p:spPr>
        <p:txBody>
          <a:bodyPr/>
          <a:lstStyle/>
          <a:p>
            <a:pPr/>
          </a:p>
        </p:txBody>
      </p:sp>
      <p:sp>
        <p:nvSpPr>
          <p:cNvPr id="597" name="Shape 597"/>
          <p:cNvSpPr/>
          <p:nvPr>
            <p:ph type="body" sz="quarter" idx="1"/>
          </p:nvPr>
        </p:nvSpPr>
        <p:spPr>
          <a:prstGeom prst="rect">
            <a:avLst/>
          </a:prstGeom>
        </p:spPr>
        <p:txBody>
          <a:bodyPr/>
          <a:lstStyle>
            <a:lvl1pPr>
              <a:defRPr sz="1800"/>
            </a:lvl1pPr>
          </a:lstStyle>
          <a:p>
            <a:pPr/>
            <a:r>
              <a:t>So I want to see the parameters divergence in non-IID setting, which is calculated by mean absolute percentage error. It may not be a robust choice, but it does provide some insights.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1" name="Shape 611"/>
          <p:cNvSpPr/>
          <p:nvPr>
            <p:ph type="sldImg"/>
          </p:nvPr>
        </p:nvSpPr>
        <p:spPr>
          <a:prstGeom prst="rect">
            <a:avLst/>
          </a:prstGeom>
        </p:spPr>
        <p:txBody>
          <a:bodyPr/>
          <a:lstStyle/>
          <a:p>
            <a:pPr/>
          </a:p>
        </p:txBody>
      </p:sp>
      <p:sp>
        <p:nvSpPr>
          <p:cNvPr id="612" name="Shape 612"/>
          <p:cNvSpPr/>
          <p:nvPr>
            <p:ph type="body" sz="quarter" idx="1"/>
          </p:nvPr>
        </p:nvSpPr>
        <p:spPr>
          <a:prstGeom prst="rect">
            <a:avLst/>
          </a:prstGeom>
        </p:spPr>
        <p:txBody>
          <a:bodyPr/>
          <a:lstStyle>
            <a:lvl1pPr>
              <a:defRPr sz="1800"/>
            </a:lvl1pPr>
          </a:lstStyle>
          <a:p>
            <a:pPr/>
            <a:r>
              <a:t>It seems that divergence is bigger if it is non-IID data distribution. They are not quite obvious because small changes in weight may result in a large change in the output and the parameters can be positive or negative.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2" name="Shape 622"/>
          <p:cNvSpPr/>
          <p:nvPr>
            <p:ph type="sldImg"/>
          </p:nvPr>
        </p:nvSpPr>
        <p:spPr>
          <a:prstGeom prst="rect">
            <a:avLst/>
          </a:prstGeom>
        </p:spPr>
        <p:txBody>
          <a:bodyPr/>
          <a:lstStyle/>
          <a:p>
            <a:pPr/>
          </a:p>
        </p:txBody>
      </p:sp>
      <p:sp>
        <p:nvSpPr>
          <p:cNvPr id="623" name="Shape 623"/>
          <p:cNvSpPr/>
          <p:nvPr>
            <p:ph type="body" sz="quarter" idx="1"/>
          </p:nvPr>
        </p:nvSpPr>
        <p:spPr>
          <a:prstGeom prst="rect">
            <a:avLst/>
          </a:prstGeom>
        </p:spPr>
        <p:txBody>
          <a:bodyPr/>
          <a:lstStyle>
            <a:lvl1pPr>
              <a:defRPr sz="1800"/>
            </a:lvl1pPr>
          </a:lstStyle>
          <a:p>
            <a:pPr/>
            <a:r>
              <a:t>Since Federated Averaging is based on uniform distribution, large parameters divergence on devices means the model they train are far away from target model, so performance may be poor.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4" name="Shape 634"/>
          <p:cNvSpPr/>
          <p:nvPr>
            <p:ph type="sldImg"/>
          </p:nvPr>
        </p:nvSpPr>
        <p:spPr>
          <a:prstGeom prst="rect">
            <a:avLst/>
          </a:prstGeom>
        </p:spPr>
        <p:txBody>
          <a:bodyPr/>
          <a:lstStyle/>
          <a:p>
            <a:pPr/>
          </a:p>
        </p:txBody>
      </p:sp>
      <p:sp>
        <p:nvSpPr>
          <p:cNvPr id="635" name="Shape 635"/>
          <p:cNvSpPr/>
          <p:nvPr>
            <p:ph type="body" sz="quarter" idx="1"/>
          </p:nvPr>
        </p:nvSpPr>
        <p:spPr>
          <a:prstGeom prst="rect">
            <a:avLst/>
          </a:prstGeom>
        </p:spPr>
        <p:txBody>
          <a:bodyPr/>
          <a:lstStyle>
            <a:lvl1pPr>
              <a:defRPr sz="1800"/>
            </a:lvl1pPr>
          </a:lstStyle>
          <a:p>
            <a:pPr/>
            <a:r>
              <a:t>So I tested several mini-batch sizes to see how they affect performance. If batch size is too large, performance will be worse and unstable in this case because large batch lacks the explorative properties mini batch has and tends to zoom in on the minimizer closest to the initial point and may converge to sharp minimum, so general performance is poor.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6" name="Shape 646"/>
          <p:cNvSpPr/>
          <p:nvPr>
            <p:ph type="sldImg"/>
          </p:nvPr>
        </p:nvSpPr>
        <p:spPr>
          <a:prstGeom prst="rect">
            <a:avLst/>
          </a:prstGeom>
        </p:spPr>
        <p:txBody>
          <a:bodyPr/>
          <a:lstStyle/>
          <a:p>
            <a:pPr/>
          </a:p>
        </p:txBody>
      </p:sp>
      <p:sp>
        <p:nvSpPr>
          <p:cNvPr id="647" name="Shape 647"/>
          <p:cNvSpPr/>
          <p:nvPr>
            <p:ph type="body" sz="quarter" idx="1"/>
          </p:nvPr>
        </p:nvSpPr>
        <p:spPr>
          <a:prstGeom prst="rect">
            <a:avLst/>
          </a:prstGeom>
        </p:spPr>
        <p:txBody>
          <a:bodyPr/>
          <a:lstStyle>
            <a:lvl1pPr>
              <a:defRPr sz="1800"/>
            </a:lvl1pPr>
          </a:lstStyle>
          <a:p>
            <a:pPr/>
            <a:r>
              <a:t>And if level of non-IID is high, then batch size may not be crucial. But if level of non-IID is low, batch size matters.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8" name="Shape 658"/>
          <p:cNvSpPr/>
          <p:nvPr>
            <p:ph type="sldImg"/>
          </p:nvPr>
        </p:nvSpPr>
        <p:spPr>
          <a:prstGeom prst="rect">
            <a:avLst/>
          </a:prstGeom>
        </p:spPr>
        <p:txBody>
          <a:bodyPr/>
          <a:lstStyle/>
          <a:p>
            <a:pPr/>
          </a:p>
        </p:txBody>
      </p:sp>
      <p:sp>
        <p:nvSpPr>
          <p:cNvPr id="659" name="Shape 659"/>
          <p:cNvSpPr/>
          <p:nvPr>
            <p:ph type="body" sz="quarter" idx="1"/>
          </p:nvPr>
        </p:nvSpPr>
        <p:spPr>
          <a:prstGeom prst="rect">
            <a:avLst/>
          </a:prstGeom>
        </p:spPr>
        <p:txBody>
          <a:bodyPr/>
          <a:lstStyle>
            <a:lvl1pPr>
              <a:defRPr sz="1800"/>
            </a:lvl1pPr>
          </a:lstStyle>
          <a:p>
            <a:pPr/>
            <a:r>
              <a:t>And optimal choice maybe related to number of data on device, which is 32 in these five values.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5" name="Shape 675"/>
          <p:cNvSpPr/>
          <p:nvPr>
            <p:ph type="sldImg"/>
          </p:nvPr>
        </p:nvSpPr>
        <p:spPr>
          <a:prstGeom prst="rect">
            <a:avLst/>
          </a:prstGeom>
        </p:spPr>
        <p:txBody>
          <a:bodyPr/>
          <a:lstStyle/>
          <a:p>
            <a:pPr/>
          </a:p>
        </p:txBody>
      </p:sp>
      <p:sp>
        <p:nvSpPr>
          <p:cNvPr id="676" name="Shape 676"/>
          <p:cNvSpPr/>
          <p:nvPr>
            <p:ph type="body" sz="quarter" idx="1"/>
          </p:nvPr>
        </p:nvSpPr>
        <p:spPr>
          <a:prstGeom prst="rect">
            <a:avLst/>
          </a:prstGeom>
        </p:spPr>
        <p:txBody>
          <a:bodyPr/>
          <a:lstStyle>
            <a:lvl1pPr>
              <a:defRPr sz="1800"/>
            </a:lvl1pPr>
          </a:lstStyle>
          <a:p>
            <a:pPr/>
            <a:r>
              <a:t>So how about adding number of local epochs? We can get slightly better performance if level of non-IID is low, and nearly no improvement if level of non-IID is high.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1" name="Shape 691"/>
          <p:cNvSpPr/>
          <p:nvPr>
            <p:ph type="sldImg"/>
          </p:nvPr>
        </p:nvSpPr>
        <p:spPr>
          <a:prstGeom prst="rect">
            <a:avLst/>
          </a:prstGeom>
        </p:spPr>
        <p:txBody>
          <a:bodyPr/>
          <a:lstStyle/>
          <a:p>
            <a:pPr/>
          </a:p>
        </p:txBody>
      </p:sp>
      <p:sp>
        <p:nvSpPr>
          <p:cNvPr id="692" name="Shape 692"/>
          <p:cNvSpPr/>
          <p:nvPr>
            <p:ph type="body" sz="quarter" idx="1"/>
          </p:nvPr>
        </p:nvSpPr>
        <p:spPr>
          <a:prstGeom prst="rect">
            <a:avLst/>
          </a:prstGeom>
        </p:spPr>
        <p:txBody>
          <a:bodyPr/>
          <a:lstStyle>
            <a:lvl1pPr>
              <a:defRPr sz="1800"/>
            </a:lvl1pPr>
          </a:lstStyle>
          <a:p>
            <a:pPr/>
            <a:r>
              <a:t>Number of local epochs can be low to get similar model performance without affecting performance of training devices.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lvl1pPr>
              <a:defRPr sz="1800"/>
            </a:lvl1pPr>
          </a:lstStyle>
          <a:p>
            <a:pPr/>
            <a:r>
              <a:t>I will start off by providing background of Federated Learning with non-IID data, which will show the need for a study and evaluation.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9" name="Shape 719"/>
          <p:cNvSpPr/>
          <p:nvPr>
            <p:ph type="sldImg"/>
          </p:nvPr>
        </p:nvSpPr>
        <p:spPr>
          <a:prstGeom prst="rect">
            <a:avLst/>
          </a:prstGeom>
        </p:spPr>
        <p:txBody>
          <a:bodyPr/>
          <a:lstStyle/>
          <a:p>
            <a:pPr/>
          </a:p>
        </p:txBody>
      </p:sp>
      <p:sp>
        <p:nvSpPr>
          <p:cNvPr id="720" name="Shape 720"/>
          <p:cNvSpPr/>
          <p:nvPr>
            <p:ph type="body" sz="quarter" idx="1"/>
          </p:nvPr>
        </p:nvSpPr>
        <p:spPr>
          <a:prstGeom prst="rect">
            <a:avLst/>
          </a:prstGeom>
        </p:spPr>
        <p:txBody>
          <a:bodyPr/>
          <a:lstStyle>
            <a:lvl1pPr>
              <a:defRPr sz="1800"/>
            </a:lvl1pPr>
          </a:lstStyle>
          <a:p>
            <a:pPr/>
            <a:r>
              <a:t>And what if local epoch = 1 and full batch size? It is similar to full gradient descent and computational time is shorter. I expected it may give more accurate gradients which is good for extra dataset. However, as a result, accuracy is poor. It requires longer training time for a given accuracy. This is just an extreme case, but it shows the need to be careful to test different combinations of model parameters, such as grid search.</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3" name="Shape 743"/>
          <p:cNvSpPr/>
          <p:nvPr>
            <p:ph type="sldImg"/>
          </p:nvPr>
        </p:nvSpPr>
        <p:spPr>
          <a:prstGeom prst="rect">
            <a:avLst/>
          </a:prstGeom>
        </p:spPr>
        <p:txBody>
          <a:bodyPr/>
          <a:lstStyle/>
          <a:p>
            <a:pPr/>
          </a:p>
        </p:txBody>
      </p:sp>
      <p:sp>
        <p:nvSpPr>
          <p:cNvPr id="744" name="Shape 744"/>
          <p:cNvSpPr/>
          <p:nvPr>
            <p:ph type="body" sz="quarter" idx="1"/>
          </p:nvPr>
        </p:nvSpPr>
        <p:spPr>
          <a:prstGeom prst="rect">
            <a:avLst/>
          </a:prstGeom>
        </p:spPr>
        <p:txBody>
          <a:bodyPr/>
          <a:lstStyle>
            <a:lvl1pPr>
              <a:defRPr sz="1800"/>
            </a:lvl1pPr>
          </a:lstStyle>
          <a:p>
            <a:pPr/>
            <a:r>
              <a:t>How about simulating distributed SGD with Federated Averaging? In this experiment, there is 1 local epoch per round and batch size is 60. There will be 1000 devices. In distributed Stochastic Gradient Descent, gradients are sent back to the parameter servers, rather than sending back models as in Federated Averaging. The poor performance may be explained by Federated Averaging hurts the resulting model and has slow convergence speed.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9" name="Shape 759"/>
          <p:cNvSpPr/>
          <p:nvPr>
            <p:ph type="sldImg"/>
          </p:nvPr>
        </p:nvSpPr>
        <p:spPr>
          <a:prstGeom prst="rect">
            <a:avLst/>
          </a:prstGeom>
        </p:spPr>
        <p:txBody>
          <a:bodyPr/>
          <a:lstStyle/>
          <a:p>
            <a:pPr/>
          </a:p>
        </p:txBody>
      </p:sp>
      <p:sp>
        <p:nvSpPr>
          <p:cNvPr id="760" name="Shape 760"/>
          <p:cNvSpPr/>
          <p:nvPr>
            <p:ph type="body" sz="quarter" idx="1"/>
          </p:nvPr>
        </p:nvSpPr>
        <p:spPr>
          <a:prstGeom prst="rect">
            <a:avLst/>
          </a:prstGeom>
        </p:spPr>
        <p:txBody>
          <a:bodyPr/>
          <a:lstStyle>
            <a:lvl1pPr>
              <a:defRPr sz="1800"/>
            </a:lvl1pPr>
          </a:lstStyle>
          <a:p>
            <a:pPr/>
            <a:r>
              <a:t>So how about changing number of devices for training? In this experiment, max amount of data per device = 200, reduced ~1/3 compared to default setting, It shows that when there is small amount of devices, accuracy is unstable.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1" name="Shape 771"/>
          <p:cNvSpPr/>
          <p:nvPr>
            <p:ph type="sldImg"/>
          </p:nvPr>
        </p:nvSpPr>
        <p:spPr>
          <a:prstGeom prst="rect">
            <a:avLst/>
          </a:prstGeom>
        </p:spPr>
        <p:txBody>
          <a:bodyPr/>
          <a:lstStyle/>
          <a:p>
            <a:pPr/>
          </a:p>
        </p:txBody>
      </p:sp>
      <p:sp>
        <p:nvSpPr>
          <p:cNvPr id="772" name="Shape 772"/>
          <p:cNvSpPr/>
          <p:nvPr>
            <p:ph type="body" sz="quarter" idx="1"/>
          </p:nvPr>
        </p:nvSpPr>
        <p:spPr>
          <a:prstGeom prst="rect">
            <a:avLst/>
          </a:prstGeom>
        </p:spPr>
        <p:txBody>
          <a:bodyPr/>
          <a:lstStyle>
            <a:lvl1pPr>
              <a:defRPr sz="1800"/>
            </a:lvl1pPr>
          </a:lstStyle>
          <a:p>
            <a:pPr/>
            <a:r>
              <a:t>If there is large amount of devices, we can have more stable and higher accuracy.</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1" name="Shape 791"/>
          <p:cNvSpPr/>
          <p:nvPr>
            <p:ph type="sldImg"/>
          </p:nvPr>
        </p:nvSpPr>
        <p:spPr>
          <a:prstGeom prst="rect">
            <a:avLst/>
          </a:prstGeom>
        </p:spPr>
        <p:txBody>
          <a:bodyPr/>
          <a:lstStyle/>
          <a:p>
            <a:pPr/>
          </a:p>
        </p:txBody>
      </p:sp>
      <p:sp>
        <p:nvSpPr>
          <p:cNvPr id="792" name="Shape 792"/>
          <p:cNvSpPr/>
          <p:nvPr>
            <p:ph type="body" sz="quarter" idx="1"/>
          </p:nvPr>
        </p:nvSpPr>
        <p:spPr>
          <a:prstGeom prst="rect">
            <a:avLst/>
          </a:prstGeom>
        </p:spPr>
        <p:txBody>
          <a:bodyPr/>
          <a:lstStyle>
            <a:lvl1pPr>
              <a:defRPr sz="1800"/>
            </a:lvl1pPr>
          </a:lstStyle>
          <a:p>
            <a:pPr/>
            <a:r>
              <a:t>So how about fraction of devices selected? Selecting more devices may be useful if data distribution in highly non-IID, but high level of participation is generally impossible due to variability in network connectivity, power and so on. As Federated Averaging assumes data distribution on devices selected is same as target learning model, the reason why performance increase with more devices selected for training is that data distribution on selected devices is similar to target distribution of the learning model.</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1" name="Shape 811"/>
          <p:cNvSpPr/>
          <p:nvPr>
            <p:ph type="sldImg"/>
          </p:nvPr>
        </p:nvSpPr>
        <p:spPr>
          <a:prstGeom prst="rect">
            <a:avLst/>
          </a:prstGeom>
        </p:spPr>
        <p:txBody>
          <a:bodyPr/>
          <a:lstStyle/>
          <a:p>
            <a:pPr/>
          </a:p>
        </p:txBody>
      </p:sp>
      <p:sp>
        <p:nvSpPr>
          <p:cNvPr id="812" name="Shape 812"/>
          <p:cNvSpPr/>
          <p:nvPr>
            <p:ph type="body" sz="quarter" idx="1"/>
          </p:nvPr>
        </p:nvSpPr>
        <p:spPr>
          <a:prstGeom prst="rect">
            <a:avLst/>
          </a:prstGeom>
        </p:spPr>
        <p:txBody>
          <a:bodyPr/>
          <a:lstStyle>
            <a:lvl1pPr>
              <a:defRPr sz="1800"/>
            </a:lvl1pPr>
          </a:lstStyle>
          <a:p>
            <a:pPr/>
            <a:r>
              <a:t>So how about learning rate? It is still a crucial training parameter that needs to tune by recording loss. After I did some experiments, it affects performance tremendously especially in highly non-IID setting. In this case,  0.1 is optimal in 3 choices. We may consider using it with decay and other optimization techniques.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7" name="Shape 827"/>
          <p:cNvSpPr/>
          <p:nvPr>
            <p:ph type="sldImg"/>
          </p:nvPr>
        </p:nvSpPr>
        <p:spPr>
          <a:prstGeom prst="rect">
            <a:avLst/>
          </a:prstGeom>
        </p:spPr>
        <p:txBody>
          <a:bodyPr/>
          <a:lstStyle/>
          <a:p>
            <a:pPr/>
          </a:p>
        </p:txBody>
      </p:sp>
      <p:sp>
        <p:nvSpPr>
          <p:cNvPr id="828" name="Shape 828"/>
          <p:cNvSpPr/>
          <p:nvPr>
            <p:ph type="body" sz="quarter" idx="1"/>
          </p:nvPr>
        </p:nvSpPr>
        <p:spPr>
          <a:prstGeom prst="rect">
            <a:avLst/>
          </a:prstGeom>
        </p:spPr>
        <p:txBody>
          <a:bodyPr/>
          <a:lstStyle>
            <a:lvl1pPr>
              <a:defRPr sz="1800"/>
            </a:lvl1pPr>
          </a:lstStyle>
          <a:p>
            <a:pPr>
              <a:defRPr sz="900"/>
            </a:pPr>
            <a:r>
              <a:rPr sz="1800"/>
              <a:t>So how about optimizer? I tested SGD, SGD with momentum 0.9, Adagrad and Adam. It shows that optimizer is important if not seriously non-IID. Nowadays many people like using adaptive optimizers like Adam because they use adaptive learning rates, which provide faster convergence speed and reduce time of training. However, the results show that, in federated setting, adaptive optimizers may be sensitive to model parameters being averaged. So SGD is still advantageous in performance.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0" name="Shape 850"/>
          <p:cNvSpPr/>
          <p:nvPr>
            <p:ph type="sldImg"/>
          </p:nvPr>
        </p:nvSpPr>
        <p:spPr>
          <a:prstGeom prst="rect">
            <a:avLst/>
          </a:prstGeom>
        </p:spPr>
        <p:txBody>
          <a:bodyPr/>
          <a:lstStyle/>
          <a:p>
            <a:pPr/>
          </a:p>
        </p:txBody>
      </p:sp>
      <p:sp>
        <p:nvSpPr>
          <p:cNvPr id="851" name="Shape 851"/>
          <p:cNvSpPr/>
          <p:nvPr>
            <p:ph type="body" sz="quarter" idx="1"/>
          </p:nvPr>
        </p:nvSpPr>
        <p:spPr>
          <a:prstGeom prst="rect">
            <a:avLst/>
          </a:prstGeom>
        </p:spPr>
        <p:txBody>
          <a:bodyPr/>
          <a:lstStyle>
            <a:lvl1pPr>
              <a:defRPr sz="1800"/>
            </a:lvl1pPr>
          </a:lstStyle>
          <a:p>
            <a:pPr/>
            <a:r>
              <a:t>Although I did most of the experiments on MNIST dataset, I would like to test CIFAR-10 dataset to see if performance problem exists. CIFAR-10 dataset is slight more complex than MNIST dataset. As a result, training on it also has performance issue. By observing the statistics, we can see that the performance is monotonically improving for slightly non-IID distribution, but it is limited by the weak 5-layer CNN model. And it is expected datasets with more classes may have worse results, such as CIFAR-100.</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7" name="Shape 877"/>
          <p:cNvSpPr/>
          <p:nvPr>
            <p:ph type="sldImg"/>
          </p:nvPr>
        </p:nvSpPr>
        <p:spPr>
          <a:prstGeom prst="rect">
            <a:avLst/>
          </a:prstGeom>
        </p:spPr>
        <p:txBody>
          <a:bodyPr/>
          <a:lstStyle/>
          <a:p>
            <a:pPr/>
          </a:p>
        </p:txBody>
      </p:sp>
      <p:sp>
        <p:nvSpPr>
          <p:cNvPr id="878" name="Shape 878"/>
          <p:cNvSpPr/>
          <p:nvPr>
            <p:ph type="body" sz="quarter" idx="1"/>
          </p:nvPr>
        </p:nvSpPr>
        <p:spPr>
          <a:prstGeom prst="rect">
            <a:avLst/>
          </a:prstGeom>
        </p:spPr>
        <p:txBody>
          <a:bodyPr/>
          <a:lstStyle>
            <a:lvl1pPr>
              <a:defRPr sz="1800"/>
            </a:lvl1pPr>
          </a:lstStyle>
          <a:p>
            <a:pPr/>
            <a:r>
              <a:t>So let me talk about CNN architectures. How about using advanced CNN model like VGG19, GoogleNet and ResNet152? They provide higher accuracy, address overfitting by data augmentation and dropout and so on. But can we use these on low-powered devices like smartphone? Well, there is variability in network connectivity, hardware and power. Devices like smartphones and sensors may not be able to train on the model due to extremely long training time and many parameters, which may use up lots of storage space and memory and affect performance of devices. Therefore, small number of local epochs may be used. Using better CNN model may provide slightly better performance but has lots of drawbacks, so it may not be practical in some cases.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7" name="Shape 897"/>
          <p:cNvSpPr/>
          <p:nvPr>
            <p:ph type="sldImg"/>
          </p:nvPr>
        </p:nvSpPr>
        <p:spPr>
          <a:prstGeom prst="rect">
            <a:avLst/>
          </a:prstGeom>
        </p:spPr>
        <p:txBody>
          <a:bodyPr/>
          <a:lstStyle/>
          <a:p>
            <a:pPr/>
          </a:p>
        </p:txBody>
      </p:sp>
      <p:sp>
        <p:nvSpPr>
          <p:cNvPr id="898" name="Shape 898"/>
          <p:cNvSpPr/>
          <p:nvPr>
            <p:ph type="body" sz="quarter" idx="1"/>
          </p:nvPr>
        </p:nvSpPr>
        <p:spPr>
          <a:prstGeom prst="rect">
            <a:avLst/>
          </a:prstGeom>
        </p:spPr>
        <p:txBody>
          <a:bodyPr/>
          <a:lstStyle>
            <a:lvl1pPr>
              <a:defRPr sz="1800"/>
            </a:lvl1pPr>
          </a:lstStyle>
          <a:p>
            <a:pPr/>
            <a:r>
              <a:t>So, to tackle the problem of performance drop, last year some scholars used data sharing technique with Federated Averaging. They stated in the paper that “experiments show that accuracy can be increased by ~30% for the CIFAR-10 dataset with only 5% globally shared data”. The server distributes a small subset of global data and a warm-up model to the clients at the initialization stage. The principle is that devices have more than 1 class of data, so diversity of data increase and data on each device is less non-IID. Therefore, weight divergence can be reduced and performance can be better. Although shared data may be collected before the initialization stage of Federated Learning, it may violate previous users’ privacy as the server sends their data to other users.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hape 227"/>
          <p:cNvSpPr/>
          <p:nvPr>
            <p:ph type="sldImg"/>
          </p:nvPr>
        </p:nvSpPr>
        <p:spPr>
          <a:prstGeom prst="rect">
            <a:avLst/>
          </a:prstGeom>
        </p:spPr>
        <p:txBody>
          <a:bodyPr/>
          <a:lstStyle/>
          <a:p>
            <a:pPr/>
          </a:p>
        </p:txBody>
      </p:sp>
      <p:sp>
        <p:nvSpPr>
          <p:cNvPr id="228" name="Shape 228"/>
          <p:cNvSpPr/>
          <p:nvPr>
            <p:ph type="body" sz="quarter" idx="1"/>
          </p:nvPr>
        </p:nvSpPr>
        <p:spPr>
          <a:prstGeom prst="rect">
            <a:avLst/>
          </a:prstGeom>
        </p:spPr>
        <p:txBody>
          <a:bodyPr/>
          <a:lstStyle>
            <a:lvl1pPr>
              <a:defRPr sz="1800"/>
            </a:lvl1pPr>
          </a:lstStyle>
          <a:p>
            <a:pPr/>
            <a:r>
              <a:t>So nowadays smartphones and IoT devices are everywhere and a large amount of data are being collected through sensors for analytics. They generate enormous valuable data and machine learning is applied to those data to improve the intelligence of services. Standard machine learning requires operations in data centers with a centralized dataset to attain fast processing and low latency for transmission. However, it comes with several constraints such as data privacy and the inability to process large dataset. Serverless architecture and distributed architecture have become ways for many developers to have more flexibility and improve their services. ​Federated Learning​, a new decentralized AI framework presented by Google scholars, enables IoT and mobile devices to collaboratively learn a shared machine learning model, while reducing privacy and security risks, attaining lower latency and providing personalized models to clients. There are 3 steps in federated learning, download, improve and upload. First a device downloads the current machine learning model, then it will train the model using its local data and finally upload it to the cloud. The server will aggregate the updates and update the global model.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3" name="Shape 913"/>
          <p:cNvSpPr/>
          <p:nvPr>
            <p:ph type="sldImg"/>
          </p:nvPr>
        </p:nvSpPr>
        <p:spPr>
          <a:prstGeom prst="rect">
            <a:avLst/>
          </a:prstGeom>
        </p:spPr>
        <p:txBody>
          <a:bodyPr/>
          <a:lstStyle/>
          <a:p>
            <a:pPr/>
          </a:p>
        </p:txBody>
      </p:sp>
      <p:sp>
        <p:nvSpPr>
          <p:cNvPr id="914" name="Shape 914"/>
          <p:cNvSpPr/>
          <p:nvPr>
            <p:ph type="body" sz="quarter" idx="1"/>
          </p:nvPr>
        </p:nvSpPr>
        <p:spPr>
          <a:prstGeom prst="rect">
            <a:avLst/>
          </a:prstGeom>
        </p:spPr>
        <p:txBody>
          <a:bodyPr/>
          <a:lstStyle>
            <a:lvl1pPr>
              <a:defRPr sz="1800"/>
            </a:lvl1pPr>
          </a:lstStyle>
          <a:p>
            <a:pPr/>
            <a:r>
              <a:t>I mentioned the performance on non-IID data in terms of percentage earlier. It is similar to this technique. That is, if there is 80% non-IID, 20% data on device is shared IID data, then overall accuracy can boost by about 40%. That’s a simple and useful strategy.</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3" name="Shape 933"/>
          <p:cNvSpPr/>
          <p:nvPr>
            <p:ph type="sldImg"/>
          </p:nvPr>
        </p:nvSpPr>
        <p:spPr>
          <a:prstGeom prst="rect">
            <a:avLst/>
          </a:prstGeom>
        </p:spPr>
        <p:txBody>
          <a:bodyPr/>
          <a:lstStyle/>
          <a:p>
            <a:pPr/>
          </a:p>
        </p:txBody>
      </p:sp>
      <p:sp>
        <p:nvSpPr>
          <p:cNvPr id="934" name="Shape 934"/>
          <p:cNvSpPr/>
          <p:nvPr>
            <p:ph type="body" sz="quarter" idx="1"/>
          </p:nvPr>
        </p:nvSpPr>
        <p:spPr>
          <a:prstGeom prst="rect">
            <a:avLst/>
          </a:prstGeom>
        </p:spPr>
        <p:txBody>
          <a:bodyPr/>
          <a:lstStyle>
            <a:lvl1pPr>
              <a:defRPr sz="1800"/>
            </a:lvl1pPr>
          </a:lstStyle>
          <a:p>
            <a:pPr/>
            <a:r>
              <a:t>Their techniques gave me some inspirations. That is, can transfer learning solve the problem? I  used a pre-trained model with accuracy about 60.8% for Federated Learning. As a result, accuracy of 1 class per device boosted from ~20% to ~60%. There is nearly no difference for 2 and 5 classes per device. This strategy looks useful at first glance, but not really, because 1 class per device can only achieve ~60% accuracy, and accuracy may drop over time, due to the properties of Federated Averaging.</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9" name="Shape 939"/>
          <p:cNvSpPr/>
          <p:nvPr>
            <p:ph type="sldImg"/>
          </p:nvPr>
        </p:nvSpPr>
        <p:spPr>
          <a:prstGeom prst="rect">
            <a:avLst/>
          </a:prstGeom>
        </p:spPr>
        <p:txBody>
          <a:bodyPr/>
          <a:lstStyle/>
          <a:p>
            <a:pPr/>
          </a:p>
        </p:txBody>
      </p:sp>
      <p:sp>
        <p:nvSpPr>
          <p:cNvPr id="940" name="Shape 940"/>
          <p:cNvSpPr/>
          <p:nvPr>
            <p:ph type="body" sz="quarter" idx="1"/>
          </p:nvPr>
        </p:nvSpPr>
        <p:spPr>
          <a:prstGeom prst="rect">
            <a:avLst/>
          </a:prstGeom>
        </p:spPr>
        <p:txBody>
          <a:bodyPr/>
          <a:lstStyle>
            <a:lvl1pPr>
              <a:defRPr sz="1800"/>
            </a:lvl1pPr>
          </a:lstStyle>
          <a:p>
            <a:pPr/>
            <a:r>
              <a:t>So let me summarize what I have found.</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2" name="Shape 972"/>
          <p:cNvSpPr/>
          <p:nvPr>
            <p:ph type="sldImg"/>
          </p:nvPr>
        </p:nvSpPr>
        <p:spPr>
          <a:prstGeom prst="rect">
            <a:avLst/>
          </a:prstGeom>
        </p:spPr>
        <p:txBody>
          <a:bodyPr/>
          <a:lstStyle/>
          <a:p>
            <a:pPr/>
          </a:p>
        </p:txBody>
      </p:sp>
      <p:sp>
        <p:nvSpPr>
          <p:cNvPr id="973" name="Shape 973"/>
          <p:cNvSpPr/>
          <p:nvPr>
            <p:ph type="body" sz="quarter" idx="1"/>
          </p:nvPr>
        </p:nvSpPr>
        <p:spPr>
          <a:prstGeom prst="rect">
            <a:avLst/>
          </a:prstGeom>
        </p:spPr>
        <p:txBody>
          <a:bodyPr/>
          <a:lstStyle>
            <a:lvl1pPr>
              <a:defRPr sz="1800"/>
            </a:lvl1pPr>
          </a:lstStyle>
          <a:p>
            <a:pPr/>
            <a:r>
              <a:t>There are lots of reasons for poor accuracy: bad training setting, non-IID data distribution, and bad Federated Learning algorithm, which is the most important one. Tuning training parameters and good training setting is important in traditional Machine Learning and Federated Learning. Even with good model, training parameters, optimizer, you cannot solve the problem, you need to use alternative FL algorithms, like FedCurv and FedProx.</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3" name="Shape 1013"/>
          <p:cNvSpPr/>
          <p:nvPr>
            <p:ph type="sldImg"/>
          </p:nvPr>
        </p:nvSpPr>
        <p:spPr>
          <a:prstGeom prst="rect">
            <a:avLst/>
          </a:prstGeom>
        </p:spPr>
        <p:txBody>
          <a:bodyPr/>
          <a:lstStyle/>
          <a:p>
            <a:pPr/>
          </a:p>
        </p:txBody>
      </p:sp>
      <p:sp>
        <p:nvSpPr>
          <p:cNvPr id="1014" name="Shape 1014"/>
          <p:cNvSpPr/>
          <p:nvPr>
            <p:ph type="body" sz="quarter" idx="1"/>
          </p:nvPr>
        </p:nvSpPr>
        <p:spPr>
          <a:prstGeom prst="rect">
            <a:avLst/>
          </a:prstGeom>
        </p:spPr>
        <p:txBody>
          <a:bodyPr/>
          <a:lstStyle>
            <a:lvl1pPr>
              <a:defRPr sz="1800"/>
            </a:lvl1pPr>
          </a:lstStyle>
          <a:p>
            <a:pPr/>
            <a:r>
              <a:t>There are some limitations in this project. First, when testing different training parameters, I used data-driven optimization because the goal is to describe the relationship, real-world scenarios are more complex and may require cross validation. I did not try complex datasets because my computer hardware is poor and it is time-consuming to train model on datasets like ImageNet. I did not consider communication constraints but lower accuracy is expected with communication optimizations like random mask and probabilistic quantization. And explanations may be empirical, I will back up them with research in report. Finally, my computer hardware is poor and I spent most of the time learning basics of machine learning and I am not able to test some advanced techniques.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8" name="Shape 1018"/>
          <p:cNvSpPr/>
          <p:nvPr>
            <p:ph type="sldImg"/>
          </p:nvPr>
        </p:nvSpPr>
        <p:spPr>
          <a:prstGeom prst="rect">
            <a:avLst/>
          </a:prstGeom>
        </p:spPr>
        <p:txBody>
          <a:bodyPr/>
          <a:lstStyle/>
          <a:p>
            <a:pPr/>
          </a:p>
        </p:txBody>
      </p:sp>
      <p:sp>
        <p:nvSpPr>
          <p:cNvPr id="1019" name="Shape 1019"/>
          <p:cNvSpPr/>
          <p:nvPr>
            <p:ph type="body" sz="quarter" idx="1"/>
          </p:nvPr>
        </p:nvSpPr>
        <p:spPr>
          <a:prstGeom prst="rect">
            <a:avLst/>
          </a:prstGeom>
        </p:spPr>
        <p:txBody>
          <a:bodyPr/>
          <a:lstStyle/>
          <a:p>
            <a:pPr>
              <a:defRPr sz="1800"/>
            </a:pPr>
            <a:r>
              <a:t>Thanks for listening and you can see my source code at </a:t>
            </a:r>
            <a:r>
              <a:rPr u="sng">
                <a:solidFill>
                  <a:srgbClr val="0563C1"/>
                </a:solidFill>
                <a:uFill>
                  <a:solidFill>
                    <a:srgbClr val="0563C1"/>
                  </a:solidFill>
                </a:uFill>
                <a:hlinkClick r:id="rId3" invalidUrl="" action="" tgtFrame="" tooltip="" history="1" highlightClick="0" endSnd="0"/>
              </a:rPr>
              <a:t>https://github.com/wongngaisum/federated-learning-noniid</a:t>
            </a:r>
            <a:r>
              <a:t> later.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hape 255"/>
          <p:cNvSpPr/>
          <p:nvPr>
            <p:ph type="sldImg"/>
          </p:nvPr>
        </p:nvSpPr>
        <p:spPr>
          <a:prstGeom prst="rect">
            <a:avLst/>
          </a:prstGeom>
        </p:spPr>
        <p:txBody>
          <a:bodyPr/>
          <a:lstStyle/>
          <a:p>
            <a:pPr/>
          </a:p>
        </p:txBody>
      </p:sp>
      <p:sp>
        <p:nvSpPr>
          <p:cNvPr id="256" name="Shape 256"/>
          <p:cNvSpPr/>
          <p:nvPr>
            <p:ph type="body" sz="quarter" idx="1"/>
          </p:nvPr>
        </p:nvSpPr>
        <p:spPr>
          <a:prstGeom prst="rect">
            <a:avLst/>
          </a:prstGeom>
        </p:spPr>
        <p:txBody>
          <a:bodyPr/>
          <a:lstStyle>
            <a:lvl1pPr>
              <a:defRPr sz="1800"/>
            </a:lvl1pPr>
          </a:lstStyle>
          <a:p>
            <a:pPr/>
            <a:r>
              <a:t>Alright, so how about non-IID data? First we need to know what is IID data. IID data means independent and identically distributed data. Independent means the sample items are not connected in any way. Identically distributed means all sample items are taken from the same probability distribution. Non-IID data is very common, such as smartwatch activities and medical data.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Shape 276"/>
          <p:cNvSpPr/>
          <p:nvPr>
            <p:ph type="sldImg"/>
          </p:nvPr>
        </p:nvSpPr>
        <p:spPr>
          <a:prstGeom prst="rect">
            <a:avLst/>
          </a:prstGeom>
        </p:spPr>
        <p:txBody>
          <a:bodyPr/>
          <a:lstStyle/>
          <a:p>
            <a:pPr/>
          </a:p>
        </p:txBody>
      </p:sp>
      <p:sp>
        <p:nvSpPr>
          <p:cNvPr id="277" name="Shape 277"/>
          <p:cNvSpPr/>
          <p:nvPr>
            <p:ph type="body" sz="quarter" idx="1"/>
          </p:nvPr>
        </p:nvSpPr>
        <p:spPr>
          <a:prstGeom prst="rect">
            <a:avLst/>
          </a:prstGeom>
        </p:spPr>
        <p:txBody>
          <a:bodyPr/>
          <a:lstStyle>
            <a:lvl1pPr>
              <a:defRPr sz="1800"/>
            </a:lvl1pPr>
          </a:lstStyle>
          <a:p>
            <a:pPr/>
            <a:r>
              <a:t>Non-IID data noise is a common challenge in many disciplines including neuroscience. It may cause biased estimation in Federated Learning due to parameters’ divergence. Performance will be worse than in IID setting. Thus, convergence speed may be slow and it may even be impossible to converge to a useful model. Federated Averaging, the fundamental framework of federated learning, assumes data distribution of devices selected for training is same as the target distribution of the learning model, which is not the case in most situation, because data distribution on a device should be non-IID in most cases.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Shape 282"/>
          <p:cNvSpPr/>
          <p:nvPr>
            <p:ph type="sldImg"/>
          </p:nvPr>
        </p:nvSpPr>
        <p:spPr>
          <a:prstGeom prst="rect">
            <a:avLst/>
          </a:prstGeom>
        </p:spPr>
        <p:txBody>
          <a:bodyPr/>
          <a:lstStyle/>
          <a:p>
            <a:pPr/>
          </a:p>
        </p:txBody>
      </p:sp>
      <p:sp>
        <p:nvSpPr>
          <p:cNvPr id="283" name="Shape 283"/>
          <p:cNvSpPr/>
          <p:nvPr>
            <p:ph type="body" sz="quarter" idx="1"/>
          </p:nvPr>
        </p:nvSpPr>
        <p:spPr>
          <a:prstGeom prst="rect">
            <a:avLst/>
          </a:prstGeom>
        </p:spPr>
        <p:txBody>
          <a:bodyPr/>
          <a:lstStyle>
            <a:lvl1pPr>
              <a:defRPr sz="1800"/>
            </a:lvl1pPr>
          </a:lstStyle>
          <a:p>
            <a:pPr/>
            <a:r>
              <a:t>Okay, so what is the purpose of this project?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lvl1pPr>
              <a:defRPr sz="1800"/>
            </a:lvl1pPr>
          </a:lstStyle>
          <a:p>
            <a:pPr/>
            <a:r>
              <a:t>So, firstly, this project includes some performance analysis of Federated Learning on IID data and non-IID data, so as to understand the current situation of the problem. Then, I will test Federated Learning on non-IID data with different training setting, parameters, models and so on, to see the relationship between them and performance, and whether they are related to the problem. Also, after I did some experiments, I may compare them with other research to see if their claims are valid and my experiments are correctly-formed. I will not mention them in this presentation and will mainly focus on my findings. Finally, I can get a basic overview of the problem.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lvl1pPr>
              <a:defRPr sz="1800"/>
            </a:lvl1pPr>
          </a:lstStyle>
          <a:p>
            <a:pPr/>
            <a:r>
              <a:t>So how did I start working on this project? First I started by some baseline research, such as to get familiar with Python and ML, because I didn’t know how to program in Python and  I didn’t take any AI and Machine Learning course. Then, I did some literature review, to see the current situation of the problem and how experiments on Federated Learning can be done. Then I did some basic experiments using Pytorch, an open source Machine Learning  framework. Finally, I did some analysis on the results and make some empirical and theoretical explanations.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幻灯片">
    <p:bg>
      <p:bgPr>
        <a:solidFill>
          <a:srgbClr val="F2F2F2"/>
        </a:solidFill>
      </p:bgPr>
    </p:bg>
    <p:spTree>
      <p:nvGrpSpPr>
        <p:cNvPr id="1" name=""/>
        <p:cNvGrpSpPr/>
        <p:nvPr/>
      </p:nvGrpSpPr>
      <p:grpSpPr>
        <a:xfrm>
          <a:off x="0" y="0"/>
          <a:ext cx="0" cy="0"/>
          <a:chOff x="0" y="0"/>
          <a:chExt cx="0" cy="0"/>
        </a:xfrm>
      </p:grpSpPr>
      <p:sp>
        <p:nvSpPr>
          <p:cNvPr id="11" name="標題文字"/>
          <p:cNvSpPr txBox="1"/>
          <p:nvPr>
            <p:ph type="title"/>
          </p:nvPr>
        </p:nvSpPr>
        <p:spPr>
          <a:xfrm>
            <a:off x="1143000" y="841771"/>
            <a:ext cx="6858000" cy="1790701"/>
          </a:xfrm>
          <a:prstGeom prst="rect">
            <a:avLst/>
          </a:prstGeom>
        </p:spPr>
        <p:txBody>
          <a:bodyPr anchor="b"/>
          <a:lstStyle>
            <a:lvl1pPr algn="ctr">
              <a:defRPr sz="4500"/>
            </a:lvl1pPr>
          </a:lstStyle>
          <a:p>
            <a:pPr/>
            <a:r>
              <a:t>標題文字</a:t>
            </a:r>
          </a:p>
        </p:txBody>
      </p:sp>
      <p:sp>
        <p:nvSpPr>
          <p:cNvPr id="12" name="內文層級一…"/>
          <p:cNvSpPr txBox="1"/>
          <p:nvPr>
            <p:ph type="body" sz="quarter" idx="1"/>
          </p:nvPr>
        </p:nvSpPr>
        <p:spPr>
          <a:xfrm>
            <a:off x="1143000" y="2701527"/>
            <a:ext cx="6858000" cy="1241823"/>
          </a:xfrm>
          <a:prstGeom prst="rect">
            <a:avLst/>
          </a:prstGeom>
        </p:spPr>
        <p:txBody>
          <a:bodyPr/>
          <a:lstStyle>
            <a:lvl1pPr marL="0" indent="0" algn="ctr">
              <a:buSzTx/>
              <a:buFontTx/>
              <a:buNone/>
              <a:defRPr sz="1800"/>
            </a:lvl1pPr>
            <a:lvl2pPr marL="0" indent="342900" algn="ctr">
              <a:buSzTx/>
              <a:buFontTx/>
              <a:buNone/>
              <a:defRPr sz="1800"/>
            </a:lvl2pPr>
            <a:lvl3pPr marL="0" indent="685800" algn="ctr">
              <a:buSzTx/>
              <a:buFontTx/>
              <a:buNone/>
              <a:defRPr sz="1800"/>
            </a:lvl3pPr>
            <a:lvl4pPr marL="0" indent="1028700" algn="ctr">
              <a:buSzTx/>
              <a:buFontTx/>
              <a:buNone/>
              <a:defRPr sz="1800"/>
            </a:lvl4pPr>
            <a:lvl5pPr marL="0" indent="1371600" algn="ctr">
              <a:buSzTx/>
              <a:buFontTx/>
              <a:buNone/>
              <a:defRPr sz="1800"/>
            </a:lvl5pPr>
          </a:lstStyle>
          <a:p>
            <a:pPr/>
            <a:r>
              <a:t>內文層級一</a:t>
            </a:r>
          </a:p>
          <a:p>
            <a:pPr lvl="1"/>
            <a:r>
              <a:t>內文層級二</a:t>
            </a:r>
          </a:p>
          <a:p>
            <a:pPr lvl="2"/>
            <a:r>
              <a:t>內文層級三</a:t>
            </a:r>
          </a:p>
          <a:p>
            <a:pPr lvl="3"/>
            <a:r>
              <a:t>內文層級四</a:t>
            </a:r>
          </a:p>
          <a:p>
            <a:pPr lvl="4"/>
            <a:r>
              <a:t>內文層級五</a:t>
            </a:r>
          </a:p>
        </p:txBody>
      </p:sp>
      <p:sp>
        <p:nvSpPr>
          <p:cNvPr id="13" name="幻燈片編號"/>
          <p:cNvSpPr txBox="1"/>
          <p:nvPr>
            <p:ph type="sldNum" sz="quarter" idx="2"/>
          </p:nvPr>
        </p:nvSpPr>
        <p:spPr>
          <a:xfrm>
            <a:off x="8306933" y="4800044"/>
            <a:ext cx="208417" cy="20828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幻灯片">
    <p:bg>
      <p:bgPr>
        <a:solidFill>
          <a:srgbClr val="FFFFFF"/>
        </a:solidFill>
      </p:bgPr>
    </p:bg>
    <p:spTree>
      <p:nvGrpSpPr>
        <p:cNvPr id="1" name=""/>
        <p:cNvGrpSpPr/>
        <p:nvPr/>
      </p:nvGrpSpPr>
      <p:grpSpPr>
        <a:xfrm>
          <a:off x="0" y="0"/>
          <a:ext cx="0" cy="0"/>
          <a:chOff x="0" y="0"/>
          <a:chExt cx="0" cy="0"/>
        </a:xfrm>
      </p:grpSpPr>
      <p:sp>
        <p:nvSpPr>
          <p:cNvPr id="88" name="標題文字"/>
          <p:cNvSpPr txBox="1"/>
          <p:nvPr>
            <p:ph type="title"/>
          </p:nvPr>
        </p:nvSpPr>
        <p:spPr>
          <a:xfrm>
            <a:off x="1143000" y="841771"/>
            <a:ext cx="6858000" cy="1790701"/>
          </a:xfrm>
          <a:prstGeom prst="rect">
            <a:avLst/>
          </a:prstGeom>
        </p:spPr>
        <p:txBody>
          <a:bodyPr lIns="45719" tIns="45719" rIns="45719" bIns="45719" anchor="b"/>
          <a:lstStyle>
            <a:lvl1pPr algn="ctr">
              <a:defRPr sz="4500">
                <a:latin typeface="Calibri Light"/>
                <a:ea typeface="Calibri Light"/>
                <a:cs typeface="Calibri Light"/>
                <a:sym typeface="Calibri Light"/>
              </a:defRPr>
            </a:lvl1pPr>
          </a:lstStyle>
          <a:p>
            <a:pPr/>
            <a:r>
              <a:t>標題文字</a:t>
            </a:r>
          </a:p>
        </p:txBody>
      </p:sp>
      <p:sp>
        <p:nvSpPr>
          <p:cNvPr id="89" name="內文層級一…"/>
          <p:cNvSpPr txBox="1"/>
          <p:nvPr>
            <p:ph type="body" sz="quarter" idx="1"/>
          </p:nvPr>
        </p:nvSpPr>
        <p:spPr>
          <a:xfrm>
            <a:off x="1143000" y="2701527"/>
            <a:ext cx="6858000" cy="1241823"/>
          </a:xfrm>
          <a:prstGeom prst="rect">
            <a:avLst/>
          </a:prstGeom>
        </p:spPr>
        <p:txBody>
          <a:bodyPr lIns="45719" tIns="45719" rIns="45719" bIns="45719"/>
          <a:lstStyle>
            <a:lvl1pPr marL="0" indent="0" algn="ctr">
              <a:buSzTx/>
              <a:buFontTx/>
              <a:buNone/>
              <a:defRPr sz="1800">
                <a:latin typeface="+mn-lt"/>
                <a:ea typeface="+mn-ea"/>
                <a:cs typeface="+mn-cs"/>
                <a:sym typeface="Calibri"/>
              </a:defRPr>
            </a:lvl1pPr>
            <a:lvl2pPr marL="0" indent="342900" algn="ctr">
              <a:buSzTx/>
              <a:buFontTx/>
              <a:buNone/>
              <a:defRPr sz="1800">
                <a:latin typeface="+mn-lt"/>
                <a:ea typeface="+mn-ea"/>
                <a:cs typeface="+mn-cs"/>
                <a:sym typeface="Calibri"/>
              </a:defRPr>
            </a:lvl2pPr>
            <a:lvl3pPr marL="0" indent="685800" algn="ctr">
              <a:buSzTx/>
              <a:buFontTx/>
              <a:buNone/>
              <a:defRPr sz="1800">
                <a:latin typeface="+mn-lt"/>
                <a:ea typeface="+mn-ea"/>
                <a:cs typeface="+mn-cs"/>
                <a:sym typeface="Calibri"/>
              </a:defRPr>
            </a:lvl3pPr>
            <a:lvl4pPr marL="0" indent="1028700" algn="ctr">
              <a:buSzTx/>
              <a:buFontTx/>
              <a:buNone/>
              <a:defRPr sz="1800">
                <a:latin typeface="+mn-lt"/>
                <a:ea typeface="+mn-ea"/>
                <a:cs typeface="+mn-cs"/>
                <a:sym typeface="Calibri"/>
              </a:defRPr>
            </a:lvl4pPr>
            <a:lvl5pPr marL="0" indent="1371600" algn="ctr">
              <a:buSzTx/>
              <a:buFontTx/>
              <a:buNone/>
              <a:defRPr sz="1800">
                <a:latin typeface="+mn-lt"/>
                <a:ea typeface="+mn-ea"/>
                <a:cs typeface="+mn-cs"/>
                <a:sym typeface="Calibri"/>
              </a:defRPr>
            </a:lvl5pPr>
          </a:lstStyle>
          <a:p>
            <a:pPr/>
            <a:r>
              <a:t>內文層級一</a:t>
            </a:r>
          </a:p>
          <a:p>
            <a:pPr lvl="1"/>
            <a:r>
              <a:t>內文層級二</a:t>
            </a:r>
          </a:p>
          <a:p>
            <a:pPr lvl="2"/>
            <a:r>
              <a:t>內文層級三</a:t>
            </a:r>
          </a:p>
          <a:p>
            <a:pPr lvl="3"/>
            <a:r>
              <a:t>內文層級四</a:t>
            </a:r>
          </a:p>
          <a:p>
            <a:pPr lvl="4"/>
            <a:r>
              <a:t>內文層級五</a:t>
            </a:r>
          </a:p>
        </p:txBody>
      </p:sp>
      <p:sp>
        <p:nvSpPr>
          <p:cNvPr id="90" name="幻燈片編號"/>
          <p:cNvSpPr txBox="1"/>
          <p:nvPr>
            <p:ph type="sldNum" sz="quarter" idx="2"/>
          </p:nvPr>
        </p:nvSpPr>
        <p:spPr>
          <a:xfrm>
            <a:off x="8284073" y="4788614"/>
            <a:ext cx="231278" cy="231141"/>
          </a:xfrm>
          <a:prstGeom prst="rect">
            <a:avLst/>
          </a:prstGeom>
        </p:spPr>
        <p:txBody>
          <a:bodyPr lIns="45719" tIns="45719" rIns="45719" bIns="45719"/>
          <a:lstStyle>
            <a:lvl1pPr>
              <a:defRPr>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和内容">
    <p:bg>
      <p:bgPr>
        <a:solidFill>
          <a:srgbClr val="FFFFFF"/>
        </a:solidFill>
      </p:bgPr>
    </p:bg>
    <p:spTree>
      <p:nvGrpSpPr>
        <p:cNvPr id="1" name=""/>
        <p:cNvGrpSpPr/>
        <p:nvPr/>
      </p:nvGrpSpPr>
      <p:grpSpPr>
        <a:xfrm>
          <a:off x="0" y="0"/>
          <a:ext cx="0" cy="0"/>
          <a:chOff x="0" y="0"/>
          <a:chExt cx="0" cy="0"/>
        </a:xfrm>
      </p:grpSpPr>
      <p:sp>
        <p:nvSpPr>
          <p:cNvPr id="97" name="標題文字"/>
          <p:cNvSpPr txBox="1"/>
          <p:nvPr>
            <p:ph type="title"/>
          </p:nvPr>
        </p:nvSpPr>
        <p:spPr>
          <a:xfrm>
            <a:off x="628650" y="273843"/>
            <a:ext cx="7886700" cy="994173"/>
          </a:xfrm>
          <a:prstGeom prst="rect">
            <a:avLst/>
          </a:prstGeom>
        </p:spPr>
        <p:txBody>
          <a:bodyPr lIns="45719" tIns="45719" rIns="45719" bIns="45719"/>
          <a:lstStyle>
            <a:lvl1pPr>
              <a:defRPr>
                <a:latin typeface="Calibri Light"/>
                <a:ea typeface="Calibri Light"/>
                <a:cs typeface="Calibri Light"/>
                <a:sym typeface="Calibri Light"/>
              </a:defRPr>
            </a:lvl1pPr>
          </a:lstStyle>
          <a:p>
            <a:pPr/>
            <a:r>
              <a:t>標題文字</a:t>
            </a:r>
          </a:p>
        </p:txBody>
      </p:sp>
      <p:sp>
        <p:nvSpPr>
          <p:cNvPr id="98" name="內文層級一…"/>
          <p:cNvSpPr txBox="1"/>
          <p:nvPr>
            <p:ph type="body" idx="1"/>
          </p:nvPr>
        </p:nvSpPr>
        <p:spPr>
          <a:xfrm>
            <a:off x="628650" y="1369219"/>
            <a:ext cx="7886700" cy="3263504"/>
          </a:xfrm>
          <a:prstGeom prst="rect">
            <a:avLst/>
          </a:prstGeom>
        </p:spPr>
        <p:txBody>
          <a:bodyPr lIns="45719" tIns="45719" rIns="45719" bIns="45719"/>
          <a:lstStyle>
            <a:lvl1pPr>
              <a:defRPr>
                <a:latin typeface="+mn-lt"/>
                <a:ea typeface="+mn-ea"/>
                <a:cs typeface="+mn-cs"/>
                <a:sym typeface="Calibri"/>
              </a:defRPr>
            </a:lvl1pPr>
            <a:lvl2pPr>
              <a:defRPr>
                <a:latin typeface="+mn-lt"/>
                <a:ea typeface="+mn-ea"/>
                <a:cs typeface="+mn-cs"/>
                <a:sym typeface="Calibri"/>
              </a:defRPr>
            </a:lvl2pPr>
            <a:lvl3pPr>
              <a:defRPr>
                <a:latin typeface="+mn-lt"/>
                <a:ea typeface="+mn-ea"/>
                <a:cs typeface="+mn-cs"/>
                <a:sym typeface="Calibri"/>
              </a:defRPr>
            </a:lvl3pPr>
            <a:lvl4pPr marL="1305657" indent="-276957">
              <a:defRPr>
                <a:latin typeface="+mn-lt"/>
                <a:ea typeface="+mn-ea"/>
                <a:cs typeface="+mn-cs"/>
                <a:sym typeface="Calibri"/>
              </a:defRPr>
            </a:lvl4pPr>
            <a:lvl5pPr marL="1648557" indent="-276957">
              <a:defRPr>
                <a:latin typeface="+mn-lt"/>
                <a:ea typeface="+mn-ea"/>
                <a:cs typeface="+mn-cs"/>
                <a:sym typeface="Calibri"/>
              </a:defRPr>
            </a:lvl5pPr>
          </a:lstStyle>
          <a:p>
            <a:pPr/>
            <a:r>
              <a:t>內文層級一</a:t>
            </a:r>
          </a:p>
          <a:p>
            <a:pPr lvl="1"/>
            <a:r>
              <a:t>內文層級二</a:t>
            </a:r>
          </a:p>
          <a:p>
            <a:pPr lvl="2"/>
            <a:r>
              <a:t>內文層級三</a:t>
            </a:r>
          </a:p>
          <a:p>
            <a:pPr lvl="3"/>
            <a:r>
              <a:t>內文層級四</a:t>
            </a:r>
          </a:p>
          <a:p>
            <a:pPr lvl="4"/>
            <a:r>
              <a:t>內文層級五</a:t>
            </a:r>
          </a:p>
        </p:txBody>
      </p:sp>
      <p:sp>
        <p:nvSpPr>
          <p:cNvPr id="99" name="幻燈片編號"/>
          <p:cNvSpPr txBox="1"/>
          <p:nvPr>
            <p:ph type="sldNum" sz="quarter" idx="2"/>
          </p:nvPr>
        </p:nvSpPr>
        <p:spPr>
          <a:xfrm>
            <a:off x="8284073" y="4788614"/>
            <a:ext cx="231278" cy="231141"/>
          </a:xfrm>
          <a:prstGeom prst="rect">
            <a:avLst/>
          </a:prstGeom>
        </p:spPr>
        <p:txBody>
          <a:bodyPr lIns="45719" tIns="45719" rIns="45719" bIns="45719"/>
          <a:lstStyle>
            <a:lvl1pPr>
              <a:defRPr>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节标题">
    <p:bg>
      <p:bgPr>
        <a:solidFill>
          <a:srgbClr val="FFFFFF"/>
        </a:solidFill>
      </p:bgPr>
    </p:bg>
    <p:spTree>
      <p:nvGrpSpPr>
        <p:cNvPr id="1" name=""/>
        <p:cNvGrpSpPr/>
        <p:nvPr/>
      </p:nvGrpSpPr>
      <p:grpSpPr>
        <a:xfrm>
          <a:off x="0" y="0"/>
          <a:ext cx="0" cy="0"/>
          <a:chOff x="0" y="0"/>
          <a:chExt cx="0" cy="0"/>
        </a:xfrm>
      </p:grpSpPr>
      <p:sp>
        <p:nvSpPr>
          <p:cNvPr id="106" name="標題文字"/>
          <p:cNvSpPr txBox="1"/>
          <p:nvPr>
            <p:ph type="title"/>
          </p:nvPr>
        </p:nvSpPr>
        <p:spPr>
          <a:xfrm>
            <a:off x="623887" y="1282303"/>
            <a:ext cx="7886701" cy="2139554"/>
          </a:xfrm>
          <a:prstGeom prst="rect">
            <a:avLst/>
          </a:prstGeom>
        </p:spPr>
        <p:txBody>
          <a:bodyPr lIns="45719" tIns="45719" rIns="45719" bIns="45719" anchor="b"/>
          <a:lstStyle>
            <a:lvl1pPr>
              <a:defRPr sz="4500">
                <a:latin typeface="Calibri Light"/>
                <a:ea typeface="Calibri Light"/>
                <a:cs typeface="Calibri Light"/>
                <a:sym typeface="Calibri Light"/>
              </a:defRPr>
            </a:lvl1pPr>
          </a:lstStyle>
          <a:p>
            <a:pPr/>
            <a:r>
              <a:t>標題文字</a:t>
            </a:r>
          </a:p>
        </p:txBody>
      </p:sp>
      <p:sp>
        <p:nvSpPr>
          <p:cNvPr id="107" name="內文層級一…"/>
          <p:cNvSpPr txBox="1"/>
          <p:nvPr>
            <p:ph type="body" sz="quarter" idx="1"/>
          </p:nvPr>
        </p:nvSpPr>
        <p:spPr>
          <a:xfrm>
            <a:off x="623887" y="3442098"/>
            <a:ext cx="7886701" cy="1125141"/>
          </a:xfrm>
          <a:prstGeom prst="rect">
            <a:avLst/>
          </a:prstGeom>
        </p:spPr>
        <p:txBody>
          <a:bodyPr lIns="45719" tIns="45719" rIns="45719" bIns="45719"/>
          <a:lstStyle>
            <a:lvl1pPr marL="0" indent="0">
              <a:buSzTx/>
              <a:buFontTx/>
              <a:buNone/>
              <a:defRPr sz="1800">
                <a:solidFill>
                  <a:srgbClr val="888888"/>
                </a:solidFill>
                <a:latin typeface="+mn-lt"/>
                <a:ea typeface="+mn-ea"/>
                <a:cs typeface="+mn-cs"/>
                <a:sym typeface="Calibri"/>
              </a:defRPr>
            </a:lvl1pPr>
            <a:lvl2pPr marL="0" indent="342900">
              <a:buSzTx/>
              <a:buFontTx/>
              <a:buNone/>
              <a:defRPr sz="1800">
                <a:solidFill>
                  <a:srgbClr val="888888"/>
                </a:solidFill>
                <a:latin typeface="+mn-lt"/>
                <a:ea typeface="+mn-ea"/>
                <a:cs typeface="+mn-cs"/>
                <a:sym typeface="Calibri"/>
              </a:defRPr>
            </a:lvl2pPr>
            <a:lvl3pPr marL="0" indent="685800">
              <a:buSzTx/>
              <a:buFontTx/>
              <a:buNone/>
              <a:defRPr sz="1800">
                <a:solidFill>
                  <a:srgbClr val="888888"/>
                </a:solidFill>
                <a:latin typeface="+mn-lt"/>
                <a:ea typeface="+mn-ea"/>
                <a:cs typeface="+mn-cs"/>
                <a:sym typeface="Calibri"/>
              </a:defRPr>
            </a:lvl3pPr>
            <a:lvl4pPr marL="0" indent="1028700">
              <a:buSzTx/>
              <a:buFontTx/>
              <a:buNone/>
              <a:defRPr sz="1800">
                <a:solidFill>
                  <a:srgbClr val="888888"/>
                </a:solidFill>
                <a:latin typeface="+mn-lt"/>
                <a:ea typeface="+mn-ea"/>
                <a:cs typeface="+mn-cs"/>
                <a:sym typeface="Calibri"/>
              </a:defRPr>
            </a:lvl4pPr>
            <a:lvl5pPr marL="0" indent="1371600">
              <a:buSzTx/>
              <a:buFontTx/>
              <a:buNone/>
              <a:defRPr sz="1800">
                <a:solidFill>
                  <a:srgbClr val="888888"/>
                </a:solidFill>
                <a:latin typeface="+mn-lt"/>
                <a:ea typeface="+mn-ea"/>
                <a:cs typeface="+mn-cs"/>
                <a:sym typeface="Calibri"/>
              </a:defRPr>
            </a:lvl5pPr>
          </a:lstStyle>
          <a:p>
            <a:pPr/>
            <a:r>
              <a:t>內文層級一</a:t>
            </a:r>
          </a:p>
          <a:p>
            <a:pPr lvl="1"/>
            <a:r>
              <a:t>內文層級二</a:t>
            </a:r>
          </a:p>
          <a:p>
            <a:pPr lvl="2"/>
            <a:r>
              <a:t>內文層級三</a:t>
            </a:r>
          </a:p>
          <a:p>
            <a:pPr lvl="3"/>
            <a:r>
              <a:t>內文層級四</a:t>
            </a:r>
          </a:p>
          <a:p>
            <a:pPr lvl="4"/>
            <a:r>
              <a:t>內文層級五</a:t>
            </a:r>
          </a:p>
        </p:txBody>
      </p:sp>
      <p:sp>
        <p:nvSpPr>
          <p:cNvPr id="108" name="幻燈片編號"/>
          <p:cNvSpPr txBox="1"/>
          <p:nvPr>
            <p:ph type="sldNum" sz="quarter" idx="2"/>
          </p:nvPr>
        </p:nvSpPr>
        <p:spPr>
          <a:xfrm>
            <a:off x="8284073" y="4788614"/>
            <a:ext cx="231278" cy="231141"/>
          </a:xfrm>
          <a:prstGeom prst="rect">
            <a:avLst/>
          </a:prstGeom>
        </p:spPr>
        <p:txBody>
          <a:bodyPr lIns="45719" tIns="45719" rIns="45719" bIns="45719"/>
          <a:lstStyle>
            <a:lvl1pPr>
              <a:defRPr>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两栏内容">
    <p:bg>
      <p:bgPr>
        <a:solidFill>
          <a:srgbClr val="FFFFFF"/>
        </a:solidFill>
      </p:bgPr>
    </p:bg>
    <p:spTree>
      <p:nvGrpSpPr>
        <p:cNvPr id="1" name=""/>
        <p:cNvGrpSpPr/>
        <p:nvPr/>
      </p:nvGrpSpPr>
      <p:grpSpPr>
        <a:xfrm>
          <a:off x="0" y="0"/>
          <a:ext cx="0" cy="0"/>
          <a:chOff x="0" y="0"/>
          <a:chExt cx="0" cy="0"/>
        </a:xfrm>
      </p:grpSpPr>
      <p:sp>
        <p:nvSpPr>
          <p:cNvPr id="115" name="標題文字"/>
          <p:cNvSpPr txBox="1"/>
          <p:nvPr>
            <p:ph type="title"/>
          </p:nvPr>
        </p:nvSpPr>
        <p:spPr>
          <a:xfrm>
            <a:off x="628650" y="273843"/>
            <a:ext cx="7886700" cy="994173"/>
          </a:xfrm>
          <a:prstGeom prst="rect">
            <a:avLst/>
          </a:prstGeom>
        </p:spPr>
        <p:txBody>
          <a:bodyPr lIns="45719" tIns="45719" rIns="45719" bIns="45719"/>
          <a:lstStyle>
            <a:lvl1pPr>
              <a:defRPr>
                <a:latin typeface="Calibri Light"/>
                <a:ea typeface="Calibri Light"/>
                <a:cs typeface="Calibri Light"/>
                <a:sym typeface="Calibri Light"/>
              </a:defRPr>
            </a:lvl1pPr>
          </a:lstStyle>
          <a:p>
            <a:pPr/>
            <a:r>
              <a:t>標題文字</a:t>
            </a:r>
          </a:p>
        </p:txBody>
      </p:sp>
      <p:sp>
        <p:nvSpPr>
          <p:cNvPr id="116" name="內文層級一…"/>
          <p:cNvSpPr txBox="1"/>
          <p:nvPr>
            <p:ph type="body" sz="half" idx="1"/>
          </p:nvPr>
        </p:nvSpPr>
        <p:spPr>
          <a:xfrm>
            <a:off x="628650" y="1369219"/>
            <a:ext cx="3886200" cy="3263504"/>
          </a:xfrm>
          <a:prstGeom prst="rect">
            <a:avLst/>
          </a:prstGeom>
        </p:spPr>
        <p:txBody>
          <a:bodyPr lIns="45719" tIns="45719" rIns="45719" bIns="45719"/>
          <a:lstStyle>
            <a:lvl1pPr>
              <a:defRPr>
                <a:latin typeface="+mn-lt"/>
                <a:ea typeface="+mn-ea"/>
                <a:cs typeface="+mn-cs"/>
                <a:sym typeface="Calibri"/>
              </a:defRPr>
            </a:lvl1pPr>
            <a:lvl2pPr>
              <a:defRPr>
                <a:latin typeface="+mn-lt"/>
                <a:ea typeface="+mn-ea"/>
                <a:cs typeface="+mn-cs"/>
                <a:sym typeface="Calibri"/>
              </a:defRPr>
            </a:lvl2pPr>
            <a:lvl3pPr>
              <a:defRPr>
                <a:latin typeface="+mn-lt"/>
                <a:ea typeface="+mn-ea"/>
                <a:cs typeface="+mn-cs"/>
                <a:sym typeface="Calibri"/>
              </a:defRPr>
            </a:lvl3pPr>
            <a:lvl4pPr marL="1305657" indent="-276957">
              <a:defRPr>
                <a:latin typeface="+mn-lt"/>
                <a:ea typeface="+mn-ea"/>
                <a:cs typeface="+mn-cs"/>
                <a:sym typeface="Calibri"/>
              </a:defRPr>
            </a:lvl4pPr>
            <a:lvl5pPr marL="1648557" indent="-276957">
              <a:defRPr>
                <a:latin typeface="+mn-lt"/>
                <a:ea typeface="+mn-ea"/>
                <a:cs typeface="+mn-cs"/>
                <a:sym typeface="Calibri"/>
              </a:defRPr>
            </a:lvl5pPr>
          </a:lstStyle>
          <a:p>
            <a:pPr/>
            <a:r>
              <a:t>內文層級一</a:t>
            </a:r>
          </a:p>
          <a:p>
            <a:pPr lvl="1"/>
            <a:r>
              <a:t>內文層級二</a:t>
            </a:r>
          </a:p>
          <a:p>
            <a:pPr lvl="2"/>
            <a:r>
              <a:t>內文層級三</a:t>
            </a:r>
          </a:p>
          <a:p>
            <a:pPr lvl="3"/>
            <a:r>
              <a:t>內文層級四</a:t>
            </a:r>
          </a:p>
          <a:p>
            <a:pPr lvl="4"/>
            <a:r>
              <a:t>內文層級五</a:t>
            </a:r>
          </a:p>
        </p:txBody>
      </p:sp>
      <p:sp>
        <p:nvSpPr>
          <p:cNvPr id="117" name="幻燈片編號"/>
          <p:cNvSpPr txBox="1"/>
          <p:nvPr>
            <p:ph type="sldNum" sz="quarter" idx="2"/>
          </p:nvPr>
        </p:nvSpPr>
        <p:spPr>
          <a:xfrm>
            <a:off x="8284073" y="4788614"/>
            <a:ext cx="231278" cy="231141"/>
          </a:xfrm>
          <a:prstGeom prst="rect">
            <a:avLst/>
          </a:prstGeom>
        </p:spPr>
        <p:txBody>
          <a:bodyPr lIns="45719" tIns="45719" rIns="45719" bIns="45719"/>
          <a:lstStyle>
            <a:lvl1pPr>
              <a:defRPr>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比较">
    <p:bg>
      <p:bgPr>
        <a:solidFill>
          <a:srgbClr val="FFFFFF"/>
        </a:solidFill>
      </p:bgPr>
    </p:bg>
    <p:spTree>
      <p:nvGrpSpPr>
        <p:cNvPr id="1" name=""/>
        <p:cNvGrpSpPr/>
        <p:nvPr/>
      </p:nvGrpSpPr>
      <p:grpSpPr>
        <a:xfrm>
          <a:off x="0" y="0"/>
          <a:ext cx="0" cy="0"/>
          <a:chOff x="0" y="0"/>
          <a:chExt cx="0" cy="0"/>
        </a:xfrm>
      </p:grpSpPr>
      <p:sp>
        <p:nvSpPr>
          <p:cNvPr id="124" name="標題文字"/>
          <p:cNvSpPr txBox="1"/>
          <p:nvPr>
            <p:ph type="title"/>
          </p:nvPr>
        </p:nvSpPr>
        <p:spPr>
          <a:xfrm>
            <a:off x="629841" y="273843"/>
            <a:ext cx="7886701" cy="994173"/>
          </a:xfrm>
          <a:prstGeom prst="rect">
            <a:avLst/>
          </a:prstGeom>
        </p:spPr>
        <p:txBody>
          <a:bodyPr lIns="45719" tIns="45719" rIns="45719" bIns="45719"/>
          <a:lstStyle>
            <a:lvl1pPr>
              <a:defRPr>
                <a:latin typeface="Calibri Light"/>
                <a:ea typeface="Calibri Light"/>
                <a:cs typeface="Calibri Light"/>
                <a:sym typeface="Calibri Light"/>
              </a:defRPr>
            </a:lvl1pPr>
          </a:lstStyle>
          <a:p>
            <a:pPr/>
            <a:r>
              <a:t>標題文字</a:t>
            </a:r>
          </a:p>
        </p:txBody>
      </p:sp>
      <p:sp>
        <p:nvSpPr>
          <p:cNvPr id="125" name="內文層級一…"/>
          <p:cNvSpPr txBox="1"/>
          <p:nvPr>
            <p:ph type="body" sz="quarter" idx="1"/>
          </p:nvPr>
        </p:nvSpPr>
        <p:spPr>
          <a:xfrm>
            <a:off x="629841" y="1260871"/>
            <a:ext cx="3868341" cy="617935"/>
          </a:xfrm>
          <a:prstGeom prst="rect">
            <a:avLst/>
          </a:prstGeom>
        </p:spPr>
        <p:txBody>
          <a:bodyPr lIns="45719" tIns="45719" rIns="45719" bIns="45719" anchor="b"/>
          <a:lstStyle>
            <a:lvl1pPr marL="0" indent="0">
              <a:buSzTx/>
              <a:buFontTx/>
              <a:buNone/>
              <a:defRPr b="1" sz="1800">
                <a:latin typeface="+mj-lt"/>
                <a:ea typeface="+mj-ea"/>
                <a:cs typeface="+mj-cs"/>
                <a:sym typeface="Helvetica"/>
              </a:defRPr>
            </a:lvl1pPr>
            <a:lvl2pPr marL="0" indent="342900">
              <a:buSzTx/>
              <a:buFontTx/>
              <a:buNone/>
              <a:defRPr b="1" sz="1800">
                <a:latin typeface="+mj-lt"/>
                <a:ea typeface="+mj-ea"/>
                <a:cs typeface="+mj-cs"/>
                <a:sym typeface="Helvetica"/>
              </a:defRPr>
            </a:lvl2pPr>
            <a:lvl3pPr marL="0" indent="685800">
              <a:buSzTx/>
              <a:buFontTx/>
              <a:buNone/>
              <a:defRPr b="1" sz="1800">
                <a:latin typeface="+mj-lt"/>
                <a:ea typeface="+mj-ea"/>
                <a:cs typeface="+mj-cs"/>
                <a:sym typeface="Helvetica"/>
              </a:defRPr>
            </a:lvl3pPr>
            <a:lvl4pPr marL="0" indent="1028700">
              <a:buSzTx/>
              <a:buFontTx/>
              <a:buNone/>
              <a:defRPr b="1" sz="1800">
                <a:latin typeface="+mj-lt"/>
                <a:ea typeface="+mj-ea"/>
                <a:cs typeface="+mj-cs"/>
                <a:sym typeface="Helvetica"/>
              </a:defRPr>
            </a:lvl4pPr>
            <a:lvl5pPr marL="0" indent="1371600">
              <a:buSzTx/>
              <a:buFontTx/>
              <a:buNone/>
              <a:defRPr b="1" sz="1800">
                <a:latin typeface="+mj-lt"/>
                <a:ea typeface="+mj-ea"/>
                <a:cs typeface="+mj-cs"/>
                <a:sym typeface="Helvetica"/>
              </a:defRPr>
            </a:lvl5pPr>
          </a:lstStyle>
          <a:p>
            <a:pPr/>
            <a:r>
              <a:t>內文層級一</a:t>
            </a:r>
          </a:p>
          <a:p>
            <a:pPr lvl="1"/>
            <a:r>
              <a:t>內文層級二</a:t>
            </a:r>
          </a:p>
          <a:p>
            <a:pPr lvl="2"/>
            <a:r>
              <a:t>內文層級三</a:t>
            </a:r>
          </a:p>
          <a:p>
            <a:pPr lvl="3"/>
            <a:r>
              <a:t>內文層級四</a:t>
            </a:r>
          </a:p>
          <a:p>
            <a:pPr lvl="4"/>
            <a:r>
              <a:t>內文層級五</a:t>
            </a:r>
          </a:p>
        </p:txBody>
      </p:sp>
      <p:sp>
        <p:nvSpPr>
          <p:cNvPr id="126" name="Text Placeholder 4"/>
          <p:cNvSpPr/>
          <p:nvPr>
            <p:ph type="body" sz="quarter" idx="13"/>
          </p:nvPr>
        </p:nvSpPr>
        <p:spPr>
          <a:xfrm>
            <a:off x="4629150" y="1260871"/>
            <a:ext cx="3887392" cy="617935"/>
          </a:xfrm>
          <a:prstGeom prst="rect">
            <a:avLst/>
          </a:prstGeom>
        </p:spPr>
        <p:txBody>
          <a:bodyPr lIns="45719" tIns="45719" rIns="45719" bIns="45719" anchor="b"/>
          <a:lstStyle/>
          <a:p>
            <a:pPr marL="0" indent="0">
              <a:buSzTx/>
              <a:buFontTx/>
              <a:buNone/>
              <a:defRPr b="1" sz="1800">
                <a:latin typeface="+mj-lt"/>
                <a:ea typeface="+mj-ea"/>
                <a:cs typeface="+mj-cs"/>
                <a:sym typeface="Helvetica"/>
              </a:defRPr>
            </a:pPr>
          </a:p>
        </p:txBody>
      </p:sp>
      <p:sp>
        <p:nvSpPr>
          <p:cNvPr id="127" name="幻燈片編號"/>
          <p:cNvSpPr txBox="1"/>
          <p:nvPr>
            <p:ph type="sldNum" sz="quarter" idx="2"/>
          </p:nvPr>
        </p:nvSpPr>
        <p:spPr>
          <a:xfrm>
            <a:off x="8284073" y="4788614"/>
            <a:ext cx="231278" cy="231141"/>
          </a:xfrm>
          <a:prstGeom prst="rect">
            <a:avLst/>
          </a:prstGeom>
        </p:spPr>
        <p:txBody>
          <a:bodyPr lIns="45719" tIns="45719" rIns="45719" bIns="45719"/>
          <a:lstStyle>
            <a:lvl1pPr>
              <a:defRPr>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bg>
      <p:bgPr>
        <a:solidFill>
          <a:srgbClr val="FFFFFF"/>
        </a:solidFill>
      </p:bgPr>
    </p:bg>
    <p:spTree>
      <p:nvGrpSpPr>
        <p:cNvPr id="1" name=""/>
        <p:cNvGrpSpPr/>
        <p:nvPr/>
      </p:nvGrpSpPr>
      <p:grpSpPr>
        <a:xfrm>
          <a:off x="0" y="0"/>
          <a:ext cx="0" cy="0"/>
          <a:chOff x="0" y="0"/>
          <a:chExt cx="0" cy="0"/>
        </a:xfrm>
      </p:grpSpPr>
      <p:sp>
        <p:nvSpPr>
          <p:cNvPr id="134" name="標題文字"/>
          <p:cNvSpPr txBox="1"/>
          <p:nvPr>
            <p:ph type="title"/>
          </p:nvPr>
        </p:nvSpPr>
        <p:spPr>
          <a:xfrm>
            <a:off x="628650" y="273843"/>
            <a:ext cx="7886700" cy="994173"/>
          </a:xfrm>
          <a:prstGeom prst="rect">
            <a:avLst/>
          </a:prstGeom>
        </p:spPr>
        <p:txBody>
          <a:bodyPr lIns="45719" tIns="45719" rIns="45719" bIns="45719"/>
          <a:lstStyle>
            <a:lvl1pPr>
              <a:defRPr>
                <a:latin typeface="Calibri Light"/>
                <a:ea typeface="Calibri Light"/>
                <a:cs typeface="Calibri Light"/>
                <a:sym typeface="Calibri Light"/>
              </a:defRPr>
            </a:lvl1pPr>
          </a:lstStyle>
          <a:p>
            <a:pPr/>
            <a:r>
              <a:t>標題文字</a:t>
            </a:r>
          </a:p>
        </p:txBody>
      </p:sp>
      <p:sp>
        <p:nvSpPr>
          <p:cNvPr id="135" name="幻燈片編號"/>
          <p:cNvSpPr txBox="1"/>
          <p:nvPr>
            <p:ph type="sldNum" sz="quarter" idx="2"/>
          </p:nvPr>
        </p:nvSpPr>
        <p:spPr>
          <a:xfrm>
            <a:off x="8284073" y="4788614"/>
            <a:ext cx="231278" cy="231141"/>
          </a:xfrm>
          <a:prstGeom prst="rect">
            <a:avLst/>
          </a:prstGeom>
        </p:spPr>
        <p:txBody>
          <a:bodyPr lIns="45719" tIns="45719" rIns="45719" bIns="45719"/>
          <a:lstStyle>
            <a:lvl1pPr>
              <a:defRPr>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bg>
      <p:bgPr>
        <a:solidFill>
          <a:srgbClr val="FFFFFF"/>
        </a:solidFill>
      </p:bgPr>
    </p:bg>
    <p:spTree>
      <p:nvGrpSpPr>
        <p:cNvPr id="1" name=""/>
        <p:cNvGrpSpPr/>
        <p:nvPr/>
      </p:nvGrpSpPr>
      <p:grpSpPr>
        <a:xfrm>
          <a:off x="0" y="0"/>
          <a:ext cx="0" cy="0"/>
          <a:chOff x="0" y="0"/>
          <a:chExt cx="0" cy="0"/>
        </a:xfrm>
      </p:grpSpPr>
      <p:sp>
        <p:nvSpPr>
          <p:cNvPr id="142" name="幻燈片編號"/>
          <p:cNvSpPr txBox="1"/>
          <p:nvPr>
            <p:ph type="sldNum" sz="quarter" idx="2"/>
          </p:nvPr>
        </p:nvSpPr>
        <p:spPr>
          <a:xfrm>
            <a:off x="8284073" y="4788614"/>
            <a:ext cx="231278" cy="231141"/>
          </a:xfrm>
          <a:prstGeom prst="rect">
            <a:avLst/>
          </a:prstGeom>
        </p:spPr>
        <p:txBody>
          <a:bodyPr lIns="45719" tIns="45719" rIns="45719" bIns="45719"/>
          <a:lstStyle>
            <a:lvl1pPr>
              <a:defRPr>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内容与标题">
    <p:bg>
      <p:bgPr>
        <a:solidFill>
          <a:srgbClr val="FFFFFF"/>
        </a:solidFill>
      </p:bgPr>
    </p:bg>
    <p:spTree>
      <p:nvGrpSpPr>
        <p:cNvPr id="1" name=""/>
        <p:cNvGrpSpPr/>
        <p:nvPr/>
      </p:nvGrpSpPr>
      <p:grpSpPr>
        <a:xfrm>
          <a:off x="0" y="0"/>
          <a:ext cx="0" cy="0"/>
          <a:chOff x="0" y="0"/>
          <a:chExt cx="0" cy="0"/>
        </a:xfrm>
      </p:grpSpPr>
      <p:sp>
        <p:nvSpPr>
          <p:cNvPr id="149" name="標題文字"/>
          <p:cNvSpPr txBox="1"/>
          <p:nvPr>
            <p:ph type="title"/>
          </p:nvPr>
        </p:nvSpPr>
        <p:spPr>
          <a:xfrm>
            <a:off x="629841" y="342900"/>
            <a:ext cx="2949178" cy="1200150"/>
          </a:xfrm>
          <a:prstGeom prst="rect">
            <a:avLst/>
          </a:prstGeom>
        </p:spPr>
        <p:txBody>
          <a:bodyPr lIns="45719" tIns="45719" rIns="45719" bIns="45719" anchor="b"/>
          <a:lstStyle>
            <a:lvl1pPr>
              <a:defRPr sz="2400">
                <a:latin typeface="Calibri Light"/>
                <a:ea typeface="Calibri Light"/>
                <a:cs typeface="Calibri Light"/>
                <a:sym typeface="Calibri Light"/>
              </a:defRPr>
            </a:lvl1pPr>
          </a:lstStyle>
          <a:p>
            <a:pPr/>
            <a:r>
              <a:t>標題文字</a:t>
            </a:r>
          </a:p>
        </p:txBody>
      </p:sp>
      <p:sp>
        <p:nvSpPr>
          <p:cNvPr id="150" name="內文層級一…"/>
          <p:cNvSpPr txBox="1"/>
          <p:nvPr>
            <p:ph type="body" sz="half" idx="1"/>
          </p:nvPr>
        </p:nvSpPr>
        <p:spPr>
          <a:xfrm>
            <a:off x="3887391" y="740568"/>
            <a:ext cx="4629151" cy="3655221"/>
          </a:xfrm>
          <a:prstGeom prst="rect">
            <a:avLst/>
          </a:prstGeom>
        </p:spPr>
        <p:txBody>
          <a:bodyPr lIns="45719" tIns="45719" rIns="45719" bIns="45719"/>
          <a:lstStyle>
            <a:lvl1pPr>
              <a:defRPr sz="2400">
                <a:latin typeface="+mn-lt"/>
                <a:ea typeface="+mn-ea"/>
                <a:cs typeface="+mn-cs"/>
                <a:sym typeface="Calibri"/>
              </a:defRPr>
            </a:lvl1pPr>
            <a:lvl2pPr marL="538842" indent="-195942">
              <a:defRPr sz="2400">
                <a:latin typeface="+mn-lt"/>
                <a:ea typeface="+mn-ea"/>
                <a:cs typeface="+mn-cs"/>
                <a:sym typeface="Calibri"/>
              </a:defRPr>
            </a:lvl2pPr>
            <a:lvl3pPr marL="914400" indent="-228600">
              <a:defRPr sz="2400">
                <a:latin typeface="+mn-lt"/>
                <a:ea typeface="+mn-ea"/>
                <a:cs typeface="+mn-cs"/>
                <a:sym typeface="Calibri"/>
              </a:defRPr>
            </a:lvl3pPr>
            <a:lvl4pPr marL="1303019" indent="-274319">
              <a:defRPr sz="2400">
                <a:latin typeface="+mn-lt"/>
                <a:ea typeface="+mn-ea"/>
                <a:cs typeface="+mn-cs"/>
                <a:sym typeface="Calibri"/>
              </a:defRPr>
            </a:lvl4pPr>
            <a:lvl5pPr marL="1645920" indent="-274320">
              <a:defRPr sz="2400">
                <a:latin typeface="+mn-lt"/>
                <a:ea typeface="+mn-ea"/>
                <a:cs typeface="+mn-cs"/>
                <a:sym typeface="Calibri"/>
              </a:defRPr>
            </a:lvl5pPr>
          </a:lstStyle>
          <a:p>
            <a:pPr/>
            <a:r>
              <a:t>內文層級一</a:t>
            </a:r>
          </a:p>
          <a:p>
            <a:pPr lvl="1"/>
            <a:r>
              <a:t>內文層級二</a:t>
            </a:r>
          </a:p>
          <a:p>
            <a:pPr lvl="2"/>
            <a:r>
              <a:t>內文層級三</a:t>
            </a:r>
          </a:p>
          <a:p>
            <a:pPr lvl="3"/>
            <a:r>
              <a:t>內文層級四</a:t>
            </a:r>
          </a:p>
          <a:p>
            <a:pPr lvl="4"/>
            <a:r>
              <a:t>內文層級五</a:t>
            </a:r>
          </a:p>
        </p:txBody>
      </p:sp>
      <p:sp>
        <p:nvSpPr>
          <p:cNvPr id="151" name="Text Placeholder 3"/>
          <p:cNvSpPr/>
          <p:nvPr>
            <p:ph type="body" sz="quarter" idx="13"/>
          </p:nvPr>
        </p:nvSpPr>
        <p:spPr>
          <a:xfrm>
            <a:off x="629840" y="1543050"/>
            <a:ext cx="2949180" cy="2858692"/>
          </a:xfrm>
          <a:prstGeom prst="rect">
            <a:avLst/>
          </a:prstGeom>
        </p:spPr>
        <p:txBody>
          <a:bodyPr lIns="45719" tIns="45719" rIns="45719" bIns="45719"/>
          <a:lstStyle/>
          <a:p>
            <a:pPr marL="0" indent="0">
              <a:buSzTx/>
              <a:buFontTx/>
              <a:buNone/>
              <a:defRPr sz="1200">
                <a:latin typeface="+mn-lt"/>
                <a:ea typeface="+mn-ea"/>
                <a:cs typeface="+mn-cs"/>
                <a:sym typeface="Calibri"/>
              </a:defRPr>
            </a:pPr>
          </a:p>
        </p:txBody>
      </p:sp>
      <p:sp>
        <p:nvSpPr>
          <p:cNvPr id="152" name="幻燈片編號"/>
          <p:cNvSpPr txBox="1"/>
          <p:nvPr>
            <p:ph type="sldNum" sz="quarter" idx="2"/>
          </p:nvPr>
        </p:nvSpPr>
        <p:spPr>
          <a:xfrm>
            <a:off x="8284073" y="4788614"/>
            <a:ext cx="231278" cy="231141"/>
          </a:xfrm>
          <a:prstGeom prst="rect">
            <a:avLst/>
          </a:prstGeom>
        </p:spPr>
        <p:txBody>
          <a:bodyPr lIns="45719" tIns="45719" rIns="45719" bIns="45719"/>
          <a:lstStyle>
            <a:lvl1pPr>
              <a:defRPr>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图片与标题">
    <p:bg>
      <p:bgPr>
        <a:solidFill>
          <a:srgbClr val="FFFFFF"/>
        </a:solidFill>
      </p:bgPr>
    </p:bg>
    <p:spTree>
      <p:nvGrpSpPr>
        <p:cNvPr id="1" name=""/>
        <p:cNvGrpSpPr/>
        <p:nvPr/>
      </p:nvGrpSpPr>
      <p:grpSpPr>
        <a:xfrm>
          <a:off x="0" y="0"/>
          <a:ext cx="0" cy="0"/>
          <a:chOff x="0" y="0"/>
          <a:chExt cx="0" cy="0"/>
        </a:xfrm>
      </p:grpSpPr>
      <p:sp>
        <p:nvSpPr>
          <p:cNvPr id="159" name="標題文字"/>
          <p:cNvSpPr txBox="1"/>
          <p:nvPr>
            <p:ph type="title"/>
          </p:nvPr>
        </p:nvSpPr>
        <p:spPr>
          <a:xfrm>
            <a:off x="629841" y="342900"/>
            <a:ext cx="2949178" cy="1200150"/>
          </a:xfrm>
          <a:prstGeom prst="rect">
            <a:avLst/>
          </a:prstGeom>
        </p:spPr>
        <p:txBody>
          <a:bodyPr lIns="45719" tIns="45719" rIns="45719" bIns="45719" anchor="b"/>
          <a:lstStyle>
            <a:lvl1pPr>
              <a:defRPr sz="2400">
                <a:latin typeface="Calibri Light"/>
                <a:ea typeface="Calibri Light"/>
                <a:cs typeface="Calibri Light"/>
                <a:sym typeface="Calibri Light"/>
              </a:defRPr>
            </a:lvl1pPr>
          </a:lstStyle>
          <a:p>
            <a:pPr/>
            <a:r>
              <a:t>標題文字</a:t>
            </a:r>
          </a:p>
        </p:txBody>
      </p:sp>
      <p:sp>
        <p:nvSpPr>
          <p:cNvPr id="160" name="Picture Placeholder 2"/>
          <p:cNvSpPr/>
          <p:nvPr>
            <p:ph type="pic" sz="half" idx="13"/>
          </p:nvPr>
        </p:nvSpPr>
        <p:spPr>
          <a:xfrm>
            <a:off x="3887391" y="740568"/>
            <a:ext cx="4629151" cy="3655221"/>
          </a:xfrm>
          <a:prstGeom prst="rect">
            <a:avLst/>
          </a:prstGeom>
        </p:spPr>
        <p:txBody>
          <a:bodyPr lIns="91439" tIns="45719" rIns="91439" bIns="45719">
            <a:noAutofit/>
          </a:bodyPr>
          <a:lstStyle/>
          <a:p>
            <a:pPr/>
          </a:p>
        </p:txBody>
      </p:sp>
      <p:sp>
        <p:nvSpPr>
          <p:cNvPr id="161" name="內文層級一…"/>
          <p:cNvSpPr txBox="1"/>
          <p:nvPr>
            <p:ph type="body" sz="quarter" idx="1"/>
          </p:nvPr>
        </p:nvSpPr>
        <p:spPr>
          <a:xfrm>
            <a:off x="629841" y="1543050"/>
            <a:ext cx="2949178" cy="2858692"/>
          </a:xfrm>
          <a:prstGeom prst="rect">
            <a:avLst/>
          </a:prstGeom>
        </p:spPr>
        <p:txBody>
          <a:bodyPr lIns="45719" tIns="45719" rIns="45719" bIns="45719"/>
          <a:lstStyle>
            <a:lvl1pPr marL="0" indent="0">
              <a:buSzTx/>
              <a:buFontTx/>
              <a:buNone/>
              <a:defRPr sz="1200">
                <a:latin typeface="+mn-lt"/>
                <a:ea typeface="+mn-ea"/>
                <a:cs typeface="+mn-cs"/>
                <a:sym typeface="Calibri"/>
              </a:defRPr>
            </a:lvl1pPr>
            <a:lvl2pPr marL="0" indent="342900">
              <a:buSzTx/>
              <a:buFontTx/>
              <a:buNone/>
              <a:defRPr sz="1200">
                <a:latin typeface="+mn-lt"/>
                <a:ea typeface="+mn-ea"/>
                <a:cs typeface="+mn-cs"/>
                <a:sym typeface="Calibri"/>
              </a:defRPr>
            </a:lvl2pPr>
            <a:lvl3pPr marL="0" indent="685800">
              <a:buSzTx/>
              <a:buFontTx/>
              <a:buNone/>
              <a:defRPr sz="1200">
                <a:latin typeface="+mn-lt"/>
                <a:ea typeface="+mn-ea"/>
                <a:cs typeface="+mn-cs"/>
                <a:sym typeface="Calibri"/>
              </a:defRPr>
            </a:lvl3pPr>
            <a:lvl4pPr marL="0" indent="1028700">
              <a:buSzTx/>
              <a:buFontTx/>
              <a:buNone/>
              <a:defRPr sz="1200">
                <a:latin typeface="+mn-lt"/>
                <a:ea typeface="+mn-ea"/>
                <a:cs typeface="+mn-cs"/>
                <a:sym typeface="Calibri"/>
              </a:defRPr>
            </a:lvl4pPr>
            <a:lvl5pPr marL="0" indent="1371600">
              <a:buSzTx/>
              <a:buFontTx/>
              <a:buNone/>
              <a:defRPr sz="1200">
                <a:latin typeface="+mn-lt"/>
                <a:ea typeface="+mn-ea"/>
                <a:cs typeface="+mn-cs"/>
                <a:sym typeface="Calibri"/>
              </a:defRPr>
            </a:lvl5pPr>
          </a:lstStyle>
          <a:p>
            <a:pPr/>
            <a:r>
              <a:t>內文層級一</a:t>
            </a:r>
          </a:p>
          <a:p>
            <a:pPr lvl="1"/>
            <a:r>
              <a:t>內文層級二</a:t>
            </a:r>
          </a:p>
          <a:p>
            <a:pPr lvl="2"/>
            <a:r>
              <a:t>內文層級三</a:t>
            </a:r>
          </a:p>
          <a:p>
            <a:pPr lvl="3"/>
            <a:r>
              <a:t>內文層級四</a:t>
            </a:r>
          </a:p>
          <a:p>
            <a:pPr lvl="4"/>
            <a:r>
              <a:t>內文層級五</a:t>
            </a:r>
          </a:p>
        </p:txBody>
      </p:sp>
      <p:sp>
        <p:nvSpPr>
          <p:cNvPr id="162" name="幻燈片編號"/>
          <p:cNvSpPr txBox="1"/>
          <p:nvPr>
            <p:ph type="sldNum" sz="quarter" idx="2"/>
          </p:nvPr>
        </p:nvSpPr>
        <p:spPr>
          <a:xfrm>
            <a:off x="8284073" y="4788614"/>
            <a:ext cx="231278" cy="231141"/>
          </a:xfrm>
          <a:prstGeom prst="rect">
            <a:avLst/>
          </a:prstGeom>
        </p:spPr>
        <p:txBody>
          <a:bodyPr lIns="45719" tIns="45719" rIns="45719" bIns="45719"/>
          <a:lstStyle>
            <a:lvl1pPr>
              <a:defRPr>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和内容">
    <p:spTree>
      <p:nvGrpSpPr>
        <p:cNvPr id="1" name=""/>
        <p:cNvGrpSpPr/>
        <p:nvPr/>
      </p:nvGrpSpPr>
      <p:grpSpPr>
        <a:xfrm>
          <a:off x="0" y="0"/>
          <a:ext cx="0" cy="0"/>
          <a:chOff x="0" y="0"/>
          <a:chExt cx="0" cy="0"/>
        </a:xfrm>
      </p:grpSpPr>
      <p:sp>
        <p:nvSpPr>
          <p:cNvPr id="20"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节标题">
    <p:bg>
      <p:bgPr>
        <a:solidFill>
          <a:srgbClr val="F2F2F2"/>
        </a:solidFill>
      </p:bgPr>
    </p:bg>
    <p:spTree>
      <p:nvGrpSpPr>
        <p:cNvPr id="1" name=""/>
        <p:cNvGrpSpPr/>
        <p:nvPr/>
      </p:nvGrpSpPr>
      <p:grpSpPr>
        <a:xfrm>
          <a:off x="0" y="0"/>
          <a:ext cx="0" cy="0"/>
          <a:chOff x="0" y="0"/>
          <a:chExt cx="0" cy="0"/>
        </a:xfrm>
      </p:grpSpPr>
      <p:sp>
        <p:nvSpPr>
          <p:cNvPr id="27" name="標題文字"/>
          <p:cNvSpPr txBox="1"/>
          <p:nvPr>
            <p:ph type="title"/>
          </p:nvPr>
        </p:nvSpPr>
        <p:spPr>
          <a:xfrm>
            <a:off x="623887" y="1282303"/>
            <a:ext cx="7886701" cy="2139554"/>
          </a:xfrm>
          <a:prstGeom prst="rect">
            <a:avLst/>
          </a:prstGeom>
        </p:spPr>
        <p:txBody>
          <a:bodyPr anchor="b"/>
          <a:lstStyle>
            <a:lvl1pPr>
              <a:defRPr sz="4500"/>
            </a:lvl1pPr>
          </a:lstStyle>
          <a:p>
            <a:pPr/>
            <a:r>
              <a:t>標題文字</a:t>
            </a:r>
          </a:p>
        </p:txBody>
      </p:sp>
      <p:sp>
        <p:nvSpPr>
          <p:cNvPr id="28" name="內文層級一…"/>
          <p:cNvSpPr txBox="1"/>
          <p:nvPr>
            <p:ph type="body" sz="quarter" idx="1"/>
          </p:nvPr>
        </p:nvSpPr>
        <p:spPr>
          <a:xfrm>
            <a:off x="623887" y="3442098"/>
            <a:ext cx="7886701" cy="1125141"/>
          </a:xfrm>
          <a:prstGeom prst="rect">
            <a:avLst/>
          </a:prstGeom>
        </p:spPr>
        <p:txBody>
          <a:bodyPr/>
          <a:lstStyle>
            <a:lvl1pPr marL="0" indent="0">
              <a:buSzTx/>
              <a:buFontTx/>
              <a:buNone/>
              <a:defRPr sz="1800">
                <a:solidFill>
                  <a:srgbClr val="888888"/>
                </a:solidFill>
              </a:defRPr>
            </a:lvl1pPr>
            <a:lvl2pPr marL="0" indent="342900">
              <a:buSzTx/>
              <a:buFontTx/>
              <a:buNone/>
              <a:defRPr sz="1800">
                <a:solidFill>
                  <a:srgbClr val="888888"/>
                </a:solidFill>
              </a:defRPr>
            </a:lvl2pPr>
            <a:lvl3pPr marL="0" indent="685800">
              <a:buSzTx/>
              <a:buFontTx/>
              <a:buNone/>
              <a:defRPr sz="1800">
                <a:solidFill>
                  <a:srgbClr val="888888"/>
                </a:solidFill>
              </a:defRPr>
            </a:lvl3pPr>
            <a:lvl4pPr marL="0" indent="1028700">
              <a:buSzTx/>
              <a:buFontTx/>
              <a:buNone/>
              <a:defRPr sz="1800">
                <a:solidFill>
                  <a:srgbClr val="888888"/>
                </a:solidFill>
              </a:defRPr>
            </a:lvl4pPr>
            <a:lvl5pPr marL="0" indent="1371600">
              <a:buSzTx/>
              <a:buFontTx/>
              <a:buNone/>
              <a:defRPr sz="1800">
                <a:solidFill>
                  <a:srgbClr val="888888"/>
                </a:solidFill>
              </a:defRPr>
            </a:lvl5pPr>
          </a:lstStyle>
          <a:p>
            <a:pPr/>
            <a:r>
              <a:t>內文層級一</a:t>
            </a:r>
          </a:p>
          <a:p>
            <a:pPr lvl="1"/>
            <a:r>
              <a:t>內文層級二</a:t>
            </a:r>
          </a:p>
          <a:p>
            <a:pPr lvl="2"/>
            <a:r>
              <a:t>內文層級三</a:t>
            </a:r>
          </a:p>
          <a:p>
            <a:pPr lvl="3"/>
            <a:r>
              <a:t>內文層級四</a:t>
            </a:r>
          </a:p>
          <a:p>
            <a:pPr lvl="4"/>
            <a:r>
              <a:t>內文層級五</a:t>
            </a:r>
          </a:p>
        </p:txBody>
      </p:sp>
      <p:sp>
        <p:nvSpPr>
          <p:cNvPr id="29" name="幻燈片編號"/>
          <p:cNvSpPr txBox="1"/>
          <p:nvPr>
            <p:ph type="sldNum" sz="quarter" idx="2"/>
          </p:nvPr>
        </p:nvSpPr>
        <p:spPr>
          <a:xfrm>
            <a:off x="8306933" y="4800044"/>
            <a:ext cx="208417" cy="20828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两栏内容">
    <p:bg>
      <p:bgPr>
        <a:solidFill>
          <a:srgbClr val="F2F2F2"/>
        </a:solidFill>
      </p:bgPr>
    </p:bg>
    <p:spTree>
      <p:nvGrpSpPr>
        <p:cNvPr id="1" name=""/>
        <p:cNvGrpSpPr/>
        <p:nvPr/>
      </p:nvGrpSpPr>
      <p:grpSpPr>
        <a:xfrm>
          <a:off x="0" y="0"/>
          <a:ext cx="0" cy="0"/>
          <a:chOff x="0" y="0"/>
          <a:chExt cx="0" cy="0"/>
        </a:xfrm>
      </p:grpSpPr>
      <p:sp>
        <p:nvSpPr>
          <p:cNvPr id="36" name="標題文字"/>
          <p:cNvSpPr txBox="1"/>
          <p:nvPr>
            <p:ph type="title"/>
          </p:nvPr>
        </p:nvSpPr>
        <p:spPr>
          <a:xfrm>
            <a:off x="628650" y="273843"/>
            <a:ext cx="7886700" cy="994173"/>
          </a:xfrm>
          <a:prstGeom prst="rect">
            <a:avLst/>
          </a:prstGeom>
        </p:spPr>
        <p:txBody>
          <a:bodyPr/>
          <a:lstStyle/>
          <a:p>
            <a:pPr/>
            <a:r>
              <a:t>標題文字</a:t>
            </a:r>
          </a:p>
        </p:txBody>
      </p:sp>
      <p:sp>
        <p:nvSpPr>
          <p:cNvPr id="37" name="內文層級一…"/>
          <p:cNvSpPr txBox="1"/>
          <p:nvPr>
            <p:ph type="body" sz="half" idx="1"/>
          </p:nvPr>
        </p:nvSpPr>
        <p:spPr>
          <a:xfrm>
            <a:off x="628650" y="1369217"/>
            <a:ext cx="3886200" cy="3263505"/>
          </a:xfrm>
          <a:prstGeom prst="rect">
            <a:avLst/>
          </a:prstGeom>
        </p:spPr>
        <p:txBody>
          <a:bodyPr/>
          <a:lstStyle/>
          <a:p>
            <a:pPr/>
            <a:r>
              <a:t>內文層級一</a:t>
            </a:r>
          </a:p>
          <a:p>
            <a:pPr lvl="1"/>
            <a:r>
              <a:t>內文層級二</a:t>
            </a:r>
          </a:p>
          <a:p>
            <a:pPr lvl="2"/>
            <a:r>
              <a:t>內文層級三</a:t>
            </a:r>
          </a:p>
          <a:p>
            <a:pPr lvl="3"/>
            <a:r>
              <a:t>內文層級四</a:t>
            </a:r>
          </a:p>
          <a:p>
            <a:pPr lvl="4"/>
            <a:r>
              <a:t>內文層級五</a:t>
            </a:r>
          </a:p>
        </p:txBody>
      </p:sp>
      <p:sp>
        <p:nvSpPr>
          <p:cNvPr id="38" name="幻燈片編號"/>
          <p:cNvSpPr txBox="1"/>
          <p:nvPr>
            <p:ph type="sldNum" sz="quarter" idx="2"/>
          </p:nvPr>
        </p:nvSpPr>
        <p:spPr>
          <a:xfrm>
            <a:off x="8306933" y="4800044"/>
            <a:ext cx="208417" cy="20828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比较">
    <p:bg>
      <p:bgPr>
        <a:solidFill>
          <a:srgbClr val="F2F2F2"/>
        </a:solidFill>
      </p:bgPr>
    </p:bg>
    <p:spTree>
      <p:nvGrpSpPr>
        <p:cNvPr id="1" name=""/>
        <p:cNvGrpSpPr/>
        <p:nvPr/>
      </p:nvGrpSpPr>
      <p:grpSpPr>
        <a:xfrm>
          <a:off x="0" y="0"/>
          <a:ext cx="0" cy="0"/>
          <a:chOff x="0" y="0"/>
          <a:chExt cx="0" cy="0"/>
        </a:xfrm>
      </p:grpSpPr>
      <p:sp>
        <p:nvSpPr>
          <p:cNvPr id="45" name="標題文字"/>
          <p:cNvSpPr txBox="1"/>
          <p:nvPr>
            <p:ph type="title"/>
          </p:nvPr>
        </p:nvSpPr>
        <p:spPr>
          <a:xfrm>
            <a:off x="629841" y="273843"/>
            <a:ext cx="7886701" cy="994173"/>
          </a:xfrm>
          <a:prstGeom prst="rect">
            <a:avLst/>
          </a:prstGeom>
        </p:spPr>
        <p:txBody>
          <a:bodyPr/>
          <a:lstStyle/>
          <a:p>
            <a:pPr/>
            <a:r>
              <a:t>標題文字</a:t>
            </a:r>
          </a:p>
        </p:txBody>
      </p:sp>
      <p:sp>
        <p:nvSpPr>
          <p:cNvPr id="46" name="內文層級一…"/>
          <p:cNvSpPr txBox="1"/>
          <p:nvPr>
            <p:ph type="body" sz="quarter" idx="1"/>
          </p:nvPr>
        </p:nvSpPr>
        <p:spPr>
          <a:xfrm>
            <a:off x="890079" y="1333828"/>
            <a:ext cx="3655183" cy="617935"/>
          </a:xfrm>
          <a:prstGeom prst="rect">
            <a:avLst/>
          </a:prstGeom>
        </p:spPr>
        <p:txBody>
          <a:bodyPr anchor="ctr"/>
          <a:lstStyle>
            <a:lvl1pPr marL="0" indent="0">
              <a:buSzTx/>
              <a:buFontTx/>
              <a:buNone/>
            </a:lvl1pPr>
            <a:lvl2pPr marL="0" indent="342900">
              <a:buSzTx/>
              <a:buFontTx/>
              <a:buNone/>
            </a:lvl2pPr>
            <a:lvl3pPr marL="0" indent="685800">
              <a:buSzTx/>
              <a:buFontTx/>
              <a:buNone/>
            </a:lvl3pPr>
            <a:lvl4pPr marL="0" indent="1028700">
              <a:buSzTx/>
              <a:buFontTx/>
              <a:buNone/>
            </a:lvl4pPr>
            <a:lvl5pPr marL="0" indent="1371600">
              <a:buSzTx/>
              <a:buFontTx/>
              <a:buNone/>
            </a:lvl5pPr>
          </a:lstStyle>
          <a:p>
            <a:pPr/>
            <a:r>
              <a:t>內文層級一</a:t>
            </a:r>
          </a:p>
          <a:p>
            <a:pPr lvl="1"/>
            <a:r>
              <a:t>內文層級二</a:t>
            </a:r>
          </a:p>
          <a:p>
            <a:pPr lvl="2"/>
            <a:r>
              <a:t>內文層級三</a:t>
            </a:r>
          </a:p>
          <a:p>
            <a:pPr lvl="3"/>
            <a:r>
              <a:t>內文層級四</a:t>
            </a:r>
          </a:p>
          <a:p>
            <a:pPr lvl="4"/>
            <a:r>
              <a:t>內文層級五</a:t>
            </a:r>
          </a:p>
        </p:txBody>
      </p:sp>
      <p:sp>
        <p:nvSpPr>
          <p:cNvPr id="47" name="文本占位符 4"/>
          <p:cNvSpPr/>
          <p:nvPr>
            <p:ph type="body" sz="quarter" idx="13"/>
          </p:nvPr>
        </p:nvSpPr>
        <p:spPr>
          <a:xfrm>
            <a:off x="4692703" y="1333828"/>
            <a:ext cx="3673183" cy="617935"/>
          </a:xfrm>
          <a:prstGeom prst="rect">
            <a:avLst/>
          </a:prstGeom>
        </p:spPr>
        <p:txBody>
          <a:bodyPr anchor="ctr"/>
          <a:lstStyle/>
          <a:p>
            <a:pPr marL="0" indent="0">
              <a:buSzTx/>
              <a:buFontTx/>
              <a:buNone/>
            </a:pPr>
          </a:p>
        </p:txBody>
      </p:sp>
      <p:sp>
        <p:nvSpPr>
          <p:cNvPr id="48" name="幻燈片編號"/>
          <p:cNvSpPr txBox="1"/>
          <p:nvPr>
            <p:ph type="sldNum" sz="quarter" idx="2"/>
          </p:nvPr>
        </p:nvSpPr>
        <p:spPr>
          <a:xfrm>
            <a:off x="8306933" y="4800044"/>
            <a:ext cx="208417" cy="20828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bg>
      <p:bgPr>
        <a:solidFill>
          <a:srgbClr val="F2F2F2"/>
        </a:solidFill>
      </p:bgPr>
    </p:bg>
    <p:spTree>
      <p:nvGrpSpPr>
        <p:cNvPr id="1" name=""/>
        <p:cNvGrpSpPr/>
        <p:nvPr/>
      </p:nvGrpSpPr>
      <p:grpSpPr>
        <a:xfrm>
          <a:off x="0" y="0"/>
          <a:ext cx="0" cy="0"/>
          <a:chOff x="0" y="0"/>
          <a:chExt cx="0" cy="0"/>
        </a:xfrm>
      </p:grpSpPr>
      <p:sp>
        <p:nvSpPr>
          <p:cNvPr id="55" name="標題文字"/>
          <p:cNvSpPr txBox="1"/>
          <p:nvPr>
            <p:ph type="title"/>
          </p:nvPr>
        </p:nvSpPr>
        <p:spPr>
          <a:xfrm>
            <a:off x="628650" y="273843"/>
            <a:ext cx="7886700" cy="994173"/>
          </a:xfrm>
          <a:prstGeom prst="rect">
            <a:avLst/>
          </a:prstGeom>
        </p:spPr>
        <p:txBody>
          <a:bodyPr/>
          <a:lstStyle/>
          <a:p>
            <a:pPr/>
            <a:r>
              <a:t>標題文字</a:t>
            </a:r>
          </a:p>
        </p:txBody>
      </p:sp>
      <p:sp>
        <p:nvSpPr>
          <p:cNvPr id="56" name="幻燈片編號"/>
          <p:cNvSpPr txBox="1"/>
          <p:nvPr>
            <p:ph type="sldNum" sz="quarter" idx="2"/>
          </p:nvPr>
        </p:nvSpPr>
        <p:spPr>
          <a:xfrm>
            <a:off x="8306933" y="4800044"/>
            <a:ext cx="208417" cy="20828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bg>
      <p:bgPr>
        <a:solidFill>
          <a:srgbClr val="F2F2F2"/>
        </a:solidFill>
      </p:bgPr>
    </p:bg>
    <p:spTree>
      <p:nvGrpSpPr>
        <p:cNvPr id="1" name=""/>
        <p:cNvGrpSpPr/>
        <p:nvPr/>
      </p:nvGrpSpPr>
      <p:grpSpPr>
        <a:xfrm>
          <a:off x="0" y="0"/>
          <a:ext cx="0" cy="0"/>
          <a:chOff x="0" y="0"/>
          <a:chExt cx="0" cy="0"/>
        </a:xfrm>
      </p:grpSpPr>
      <p:sp>
        <p:nvSpPr>
          <p:cNvPr id="63" name="幻燈片編號"/>
          <p:cNvSpPr txBox="1"/>
          <p:nvPr>
            <p:ph type="sldNum" sz="quarter" idx="2"/>
          </p:nvPr>
        </p:nvSpPr>
        <p:spPr>
          <a:xfrm>
            <a:off x="8306933" y="4800044"/>
            <a:ext cx="208417" cy="20828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图片与标题">
    <p:bg>
      <p:bgPr>
        <a:solidFill>
          <a:srgbClr val="F2F2F2"/>
        </a:solidFill>
      </p:bgPr>
    </p:bg>
    <p:spTree>
      <p:nvGrpSpPr>
        <p:cNvPr id="1" name=""/>
        <p:cNvGrpSpPr/>
        <p:nvPr/>
      </p:nvGrpSpPr>
      <p:grpSpPr>
        <a:xfrm>
          <a:off x="0" y="0"/>
          <a:ext cx="0" cy="0"/>
          <a:chOff x="0" y="0"/>
          <a:chExt cx="0" cy="0"/>
        </a:xfrm>
      </p:grpSpPr>
      <p:sp>
        <p:nvSpPr>
          <p:cNvPr id="70" name="標題文字"/>
          <p:cNvSpPr txBox="1"/>
          <p:nvPr>
            <p:ph type="title"/>
          </p:nvPr>
        </p:nvSpPr>
        <p:spPr>
          <a:xfrm>
            <a:off x="629841" y="342900"/>
            <a:ext cx="3124013" cy="1200150"/>
          </a:xfrm>
          <a:prstGeom prst="rect">
            <a:avLst/>
          </a:prstGeom>
        </p:spPr>
        <p:txBody>
          <a:bodyPr anchor="b"/>
          <a:lstStyle>
            <a:lvl1pPr>
              <a:defRPr sz="2400"/>
            </a:lvl1pPr>
          </a:lstStyle>
          <a:p>
            <a:pPr/>
            <a:r>
              <a:t>標題文字</a:t>
            </a:r>
          </a:p>
        </p:txBody>
      </p:sp>
      <p:sp>
        <p:nvSpPr>
          <p:cNvPr id="71" name="图片占位符 2"/>
          <p:cNvSpPr/>
          <p:nvPr>
            <p:ph type="pic" sz="half" idx="13"/>
          </p:nvPr>
        </p:nvSpPr>
        <p:spPr>
          <a:xfrm>
            <a:off x="3887391" y="342900"/>
            <a:ext cx="4629151" cy="4052888"/>
          </a:xfrm>
          <a:prstGeom prst="rect">
            <a:avLst/>
          </a:prstGeom>
        </p:spPr>
        <p:txBody>
          <a:bodyPr lIns="91439" tIns="45719" rIns="91439" bIns="45719">
            <a:noAutofit/>
          </a:bodyPr>
          <a:lstStyle/>
          <a:p>
            <a:pPr/>
          </a:p>
        </p:txBody>
      </p:sp>
      <p:sp>
        <p:nvSpPr>
          <p:cNvPr id="72" name="內文層級一…"/>
          <p:cNvSpPr txBox="1"/>
          <p:nvPr>
            <p:ph type="body" sz="quarter" idx="1"/>
          </p:nvPr>
        </p:nvSpPr>
        <p:spPr>
          <a:xfrm>
            <a:off x="629841" y="1543050"/>
            <a:ext cx="3124013" cy="2858692"/>
          </a:xfrm>
          <a:prstGeom prst="rect">
            <a:avLst/>
          </a:prstGeom>
        </p:spPr>
        <p:txBody>
          <a:bodyPr/>
          <a:lstStyle>
            <a:lvl1pPr marL="0" indent="0">
              <a:buSzTx/>
              <a:buFontTx/>
              <a:buNone/>
              <a:defRPr sz="1500"/>
            </a:lvl1pPr>
            <a:lvl2pPr marL="0" indent="342900">
              <a:buSzTx/>
              <a:buFontTx/>
              <a:buNone/>
              <a:defRPr sz="1500"/>
            </a:lvl2pPr>
            <a:lvl3pPr marL="0" indent="685800">
              <a:buSzTx/>
              <a:buFontTx/>
              <a:buNone/>
              <a:defRPr sz="1500"/>
            </a:lvl3pPr>
            <a:lvl4pPr marL="0" indent="1028700">
              <a:buSzTx/>
              <a:buFontTx/>
              <a:buNone/>
              <a:defRPr sz="1500"/>
            </a:lvl4pPr>
            <a:lvl5pPr marL="0" indent="1371600">
              <a:buSzTx/>
              <a:buFontTx/>
              <a:buNone/>
              <a:defRPr sz="1500"/>
            </a:lvl5pPr>
          </a:lstStyle>
          <a:p>
            <a:pPr/>
            <a:r>
              <a:t>內文層級一</a:t>
            </a:r>
          </a:p>
          <a:p>
            <a:pPr lvl="1"/>
            <a:r>
              <a:t>內文層級二</a:t>
            </a:r>
          </a:p>
          <a:p>
            <a:pPr lvl="2"/>
            <a:r>
              <a:t>內文層級三</a:t>
            </a:r>
          </a:p>
          <a:p>
            <a:pPr lvl="3"/>
            <a:r>
              <a:t>內文層級四</a:t>
            </a:r>
          </a:p>
          <a:p>
            <a:pPr lvl="4"/>
            <a:r>
              <a:t>內文層級五</a:t>
            </a:r>
          </a:p>
        </p:txBody>
      </p:sp>
      <p:sp>
        <p:nvSpPr>
          <p:cNvPr id="73" name="幻燈片編號"/>
          <p:cNvSpPr txBox="1"/>
          <p:nvPr>
            <p:ph type="sldNum" sz="quarter" idx="2"/>
          </p:nvPr>
        </p:nvSpPr>
        <p:spPr>
          <a:xfrm>
            <a:off x="8306933" y="4800044"/>
            <a:ext cx="208417" cy="20828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内容">
    <p:bg>
      <p:bgPr>
        <a:solidFill>
          <a:srgbClr val="F2F2F2"/>
        </a:solidFill>
      </p:bgPr>
    </p:bg>
    <p:spTree>
      <p:nvGrpSpPr>
        <p:cNvPr id="1" name=""/>
        <p:cNvGrpSpPr/>
        <p:nvPr/>
      </p:nvGrpSpPr>
      <p:grpSpPr>
        <a:xfrm>
          <a:off x="0" y="0"/>
          <a:ext cx="0" cy="0"/>
          <a:chOff x="0" y="0"/>
          <a:chExt cx="0" cy="0"/>
        </a:xfrm>
      </p:grpSpPr>
      <p:sp>
        <p:nvSpPr>
          <p:cNvPr id="80" name="內文層級一…"/>
          <p:cNvSpPr txBox="1"/>
          <p:nvPr>
            <p:ph type="body" idx="1"/>
          </p:nvPr>
        </p:nvSpPr>
        <p:spPr>
          <a:xfrm>
            <a:off x="628650" y="273842"/>
            <a:ext cx="7886700" cy="4358880"/>
          </a:xfrm>
          <a:prstGeom prst="rect">
            <a:avLst/>
          </a:prstGeom>
        </p:spPr>
        <p:txBody>
          <a:bodyPr/>
          <a:lstStyle/>
          <a:p>
            <a:pPr/>
            <a:r>
              <a:t>內文層級一</a:t>
            </a:r>
          </a:p>
          <a:p>
            <a:pPr lvl="1"/>
            <a:r>
              <a:t>內文層級二</a:t>
            </a:r>
          </a:p>
          <a:p>
            <a:pPr lvl="2"/>
            <a:r>
              <a:t>內文層級三</a:t>
            </a:r>
          </a:p>
          <a:p>
            <a:pPr lvl="3"/>
            <a:r>
              <a:t>內文層級四</a:t>
            </a:r>
          </a:p>
          <a:p>
            <a:pPr lvl="4"/>
            <a:r>
              <a:t>內文層級五</a:t>
            </a:r>
          </a:p>
        </p:txBody>
      </p:sp>
      <p:sp>
        <p:nvSpPr>
          <p:cNvPr id="81" name="幻燈片編號"/>
          <p:cNvSpPr txBox="1"/>
          <p:nvPr>
            <p:ph type="sldNum" sz="quarter" idx="2"/>
          </p:nvPr>
        </p:nvSpPr>
        <p:spPr>
          <a:xfrm>
            <a:off x="8306933" y="4800044"/>
            <a:ext cx="208417" cy="20828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標題文字"/>
          <p:cNvSpPr txBox="1"/>
          <p:nvPr>
            <p:ph type="title"/>
          </p:nvPr>
        </p:nvSpPr>
        <p:spPr>
          <a:xfrm>
            <a:off x="457200" y="69056"/>
            <a:ext cx="8229600" cy="1131094"/>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p>
            <a:pPr/>
            <a:r>
              <a:t>標題文字</a:t>
            </a:r>
          </a:p>
        </p:txBody>
      </p:sp>
      <p:sp>
        <p:nvSpPr>
          <p:cNvPr id="3" name="內文層級一…"/>
          <p:cNvSpPr txBox="1"/>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ormAutofit fontScale="100000" lnSpcReduction="0"/>
          </a:bodyPr>
          <a:lstStyle/>
          <a:p>
            <a:pPr/>
            <a:r>
              <a:t>內文層級一</a:t>
            </a:r>
          </a:p>
          <a:p>
            <a:pPr lvl="1"/>
            <a:r>
              <a:t>內文層級二</a:t>
            </a:r>
          </a:p>
          <a:p>
            <a:pPr lvl="2"/>
            <a:r>
              <a:t>內文層級三</a:t>
            </a:r>
          </a:p>
          <a:p>
            <a:pPr lvl="3"/>
            <a:r>
              <a:t>內文層級四</a:t>
            </a:r>
          </a:p>
          <a:p>
            <a:pPr lvl="4"/>
            <a:r>
              <a:t>內文層級五</a:t>
            </a:r>
          </a:p>
        </p:txBody>
      </p:sp>
      <p:sp>
        <p:nvSpPr>
          <p:cNvPr id="4" name="幻燈片編號"/>
          <p:cNvSpPr txBox="1"/>
          <p:nvPr>
            <p:ph type="sldNum" sz="quarter" idx="2"/>
          </p:nvPr>
        </p:nvSpPr>
        <p:spPr>
          <a:xfrm>
            <a:off x="4419600" y="4627562"/>
            <a:ext cx="2133600" cy="279401"/>
          </a:xfrm>
          <a:prstGeom prst="rect">
            <a:avLst/>
          </a:prstGeom>
          <a:ln w="12700">
            <a:miter lim="400000"/>
          </a:ln>
        </p:spPr>
        <p:txBody>
          <a:bodyPr wrap="none" lIns="34290" tIns="34290" rIns="34290" bIns="34290" anchor="ctr">
            <a:spAutoFit/>
          </a:bodyPr>
          <a:lstStyle>
            <a:lvl1pPr algn="r">
              <a:defRPr sz="9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transition xmlns:p14="http://schemas.microsoft.com/office/powerpoint/2010/main" spd="med" advClick="1"/>
  <p:txStyles>
    <p:titleStyle>
      <a:lvl1pPr marL="0" marR="0" indent="0" algn="l" defTabSz="6858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微软雅黑"/>
          <a:ea typeface="微软雅黑"/>
          <a:cs typeface="微软雅黑"/>
          <a:sym typeface="微软雅黑"/>
        </a:defRPr>
      </a:lvl1pPr>
      <a:lvl2pPr marL="0" marR="0" indent="0" algn="l" defTabSz="6858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微软雅黑"/>
          <a:ea typeface="微软雅黑"/>
          <a:cs typeface="微软雅黑"/>
          <a:sym typeface="微软雅黑"/>
        </a:defRPr>
      </a:lvl2pPr>
      <a:lvl3pPr marL="0" marR="0" indent="0" algn="l" defTabSz="6858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微软雅黑"/>
          <a:ea typeface="微软雅黑"/>
          <a:cs typeface="微软雅黑"/>
          <a:sym typeface="微软雅黑"/>
        </a:defRPr>
      </a:lvl3pPr>
      <a:lvl4pPr marL="0" marR="0" indent="0" algn="l" defTabSz="6858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微软雅黑"/>
          <a:ea typeface="微软雅黑"/>
          <a:cs typeface="微软雅黑"/>
          <a:sym typeface="微软雅黑"/>
        </a:defRPr>
      </a:lvl4pPr>
      <a:lvl5pPr marL="0" marR="0" indent="0" algn="l" defTabSz="6858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微软雅黑"/>
          <a:ea typeface="微软雅黑"/>
          <a:cs typeface="微软雅黑"/>
          <a:sym typeface="微软雅黑"/>
        </a:defRPr>
      </a:lvl5pPr>
      <a:lvl6pPr marL="0" marR="0" indent="0" algn="l" defTabSz="6858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微软雅黑"/>
          <a:ea typeface="微软雅黑"/>
          <a:cs typeface="微软雅黑"/>
          <a:sym typeface="微软雅黑"/>
        </a:defRPr>
      </a:lvl6pPr>
      <a:lvl7pPr marL="0" marR="0" indent="0" algn="l" defTabSz="6858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微软雅黑"/>
          <a:ea typeface="微软雅黑"/>
          <a:cs typeface="微软雅黑"/>
          <a:sym typeface="微软雅黑"/>
        </a:defRPr>
      </a:lvl7pPr>
      <a:lvl8pPr marL="0" marR="0" indent="0" algn="l" defTabSz="6858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微软雅黑"/>
          <a:ea typeface="微软雅黑"/>
          <a:cs typeface="微软雅黑"/>
          <a:sym typeface="微软雅黑"/>
        </a:defRPr>
      </a:lvl8pPr>
      <a:lvl9pPr marL="0" marR="0" indent="0" algn="l" defTabSz="6858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微软雅黑"/>
          <a:ea typeface="微软雅黑"/>
          <a:cs typeface="微软雅黑"/>
          <a:sym typeface="微软雅黑"/>
        </a:defRPr>
      </a:lvl9pPr>
    </p:titleStyle>
    <p:bodyStyle>
      <a:lvl1pPr marL="171450" marR="0" indent="-171450" algn="l" defTabSz="685800" rtl="0" latinLnBrk="0">
        <a:lnSpc>
          <a:spcPct val="90000"/>
        </a:lnSpc>
        <a:spcBef>
          <a:spcPts val="700"/>
        </a:spcBef>
        <a:spcAft>
          <a:spcPts val="0"/>
        </a:spcAft>
        <a:buClrTx/>
        <a:buSzPct val="100000"/>
        <a:buFont typeface="Arial"/>
        <a:buChar char="•"/>
        <a:tabLst/>
        <a:defRPr b="0" baseline="0" cap="none" i="0" spc="0" strike="noStrike" sz="2100" u="none">
          <a:solidFill>
            <a:srgbClr val="000000"/>
          </a:solidFill>
          <a:uFillTx/>
          <a:latin typeface="微软雅黑"/>
          <a:ea typeface="微软雅黑"/>
          <a:cs typeface="微软雅黑"/>
          <a:sym typeface="微软雅黑"/>
        </a:defRPr>
      </a:lvl1pPr>
      <a:lvl2pPr marL="542925" marR="0" indent="-200025" algn="l" defTabSz="685800" rtl="0" latinLnBrk="0">
        <a:lnSpc>
          <a:spcPct val="90000"/>
        </a:lnSpc>
        <a:spcBef>
          <a:spcPts val="700"/>
        </a:spcBef>
        <a:spcAft>
          <a:spcPts val="0"/>
        </a:spcAft>
        <a:buClrTx/>
        <a:buSzPct val="100000"/>
        <a:buFont typeface="Arial"/>
        <a:buChar char="•"/>
        <a:tabLst/>
        <a:defRPr b="0" baseline="0" cap="none" i="0" spc="0" strike="noStrike" sz="2100" u="none">
          <a:solidFill>
            <a:srgbClr val="000000"/>
          </a:solidFill>
          <a:uFillTx/>
          <a:latin typeface="微软雅黑"/>
          <a:ea typeface="微软雅黑"/>
          <a:cs typeface="微软雅黑"/>
          <a:sym typeface="微软雅黑"/>
        </a:defRPr>
      </a:lvl2pPr>
      <a:lvl3pPr marL="925830" marR="0" indent="-240030" algn="l" defTabSz="685800" rtl="0" latinLnBrk="0">
        <a:lnSpc>
          <a:spcPct val="90000"/>
        </a:lnSpc>
        <a:spcBef>
          <a:spcPts val="700"/>
        </a:spcBef>
        <a:spcAft>
          <a:spcPts val="0"/>
        </a:spcAft>
        <a:buClrTx/>
        <a:buSzPct val="100000"/>
        <a:buFont typeface="Arial"/>
        <a:buChar char="•"/>
        <a:tabLst/>
        <a:defRPr b="0" baseline="0" cap="none" i="0" spc="0" strike="noStrike" sz="2100" u="none">
          <a:solidFill>
            <a:srgbClr val="000000"/>
          </a:solidFill>
          <a:uFillTx/>
          <a:latin typeface="微软雅黑"/>
          <a:ea typeface="微软雅黑"/>
          <a:cs typeface="微软雅黑"/>
          <a:sym typeface="微软雅黑"/>
        </a:defRPr>
      </a:lvl3pPr>
      <a:lvl4pPr marL="1285875" marR="0" indent="-257175" algn="l" defTabSz="685800" rtl="0" latinLnBrk="0">
        <a:lnSpc>
          <a:spcPct val="90000"/>
        </a:lnSpc>
        <a:spcBef>
          <a:spcPts val="700"/>
        </a:spcBef>
        <a:spcAft>
          <a:spcPts val="0"/>
        </a:spcAft>
        <a:buClrTx/>
        <a:buSzPct val="100000"/>
        <a:buFont typeface="Arial"/>
        <a:buChar char="•"/>
        <a:tabLst/>
        <a:defRPr b="0" baseline="0" cap="none" i="0" spc="0" strike="noStrike" sz="2100" u="none">
          <a:solidFill>
            <a:srgbClr val="000000"/>
          </a:solidFill>
          <a:uFillTx/>
          <a:latin typeface="微软雅黑"/>
          <a:ea typeface="微软雅黑"/>
          <a:cs typeface="微软雅黑"/>
          <a:sym typeface="微软雅黑"/>
        </a:defRPr>
      </a:lvl4pPr>
      <a:lvl5pPr marL="1628775" marR="0" indent="-257175" algn="l" defTabSz="685800" rtl="0" latinLnBrk="0">
        <a:lnSpc>
          <a:spcPct val="90000"/>
        </a:lnSpc>
        <a:spcBef>
          <a:spcPts val="700"/>
        </a:spcBef>
        <a:spcAft>
          <a:spcPts val="0"/>
        </a:spcAft>
        <a:buClrTx/>
        <a:buSzPct val="100000"/>
        <a:buFont typeface="Arial"/>
        <a:buChar char="•"/>
        <a:tabLst/>
        <a:defRPr b="0" baseline="0" cap="none" i="0" spc="0" strike="noStrike" sz="2100" u="none">
          <a:solidFill>
            <a:srgbClr val="000000"/>
          </a:solidFill>
          <a:uFillTx/>
          <a:latin typeface="微软雅黑"/>
          <a:ea typeface="微软雅黑"/>
          <a:cs typeface="微软雅黑"/>
          <a:sym typeface="微软雅黑"/>
        </a:defRPr>
      </a:lvl5pPr>
      <a:lvl6pPr marL="1971675" marR="0" indent="-257175" algn="l" defTabSz="685800" rtl="0" latinLnBrk="0">
        <a:lnSpc>
          <a:spcPct val="90000"/>
        </a:lnSpc>
        <a:spcBef>
          <a:spcPts val="700"/>
        </a:spcBef>
        <a:spcAft>
          <a:spcPts val="0"/>
        </a:spcAft>
        <a:buClrTx/>
        <a:buSzPct val="100000"/>
        <a:buFont typeface="Arial"/>
        <a:buChar char="•"/>
        <a:tabLst/>
        <a:defRPr b="0" baseline="0" cap="none" i="0" spc="0" strike="noStrike" sz="2100" u="none">
          <a:solidFill>
            <a:srgbClr val="000000"/>
          </a:solidFill>
          <a:uFillTx/>
          <a:latin typeface="微软雅黑"/>
          <a:ea typeface="微软雅黑"/>
          <a:cs typeface="微软雅黑"/>
          <a:sym typeface="微软雅黑"/>
        </a:defRPr>
      </a:lvl6pPr>
      <a:lvl7pPr marL="2314575" marR="0" indent="-257175" algn="l" defTabSz="685800" rtl="0" latinLnBrk="0">
        <a:lnSpc>
          <a:spcPct val="90000"/>
        </a:lnSpc>
        <a:spcBef>
          <a:spcPts val="700"/>
        </a:spcBef>
        <a:spcAft>
          <a:spcPts val="0"/>
        </a:spcAft>
        <a:buClrTx/>
        <a:buSzPct val="100000"/>
        <a:buFont typeface="Arial"/>
        <a:buChar char="•"/>
        <a:tabLst/>
        <a:defRPr b="0" baseline="0" cap="none" i="0" spc="0" strike="noStrike" sz="2100" u="none">
          <a:solidFill>
            <a:srgbClr val="000000"/>
          </a:solidFill>
          <a:uFillTx/>
          <a:latin typeface="微软雅黑"/>
          <a:ea typeface="微软雅黑"/>
          <a:cs typeface="微软雅黑"/>
          <a:sym typeface="微软雅黑"/>
        </a:defRPr>
      </a:lvl7pPr>
      <a:lvl8pPr marL="2657475" marR="0" indent="-257175" algn="l" defTabSz="685800" rtl="0" latinLnBrk="0">
        <a:lnSpc>
          <a:spcPct val="90000"/>
        </a:lnSpc>
        <a:spcBef>
          <a:spcPts val="700"/>
        </a:spcBef>
        <a:spcAft>
          <a:spcPts val="0"/>
        </a:spcAft>
        <a:buClrTx/>
        <a:buSzPct val="100000"/>
        <a:buFont typeface="Arial"/>
        <a:buChar char="•"/>
        <a:tabLst/>
        <a:defRPr b="0" baseline="0" cap="none" i="0" spc="0" strike="noStrike" sz="2100" u="none">
          <a:solidFill>
            <a:srgbClr val="000000"/>
          </a:solidFill>
          <a:uFillTx/>
          <a:latin typeface="微软雅黑"/>
          <a:ea typeface="微软雅黑"/>
          <a:cs typeface="微软雅黑"/>
          <a:sym typeface="微软雅黑"/>
        </a:defRPr>
      </a:lvl8pPr>
      <a:lvl9pPr marL="3000375" marR="0" indent="-257175" algn="l" defTabSz="685800" rtl="0" latinLnBrk="0">
        <a:lnSpc>
          <a:spcPct val="90000"/>
        </a:lnSpc>
        <a:spcBef>
          <a:spcPts val="700"/>
        </a:spcBef>
        <a:spcAft>
          <a:spcPts val="0"/>
        </a:spcAft>
        <a:buClrTx/>
        <a:buSzPct val="100000"/>
        <a:buFont typeface="Arial"/>
        <a:buChar char="•"/>
        <a:tabLst/>
        <a:defRPr b="0" baseline="0" cap="none" i="0" spc="0" strike="noStrike" sz="2100" u="none">
          <a:solidFill>
            <a:srgbClr val="000000"/>
          </a:solidFill>
          <a:uFillTx/>
          <a:latin typeface="微软雅黑"/>
          <a:ea typeface="微软雅黑"/>
          <a:cs typeface="微软雅黑"/>
          <a:sym typeface="微软雅黑"/>
        </a:defRPr>
      </a:lvl9pPr>
    </p:bodyStyle>
    <p:otherStyle>
      <a:lvl1pPr marL="0" marR="0" indent="0" algn="r" defTabSz="6858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微软雅黑"/>
        </a:defRPr>
      </a:lvl1pPr>
      <a:lvl2pPr marL="0" marR="0" indent="342900" algn="r" defTabSz="6858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微软雅黑"/>
        </a:defRPr>
      </a:lvl2pPr>
      <a:lvl3pPr marL="0" marR="0" indent="685800" algn="r" defTabSz="6858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微软雅黑"/>
        </a:defRPr>
      </a:lvl3pPr>
      <a:lvl4pPr marL="0" marR="0" indent="1028700" algn="r" defTabSz="6858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微软雅黑"/>
        </a:defRPr>
      </a:lvl4pPr>
      <a:lvl5pPr marL="0" marR="0" indent="1371600" algn="r" defTabSz="6858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微软雅黑"/>
        </a:defRPr>
      </a:lvl5pPr>
      <a:lvl6pPr marL="0" marR="0" indent="1714500" algn="r" defTabSz="6858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微软雅黑"/>
        </a:defRPr>
      </a:lvl6pPr>
      <a:lvl7pPr marL="0" marR="0" indent="2057400" algn="r" defTabSz="6858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微软雅黑"/>
        </a:defRPr>
      </a:lvl7pPr>
      <a:lvl8pPr marL="0" marR="0" indent="2400300" algn="r" defTabSz="6858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微软雅黑"/>
        </a:defRPr>
      </a:lvl8pPr>
      <a:lvl9pPr marL="0" marR="0" indent="2743200" algn="r" defTabSz="6858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微软雅黑"/>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tif"/><Relationship Id="rId5"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4.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2.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1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1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2.png"/><Relationship Id="rId4" Type="http://schemas.openxmlformats.org/officeDocument/2006/relationships/image" Target="../media/image33.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4.png"/><Relationship Id="rId4" Type="http://schemas.openxmlformats.org/officeDocument/2006/relationships/image" Target="../media/image3.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5.png"/><Relationship Id="rId4" Type="http://schemas.openxmlformats.org/officeDocument/2006/relationships/image" Target="../media/image5.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6.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jpeg"/></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jpeg"/><Relationship Id="rId4" Type="http://schemas.openxmlformats.org/officeDocument/2006/relationships/hyperlink" Target="https://github.com/wongngaisum/federated-learning-noniid"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71" name="文本框 6"/>
          <p:cNvSpPr txBox="1"/>
          <p:nvPr/>
        </p:nvSpPr>
        <p:spPr>
          <a:xfrm>
            <a:off x="3448085" y="1056053"/>
            <a:ext cx="5271612" cy="1338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4200">
                <a:solidFill>
                  <a:srgbClr val="1B4367"/>
                </a:solidFill>
              </a:defRPr>
            </a:lvl1pPr>
          </a:lstStyle>
          <a:p>
            <a:pPr/>
            <a:r>
              <a:t>Federated Learning on non-IID data</a:t>
            </a:r>
          </a:p>
        </p:txBody>
      </p:sp>
      <p:sp>
        <p:nvSpPr>
          <p:cNvPr id="172" name="文本框 3074"/>
          <p:cNvSpPr txBox="1"/>
          <p:nvPr/>
        </p:nvSpPr>
        <p:spPr>
          <a:xfrm>
            <a:off x="3439167" y="3196478"/>
            <a:ext cx="3393230" cy="5003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p>
            <a:pPr>
              <a:defRPr>
                <a:solidFill>
                  <a:srgbClr val="404040"/>
                </a:solidFill>
              </a:defRPr>
            </a:pPr>
            <a:r>
              <a:t>Name: Wong Ngai Sum</a:t>
            </a:r>
          </a:p>
          <a:p>
            <a:pPr>
              <a:defRPr>
                <a:solidFill>
                  <a:srgbClr val="404040"/>
                </a:solidFill>
              </a:defRPr>
            </a:pPr>
            <a:r>
              <a:t>UID: 3035380875</a:t>
            </a:r>
          </a:p>
        </p:txBody>
      </p:sp>
      <p:sp>
        <p:nvSpPr>
          <p:cNvPr id="173" name="TextBox 120"/>
          <p:cNvSpPr txBox="1"/>
          <p:nvPr/>
        </p:nvSpPr>
        <p:spPr>
          <a:xfrm>
            <a:off x="3473627" y="2641886"/>
            <a:ext cx="3306665" cy="269241"/>
          </a:xfrm>
          <a:prstGeom prst="rect">
            <a:avLst/>
          </a:prstGeom>
          <a:solidFill>
            <a:srgbClr val="1B4367"/>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sz="1200">
                <a:solidFill>
                  <a:srgbClr val="FFFFFF"/>
                </a:solidFill>
              </a:defRPr>
            </a:lvl1pPr>
          </a:lstStyle>
          <a:p>
            <a:pPr/>
            <a:r>
              <a:t>HKU COMP4805 Project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171"/>
                                        </p:tgtEl>
                                        <p:attrNameLst>
                                          <p:attrName>style.visibility</p:attrName>
                                        </p:attrNameLst>
                                      </p:cBhvr>
                                      <p:to>
                                        <p:strVal val="visible"/>
                                      </p:to>
                                    </p:set>
                                    <p:anim calcmode="lin" valueType="num">
                                      <p:cBhvr>
                                        <p:cTn id="7" dur="500" fill="hold"/>
                                        <p:tgtEl>
                                          <p:spTgt spid="171"/>
                                        </p:tgtEl>
                                        <p:attrNameLst>
                                          <p:attrName>ppt_w</p:attrName>
                                        </p:attrNameLst>
                                      </p:cBhvr>
                                      <p:tavLst>
                                        <p:tav tm="0">
                                          <p:val>
                                            <p:fltVal val="0"/>
                                          </p:val>
                                        </p:tav>
                                        <p:tav tm="100000">
                                          <p:val>
                                            <p:strVal val="#ppt_w"/>
                                          </p:val>
                                        </p:tav>
                                      </p:tavLst>
                                    </p:anim>
                                    <p:anim calcmode="lin" valueType="num">
                                      <p:cBhvr>
                                        <p:cTn id="8" dur="500" fill="hold"/>
                                        <p:tgtEl>
                                          <p:spTgt spid="171"/>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ID="9" grpId="2" fill="hold">
                                  <p:stCondLst>
                                    <p:cond delay="0"/>
                                  </p:stCondLst>
                                  <p:iterate type="el" backwards="0">
                                    <p:tmAbs val="0"/>
                                  </p:iterate>
                                  <p:childTnLst>
                                    <p:set>
                                      <p:cBhvr>
                                        <p:cTn id="11" fill="hold"/>
                                        <p:tgtEl>
                                          <p:spTgt spid="173"/>
                                        </p:tgtEl>
                                        <p:attrNameLst>
                                          <p:attrName>style.visibility</p:attrName>
                                        </p:attrNameLst>
                                      </p:cBhvr>
                                      <p:to>
                                        <p:strVal val="visible"/>
                                      </p:to>
                                    </p:set>
                                    <p:animEffect filter="dissolve" transition="in">
                                      <p:cBhvr>
                                        <p:cTn id="12" dur="500"/>
                                        <p:tgtEl>
                                          <p:spTgt spid="173"/>
                                        </p:tgtEl>
                                      </p:cBhvr>
                                    </p:animEffect>
                                  </p:childTnLst>
                                </p:cTn>
                              </p:par>
                            </p:childTnLst>
                          </p:cTn>
                        </p:par>
                        <p:par>
                          <p:cTn id="13" fill="hold">
                            <p:stCondLst>
                              <p:cond delay="1000"/>
                            </p:stCondLst>
                            <p:childTnLst>
                              <p:par>
                                <p:cTn id="14" presetClass="entr" nodeType="afterEffect" presetSubtype="8" presetID="2" grpId="3" fill="hold">
                                  <p:stCondLst>
                                    <p:cond delay="0"/>
                                  </p:stCondLst>
                                  <p:iterate type="el" backwards="0">
                                    <p:tmAbs val="0"/>
                                  </p:iterate>
                                  <p:childTnLst>
                                    <p:set>
                                      <p:cBhvr>
                                        <p:cTn id="15" fill="hold"/>
                                        <p:tgtEl>
                                          <p:spTgt spid="172"/>
                                        </p:tgtEl>
                                        <p:attrNameLst>
                                          <p:attrName>style.visibility</p:attrName>
                                        </p:attrNameLst>
                                      </p:cBhvr>
                                      <p:to>
                                        <p:strVal val="visible"/>
                                      </p:to>
                                    </p:set>
                                    <p:anim calcmode="lin" valueType="num">
                                      <p:cBhvr>
                                        <p:cTn id="16" dur="500" fill="hold"/>
                                        <p:tgtEl>
                                          <p:spTgt spid="172"/>
                                        </p:tgtEl>
                                        <p:attrNameLst>
                                          <p:attrName>ppt_x</p:attrName>
                                        </p:attrNameLst>
                                      </p:cBhvr>
                                      <p:tavLst>
                                        <p:tav tm="0">
                                          <p:val>
                                            <p:strVal val="0-#ppt_w/2"/>
                                          </p:val>
                                        </p:tav>
                                        <p:tav tm="100000">
                                          <p:val>
                                            <p:strVal val="#ppt_x"/>
                                          </p:val>
                                        </p:tav>
                                      </p:tavLst>
                                    </p:anim>
                                    <p:anim calcmode="lin" valueType="num">
                                      <p:cBhvr>
                                        <p:cTn id="17" dur="500" fill="hold"/>
                                        <p:tgtEl>
                                          <p:spTgt spid="1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3" grpId="2"/>
      <p:bldP build="whole" bldLvl="1" animBg="1" rev="0" advAuto="0" spid="172" grpId="3"/>
      <p:bldP build="whole" bldLvl="1" animBg="1" rev="0" advAuto="0" spid="171" grpId="1"/>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文本框 15"/>
          <p:cNvSpPr txBox="1"/>
          <p:nvPr/>
        </p:nvSpPr>
        <p:spPr>
          <a:xfrm>
            <a:off x="743676" y="309785"/>
            <a:ext cx="2193132"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Datasets</a:t>
            </a:r>
          </a:p>
        </p:txBody>
      </p:sp>
      <p:sp>
        <p:nvSpPr>
          <p:cNvPr id="332" name="直接连接符 30"/>
          <p:cNvSpPr/>
          <p:nvPr/>
        </p:nvSpPr>
        <p:spPr>
          <a:xfrm>
            <a:off x="774478" y="657416"/>
            <a:ext cx="480260" cy="1"/>
          </a:xfrm>
          <a:prstGeom prst="line">
            <a:avLst/>
          </a:prstGeom>
          <a:ln>
            <a:solidFill>
              <a:srgbClr val="1B4367"/>
            </a:solidFill>
            <a:miter/>
          </a:ln>
        </p:spPr>
        <p:txBody>
          <a:bodyPr lIns="45719" rIns="45719"/>
          <a:lstStyle/>
          <a:p>
            <a:pPr/>
          </a:p>
        </p:txBody>
      </p:sp>
      <p:sp>
        <p:nvSpPr>
          <p:cNvPr id="333" name="TextBox 1210"/>
          <p:cNvSpPr txBox="1"/>
          <p:nvPr/>
        </p:nvSpPr>
        <p:spPr>
          <a:xfrm>
            <a:off x="1189403" y="1063468"/>
            <a:ext cx="831926" cy="3606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defRPr b="1" sz="1900">
                <a:solidFill>
                  <a:srgbClr val="1B4367"/>
                </a:solidFill>
              </a:defRPr>
            </a:lvl1pPr>
          </a:lstStyle>
          <a:p>
            <a:pPr/>
            <a:r>
              <a:t>MNIST</a:t>
            </a:r>
          </a:p>
        </p:txBody>
      </p:sp>
      <p:grpSp>
        <p:nvGrpSpPr>
          <p:cNvPr id="336" name="组合 107"/>
          <p:cNvGrpSpPr/>
          <p:nvPr/>
        </p:nvGrpSpPr>
        <p:grpSpPr>
          <a:xfrm>
            <a:off x="757325" y="1059511"/>
            <a:ext cx="368595" cy="368595"/>
            <a:chOff x="0" y="0"/>
            <a:chExt cx="368593" cy="368593"/>
          </a:xfrm>
        </p:grpSpPr>
        <p:sp>
          <p:nvSpPr>
            <p:cNvPr id="334"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335"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1</a:t>
              </a:r>
            </a:p>
          </p:txBody>
        </p:sp>
      </p:grpSp>
      <p:sp>
        <p:nvSpPr>
          <p:cNvPr id="337" name="TextBox 1210"/>
          <p:cNvSpPr txBox="1"/>
          <p:nvPr/>
        </p:nvSpPr>
        <p:spPr>
          <a:xfrm>
            <a:off x="1189978" y="2593830"/>
            <a:ext cx="1865834" cy="3606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CIFAR-10</a:t>
            </a:r>
          </a:p>
        </p:txBody>
      </p:sp>
      <p:grpSp>
        <p:nvGrpSpPr>
          <p:cNvPr id="340" name="组合 107"/>
          <p:cNvGrpSpPr/>
          <p:nvPr/>
        </p:nvGrpSpPr>
        <p:grpSpPr>
          <a:xfrm>
            <a:off x="757901" y="2589873"/>
            <a:ext cx="368595" cy="368595"/>
            <a:chOff x="0" y="0"/>
            <a:chExt cx="368593" cy="368593"/>
          </a:xfrm>
        </p:grpSpPr>
        <p:sp>
          <p:nvSpPr>
            <p:cNvPr id="338"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339"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2</a:t>
              </a:r>
            </a:p>
          </p:txBody>
        </p:sp>
      </p:grpSp>
      <p:pic>
        <p:nvPicPr>
          <p:cNvPr id="341" name="Plot-of-a-Subset-of-Images-from-the-MNIST-Dataset.png" descr="Plot-of-a-Subset-of-Images-from-the-MNIST-Dataset.png"/>
          <p:cNvPicPr>
            <a:picLocks noChangeAspect="1"/>
          </p:cNvPicPr>
          <p:nvPr/>
        </p:nvPicPr>
        <p:blipFill>
          <a:blip r:embed="rId3">
            <a:extLst/>
          </a:blip>
          <a:stretch>
            <a:fillRect/>
          </a:stretch>
        </p:blipFill>
        <p:spPr>
          <a:xfrm>
            <a:off x="6367789" y="636400"/>
            <a:ext cx="2715005" cy="2036253"/>
          </a:xfrm>
          <a:prstGeom prst="rect">
            <a:avLst/>
          </a:prstGeom>
          <a:ln w="12700">
            <a:miter lim="400000"/>
          </a:ln>
        </p:spPr>
      </p:pic>
      <p:sp>
        <p:nvSpPr>
          <p:cNvPr id="342" name="文本框 20"/>
          <p:cNvSpPr txBox="1"/>
          <p:nvPr/>
        </p:nvSpPr>
        <p:spPr>
          <a:xfrm>
            <a:off x="1077168" y="3145008"/>
            <a:ext cx="3562049" cy="1029713"/>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p>
            <a:pPr marL="160421" indent="-160421">
              <a:lnSpc>
                <a:spcPts val="1500"/>
              </a:lnSpc>
              <a:buSzPct val="100000"/>
              <a:buChar char="•"/>
              <a:defRPr sz="1600">
                <a:solidFill>
                  <a:srgbClr val="404040"/>
                </a:solidFill>
              </a:defRPr>
            </a:pPr>
            <a:r>
              <a:t>60000 32x32 color images in 10 classes</a:t>
            </a:r>
          </a:p>
          <a:p>
            <a:pPr marL="160421" indent="-160421">
              <a:lnSpc>
                <a:spcPts val="1500"/>
              </a:lnSpc>
              <a:buSzPct val="100000"/>
              <a:buChar char="•"/>
              <a:defRPr sz="1600">
                <a:solidFill>
                  <a:srgbClr val="404040"/>
                </a:solidFill>
              </a:defRPr>
            </a:pPr>
            <a:r>
              <a:t>6000 images per class</a:t>
            </a:r>
          </a:p>
          <a:p>
            <a:pPr marL="160421" indent="-160421">
              <a:lnSpc>
                <a:spcPts val="1500"/>
              </a:lnSpc>
              <a:buSzPct val="100000"/>
              <a:buChar char="•"/>
              <a:defRPr sz="1600">
                <a:solidFill>
                  <a:srgbClr val="404040"/>
                </a:solidFill>
              </a:defRPr>
            </a:pPr>
            <a:r>
              <a:t>50000 training images and 10000 test images</a:t>
            </a:r>
          </a:p>
        </p:txBody>
      </p:sp>
      <p:sp>
        <p:nvSpPr>
          <p:cNvPr id="343" name="文本框 20"/>
          <p:cNvSpPr txBox="1"/>
          <p:nvPr/>
        </p:nvSpPr>
        <p:spPr>
          <a:xfrm>
            <a:off x="1077168" y="1716383"/>
            <a:ext cx="3562049" cy="648713"/>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p>
            <a:pPr marL="160421" indent="-160421">
              <a:lnSpc>
                <a:spcPts val="1500"/>
              </a:lnSpc>
              <a:buSzPct val="100000"/>
              <a:buChar char="•"/>
              <a:defRPr sz="1600">
                <a:solidFill>
                  <a:srgbClr val="404040"/>
                </a:solidFill>
              </a:defRPr>
            </a:pPr>
            <a:r>
              <a:t>70000 28x28 images in 10 classes</a:t>
            </a:r>
          </a:p>
          <a:p>
            <a:pPr marL="160421" indent="-160421">
              <a:lnSpc>
                <a:spcPts val="1500"/>
              </a:lnSpc>
              <a:buSzPct val="100000"/>
              <a:buChar char="•"/>
              <a:defRPr sz="1600">
                <a:solidFill>
                  <a:srgbClr val="404040"/>
                </a:solidFill>
              </a:defRPr>
            </a:pPr>
            <a:r>
              <a:t>60000 training images and 10000 test images</a:t>
            </a:r>
          </a:p>
        </p:txBody>
      </p:sp>
      <p:pic>
        <p:nvPicPr>
          <p:cNvPr id="344" name="影像" descr="影像"/>
          <p:cNvPicPr>
            <a:picLocks noChangeAspect="1"/>
          </p:cNvPicPr>
          <p:nvPr/>
        </p:nvPicPr>
        <p:blipFill>
          <a:blip r:embed="rId4">
            <a:extLst/>
          </a:blip>
          <a:stretch>
            <a:fillRect/>
          </a:stretch>
        </p:blipFill>
        <p:spPr>
          <a:xfrm>
            <a:off x="4579671" y="2847830"/>
            <a:ext cx="4131527" cy="2036253"/>
          </a:xfrm>
          <a:prstGeom prst="rect">
            <a:avLst/>
          </a:prstGeom>
          <a:ln w="12700">
            <a:miter lim="400000"/>
          </a:ln>
        </p:spPr>
      </p:pic>
      <p:sp>
        <p:nvSpPr>
          <p:cNvPr id="345" name="TextBox 1210"/>
          <p:cNvSpPr txBox="1"/>
          <p:nvPr/>
        </p:nvSpPr>
        <p:spPr>
          <a:xfrm>
            <a:off x="1193578" y="4187692"/>
            <a:ext cx="3031079" cy="3606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defRPr b="1" sz="1900">
                <a:solidFill>
                  <a:srgbClr val="1B4367"/>
                </a:solidFill>
              </a:defRPr>
            </a:lvl1pPr>
          </a:lstStyle>
          <a:p>
            <a:pPr/>
            <a:r>
              <a:t>Use default train/test split</a:t>
            </a:r>
          </a:p>
        </p:txBody>
      </p:sp>
      <p:grpSp>
        <p:nvGrpSpPr>
          <p:cNvPr id="348" name="组合 107"/>
          <p:cNvGrpSpPr/>
          <p:nvPr/>
        </p:nvGrpSpPr>
        <p:grpSpPr>
          <a:xfrm>
            <a:off x="761501" y="4183735"/>
            <a:ext cx="368595" cy="368595"/>
            <a:chOff x="0" y="0"/>
            <a:chExt cx="368593" cy="368593"/>
          </a:xfrm>
        </p:grpSpPr>
        <p:sp>
          <p:nvSpPr>
            <p:cNvPr id="346"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347"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3</a:t>
              </a:r>
            </a:p>
          </p:txBody>
        </p:sp>
      </p:grpSp>
      <p:pic>
        <p:nvPicPr>
          <p:cNvPr id="349" name="螢幕截圖 2019-12-29 下午4.43.04.png" descr="螢幕截圖 2019-12-29 下午4.43.04.png"/>
          <p:cNvPicPr>
            <a:picLocks noChangeAspect="1"/>
          </p:cNvPicPr>
          <p:nvPr/>
        </p:nvPicPr>
        <p:blipFill>
          <a:blip r:embed="rId5">
            <a:extLst/>
          </a:blip>
          <a:stretch>
            <a:fillRect/>
          </a:stretch>
        </p:blipFill>
        <p:spPr>
          <a:xfrm>
            <a:off x="4716457" y="636400"/>
            <a:ext cx="1671551" cy="20362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14:prism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331"/>
                                        </p:tgtEl>
                                        <p:attrNameLst>
                                          <p:attrName>style.visibility</p:attrName>
                                        </p:attrNameLst>
                                      </p:cBhvr>
                                      <p:to>
                                        <p:strVal val="visible"/>
                                      </p:to>
                                    </p:set>
                                    <p:anim calcmode="lin" valueType="num">
                                      <p:cBhvr>
                                        <p:cTn id="7" dur="500" fill="hold"/>
                                        <p:tgtEl>
                                          <p:spTgt spid="331"/>
                                        </p:tgtEl>
                                        <p:attrNameLst>
                                          <p:attrName>ppt_w</p:attrName>
                                        </p:attrNameLst>
                                      </p:cBhvr>
                                      <p:tavLst>
                                        <p:tav tm="0">
                                          <p:val>
                                            <p:fltVal val="0"/>
                                          </p:val>
                                        </p:tav>
                                        <p:tav tm="100000">
                                          <p:val>
                                            <p:strVal val="#ppt_w"/>
                                          </p:val>
                                        </p:tav>
                                      </p:tavLst>
                                    </p:anim>
                                    <p:anim calcmode="lin" valueType="num">
                                      <p:cBhvr>
                                        <p:cTn id="8" dur="500" fill="hold"/>
                                        <p:tgtEl>
                                          <p:spTgt spid="331"/>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332"/>
                                        </p:tgtEl>
                                        <p:attrNameLst>
                                          <p:attrName>style.visibility</p:attrName>
                                        </p:attrNameLst>
                                      </p:cBhvr>
                                      <p:to>
                                        <p:strVal val="visible"/>
                                      </p:to>
                                    </p:set>
                                    <p:animEffect filter="wipe(left)" transition="in">
                                      <p:cBhvr>
                                        <p:cTn id="12" dur="300"/>
                                        <p:tgtEl>
                                          <p:spTgt spid="332"/>
                                        </p:tgtEl>
                                      </p:cBhvr>
                                    </p:animEffect>
                                  </p:childTnLst>
                                </p:cTn>
                              </p:par>
                            </p:childTnLst>
                          </p:cTn>
                        </p:par>
                        <p:par>
                          <p:cTn id="13" fill="hold">
                            <p:stCondLst>
                              <p:cond delay="800"/>
                            </p:stCondLst>
                            <p:childTnLst>
                              <p:par>
                                <p:cTn id="14" presetClass="entr" nodeType="afterEffect" presetSubtype="16" presetID="23" grpId="3" fill="hold">
                                  <p:stCondLst>
                                    <p:cond delay="0"/>
                                  </p:stCondLst>
                                  <p:iterate type="el" backwards="0">
                                    <p:tmAbs val="0"/>
                                  </p:iterate>
                                  <p:childTnLst>
                                    <p:set>
                                      <p:cBhvr>
                                        <p:cTn id="15" fill="hold"/>
                                        <p:tgtEl>
                                          <p:spTgt spid="336"/>
                                        </p:tgtEl>
                                        <p:attrNameLst>
                                          <p:attrName>style.visibility</p:attrName>
                                        </p:attrNameLst>
                                      </p:cBhvr>
                                      <p:to>
                                        <p:strVal val="visible"/>
                                      </p:to>
                                    </p:set>
                                    <p:anim calcmode="lin" valueType="num">
                                      <p:cBhvr>
                                        <p:cTn id="16" dur="500" fill="hold"/>
                                        <p:tgtEl>
                                          <p:spTgt spid="336"/>
                                        </p:tgtEl>
                                        <p:attrNameLst>
                                          <p:attrName>ppt_w</p:attrName>
                                        </p:attrNameLst>
                                      </p:cBhvr>
                                      <p:tavLst>
                                        <p:tav tm="0">
                                          <p:val>
                                            <p:fltVal val="0"/>
                                          </p:val>
                                        </p:tav>
                                        <p:tav tm="100000">
                                          <p:val>
                                            <p:strVal val="#ppt_w"/>
                                          </p:val>
                                        </p:tav>
                                      </p:tavLst>
                                    </p:anim>
                                    <p:anim calcmode="lin" valueType="num">
                                      <p:cBhvr>
                                        <p:cTn id="17" dur="500" fill="hold"/>
                                        <p:tgtEl>
                                          <p:spTgt spid="336"/>
                                        </p:tgtEl>
                                        <p:attrNameLst>
                                          <p:attrName>ppt_h</p:attrName>
                                        </p:attrNameLst>
                                      </p:cBhvr>
                                      <p:tavLst>
                                        <p:tav tm="0">
                                          <p:val>
                                            <p:fltVal val="0"/>
                                          </p:val>
                                        </p:tav>
                                        <p:tav tm="100000">
                                          <p:val>
                                            <p:strVal val="#ppt_h"/>
                                          </p:val>
                                        </p:tav>
                                      </p:tavLst>
                                    </p:anim>
                                  </p:childTnLst>
                                </p:cTn>
                              </p:par>
                            </p:childTnLst>
                          </p:cTn>
                        </p:par>
                        <p:par>
                          <p:cTn id="18" fill="hold">
                            <p:stCondLst>
                              <p:cond delay="1300"/>
                            </p:stCondLst>
                            <p:childTnLst>
                              <p:par>
                                <p:cTn id="19" presetClass="entr" nodeType="afterEffect" presetSubtype="1" presetID="2" grpId="4" fill="hold">
                                  <p:stCondLst>
                                    <p:cond delay="0"/>
                                  </p:stCondLst>
                                  <p:iterate type="el" backwards="0">
                                    <p:tmAbs val="0"/>
                                  </p:iterate>
                                  <p:childTnLst>
                                    <p:set>
                                      <p:cBhvr>
                                        <p:cTn id="20" fill="hold"/>
                                        <p:tgtEl>
                                          <p:spTgt spid="333"/>
                                        </p:tgtEl>
                                        <p:attrNameLst>
                                          <p:attrName>style.visibility</p:attrName>
                                        </p:attrNameLst>
                                      </p:cBhvr>
                                      <p:to>
                                        <p:strVal val="visible"/>
                                      </p:to>
                                    </p:set>
                                    <p:anim calcmode="lin" valueType="num">
                                      <p:cBhvr>
                                        <p:cTn id="21" dur="500" fill="hold"/>
                                        <p:tgtEl>
                                          <p:spTgt spid="333"/>
                                        </p:tgtEl>
                                        <p:attrNameLst>
                                          <p:attrName>ppt_x</p:attrName>
                                        </p:attrNameLst>
                                      </p:cBhvr>
                                      <p:tavLst>
                                        <p:tav tm="0">
                                          <p:val>
                                            <p:strVal val="#ppt_x"/>
                                          </p:val>
                                        </p:tav>
                                        <p:tav tm="100000">
                                          <p:val>
                                            <p:strVal val="#ppt_x"/>
                                          </p:val>
                                        </p:tav>
                                      </p:tavLst>
                                    </p:anim>
                                    <p:anim calcmode="lin" valueType="num">
                                      <p:cBhvr>
                                        <p:cTn id="22" dur="500" fill="hold"/>
                                        <p:tgtEl>
                                          <p:spTgt spid="333"/>
                                        </p:tgtEl>
                                        <p:attrNameLst>
                                          <p:attrName>ppt_y</p:attrName>
                                        </p:attrNameLst>
                                      </p:cBhvr>
                                      <p:tavLst>
                                        <p:tav tm="0">
                                          <p:val>
                                            <p:strVal val="0-#ppt_h/2"/>
                                          </p:val>
                                        </p:tav>
                                        <p:tav tm="100000">
                                          <p:val>
                                            <p:strVal val="#ppt_y"/>
                                          </p:val>
                                        </p:tav>
                                      </p:tavLst>
                                    </p:anim>
                                  </p:childTnLst>
                                </p:cTn>
                              </p:par>
                            </p:childTnLst>
                          </p:cTn>
                        </p:par>
                        <p:par>
                          <p:cTn id="23" fill="hold">
                            <p:stCondLst>
                              <p:cond delay="1800"/>
                            </p:stCondLst>
                            <p:childTnLst>
                              <p:par>
                                <p:cTn id="24" presetClass="entr" nodeType="afterEffect" presetSubtype="16" presetID="23" grpId="5" fill="hold">
                                  <p:stCondLst>
                                    <p:cond delay="0"/>
                                  </p:stCondLst>
                                  <p:iterate type="el" backwards="0">
                                    <p:tmAbs val="0"/>
                                  </p:iterate>
                                  <p:childTnLst>
                                    <p:set>
                                      <p:cBhvr>
                                        <p:cTn id="25" fill="hold"/>
                                        <p:tgtEl>
                                          <p:spTgt spid="340"/>
                                        </p:tgtEl>
                                        <p:attrNameLst>
                                          <p:attrName>style.visibility</p:attrName>
                                        </p:attrNameLst>
                                      </p:cBhvr>
                                      <p:to>
                                        <p:strVal val="visible"/>
                                      </p:to>
                                    </p:set>
                                    <p:anim calcmode="lin" valueType="num">
                                      <p:cBhvr>
                                        <p:cTn id="26" dur="500" fill="hold"/>
                                        <p:tgtEl>
                                          <p:spTgt spid="340"/>
                                        </p:tgtEl>
                                        <p:attrNameLst>
                                          <p:attrName>ppt_w</p:attrName>
                                        </p:attrNameLst>
                                      </p:cBhvr>
                                      <p:tavLst>
                                        <p:tav tm="0">
                                          <p:val>
                                            <p:fltVal val="0"/>
                                          </p:val>
                                        </p:tav>
                                        <p:tav tm="100000">
                                          <p:val>
                                            <p:strVal val="#ppt_w"/>
                                          </p:val>
                                        </p:tav>
                                      </p:tavLst>
                                    </p:anim>
                                    <p:anim calcmode="lin" valueType="num">
                                      <p:cBhvr>
                                        <p:cTn id="27" dur="500" fill="hold"/>
                                        <p:tgtEl>
                                          <p:spTgt spid="340"/>
                                        </p:tgtEl>
                                        <p:attrNameLst>
                                          <p:attrName>ppt_h</p:attrName>
                                        </p:attrNameLst>
                                      </p:cBhvr>
                                      <p:tavLst>
                                        <p:tav tm="0">
                                          <p:val>
                                            <p:fltVal val="0"/>
                                          </p:val>
                                        </p:tav>
                                        <p:tav tm="100000">
                                          <p:val>
                                            <p:strVal val="#ppt_h"/>
                                          </p:val>
                                        </p:tav>
                                      </p:tavLst>
                                    </p:anim>
                                  </p:childTnLst>
                                </p:cTn>
                              </p:par>
                            </p:childTnLst>
                          </p:cTn>
                        </p:par>
                        <p:par>
                          <p:cTn id="28" fill="hold">
                            <p:stCondLst>
                              <p:cond delay="2300"/>
                            </p:stCondLst>
                            <p:childTnLst>
                              <p:par>
                                <p:cTn id="29" presetClass="entr" nodeType="afterEffect" presetSubtype="1" presetID="2" grpId="6" fill="hold">
                                  <p:stCondLst>
                                    <p:cond delay="0"/>
                                  </p:stCondLst>
                                  <p:iterate type="el" backwards="0">
                                    <p:tmAbs val="0"/>
                                  </p:iterate>
                                  <p:childTnLst>
                                    <p:set>
                                      <p:cBhvr>
                                        <p:cTn id="30" fill="hold"/>
                                        <p:tgtEl>
                                          <p:spTgt spid="337"/>
                                        </p:tgtEl>
                                        <p:attrNameLst>
                                          <p:attrName>style.visibility</p:attrName>
                                        </p:attrNameLst>
                                      </p:cBhvr>
                                      <p:to>
                                        <p:strVal val="visible"/>
                                      </p:to>
                                    </p:set>
                                    <p:anim calcmode="lin" valueType="num">
                                      <p:cBhvr>
                                        <p:cTn id="31" dur="500" fill="hold"/>
                                        <p:tgtEl>
                                          <p:spTgt spid="337"/>
                                        </p:tgtEl>
                                        <p:attrNameLst>
                                          <p:attrName>ppt_x</p:attrName>
                                        </p:attrNameLst>
                                      </p:cBhvr>
                                      <p:tavLst>
                                        <p:tav tm="0">
                                          <p:val>
                                            <p:strVal val="#ppt_x"/>
                                          </p:val>
                                        </p:tav>
                                        <p:tav tm="100000">
                                          <p:val>
                                            <p:strVal val="#ppt_x"/>
                                          </p:val>
                                        </p:tav>
                                      </p:tavLst>
                                    </p:anim>
                                    <p:anim calcmode="lin" valueType="num">
                                      <p:cBhvr>
                                        <p:cTn id="32" dur="500" fill="hold"/>
                                        <p:tgtEl>
                                          <p:spTgt spid="337"/>
                                        </p:tgtEl>
                                        <p:attrNameLst>
                                          <p:attrName>ppt_y</p:attrName>
                                        </p:attrNameLst>
                                      </p:cBhvr>
                                      <p:tavLst>
                                        <p:tav tm="0">
                                          <p:val>
                                            <p:strVal val="0-#ppt_h/2"/>
                                          </p:val>
                                        </p:tav>
                                        <p:tav tm="100000">
                                          <p:val>
                                            <p:strVal val="#ppt_y"/>
                                          </p:val>
                                        </p:tav>
                                      </p:tavLst>
                                    </p:anim>
                                  </p:childTnLst>
                                </p:cTn>
                              </p:par>
                            </p:childTnLst>
                          </p:cTn>
                        </p:par>
                        <p:par>
                          <p:cTn id="33" fill="hold">
                            <p:stCondLst>
                              <p:cond delay="2800"/>
                            </p:stCondLst>
                            <p:childTnLst>
                              <p:par>
                                <p:cTn id="34" presetClass="entr" nodeType="afterEffect" presetSubtype="4" presetID="2" grpId="7" fill="hold">
                                  <p:stCondLst>
                                    <p:cond delay="0"/>
                                  </p:stCondLst>
                                  <p:iterate type="el" backwards="0">
                                    <p:tmAbs val="0"/>
                                  </p:iterate>
                                  <p:childTnLst>
                                    <p:set>
                                      <p:cBhvr>
                                        <p:cTn id="35" fill="hold"/>
                                        <p:tgtEl>
                                          <p:spTgt spid="342"/>
                                        </p:tgtEl>
                                        <p:attrNameLst>
                                          <p:attrName>style.visibility</p:attrName>
                                        </p:attrNameLst>
                                      </p:cBhvr>
                                      <p:to>
                                        <p:strVal val="visible"/>
                                      </p:to>
                                    </p:set>
                                    <p:anim calcmode="lin" valueType="num">
                                      <p:cBhvr>
                                        <p:cTn id="36" dur="1000" fill="hold"/>
                                        <p:tgtEl>
                                          <p:spTgt spid="342"/>
                                        </p:tgtEl>
                                        <p:attrNameLst>
                                          <p:attrName>ppt_x</p:attrName>
                                        </p:attrNameLst>
                                      </p:cBhvr>
                                      <p:tavLst>
                                        <p:tav tm="0">
                                          <p:val>
                                            <p:strVal val="#ppt_x"/>
                                          </p:val>
                                        </p:tav>
                                        <p:tav tm="100000">
                                          <p:val>
                                            <p:strVal val="#ppt_x"/>
                                          </p:val>
                                        </p:tav>
                                      </p:tavLst>
                                    </p:anim>
                                    <p:anim calcmode="lin" valueType="num">
                                      <p:cBhvr>
                                        <p:cTn id="37" dur="1000" fill="hold"/>
                                        <p:tgtEl>
                                          <p:spTgt spid="342"/>
                                        </p:tgtEl>
                                        <p:attrNameLst>
                                          <p:attrName>ppt_y</p:attrName>
                                        </p:attrNameLst>
                                      </p:cBhvr>
                                      <p:tavLst>
                                        <p:tav tm="0">
                                          <p:val>
                                            <p:strVal val="1+#ppt_h/2"/>
                                          </p:val>
                                        </p:tav>
                                        <p:tav tm="100000">
                                          <p:val>
                                            <p:strVal val="#ppt_y"/>
                                          </p:val>
                                        </p:tav>
                                      </p:tavLst>
                                    </p:anim>
                                  </p:childTnLst>
                                </p:cTn>
                              </p:par>
                            </p:childTnLst>
                          </p:cTn>
                        </p:par>
                        <p:par>
                          <p:cTn id="38" fill="hold">
                            <p:stCondLst>
                              <p:cond delay="3800"/>
                            </p:stCondLst>
                            <p:childTnLst>
                              <p:par>
                                <p:cTn id="39" presetClass="entr" nodeType="afterEffect" presetSubtype="4" presetID="2" grpId="8" fill="hold">
                                  <p:stCondLst>
                                    <p:cond delay="0"/>
                                  </p:stCondLst>
                                  <p:iterate type="el" backwards="0">
                                    <p:tmAbs val="0"/>
                                  </p:iterate>
                                  <p:childTnLst>
                                    <p:set>
                                      <p:cBhvr>
                                        <p:cTn id="40" fill="hold"/>
                                        <p:tgtEl>
                                          <p:spTgt spid="343"/>
                                        </p:tgtEl>
                                        <p:attrNameLst>
                                          <p:attrName>style.visibility</p:attrName>
                                        </p:attrNameLst>
                                      </p:cBhvr>
                                      <p:to>
                                        <p:strVal val="visible"/>
                                      </p:to>
                                    </p:set>
                                    <p:anim calcmode="lin" valueType="num">
                                      <p:cBhvr>
                                        <p:cTn id="41" dur="1000" fill="hold"/>
                                        <p:tgtEl>
                                          <p:spTgt spid="343"/>
                                        </p:tgtEl>
                                        <p:attrNameLst>
                                          <p:attrName>ppt_x</p:attrName>
                                        </p:attrNameLst>
                                      </p:cBhvr>
                                      <p:tavLst>
                                        <p:tav tm="0">
                                          <p:val>
                                            <p:strVal val="#ppt_x"/>
                                          </p:val>
                                        </p:tav>
                                        <p:tav tm="100000">
                                          <p:val>
                                            <p:strVal val="#ppt_x"/>
                                          </p:val>
                                        </p:tav>
                                      </p:tavLst>
                                    </p:anim>
                                    <p:anim calcmode="lin" valueType="num">
                                      <p:cBhvr>
                                        <p:cTn id="42" dur="1000" fill="hold"/>
                                        <p:tgtEl>
                                          <p:spTgt spid="34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8" presetID="2" grpId="9" fill="hold">
                                  <p:stCondLst>
                                    <p:cond delay="0"/>
                                  </p:stCondLst>
                                  <p:iterate type="el" backwards="0">
                                    <p:tmAbs val="0"/>
                                  </p:iterate>
                                  <p:childTnLst>
                                    <p:set>
                                      <p:cBhvr>
                                        <p:cTn id="46" fill="hold"/>
                                        <p:tgtEl>
                                          <p:spTgt spid="341"/>
                                        </p:tgtEl>
                                        <p:attrNameLst>
                                          <p:attrName>style.visibility</p:attrName>
                                        </p:attrNameLst>
                                      </p:cBhvr>
                                      <p:to>
                                        <p:strVal val="visible"/>
                                      </p:to>
                                    </p:set>
                                    <p:anim calcmode="lin" valueType="num">
                                      <p:cBhvr>
                                        <p:cTn id="47" dur="1000" fill="hold"/>
                                        <p:tgtEl>
                                          <p:spTgt spid="341"/>
                                        </p:tgtEl>
                                        <p:attrNameLst>
                                          <p:attrName>ppt_x</p:attrName>
                                        </p:attrNameLst>
                                      </p:cBhvr>
                                      <p:tavLst>
                                        <p:tav tm="0">
                                          <p:val>
                                            <p:strVal val="0-#ppt_w/2"/>
                                          </p:val>
                                        </p:tav>
                                        <p:tav tm="100000">
                                          <p:val>
                                            <p:strVal val="#ppt_x"/>
                                          </p:val>
                                        </p:tav>
                                      </p:tavLst>
                                    </p:anim>
                                    <p:anim calcmode="lin" valueType="num">
                                      <p:cBhvr>
                                        <p:cTn id="48" dur="1000" fill="hold"/>
                                        <p:tgtEl>
                                          <p:spTgt spid="341"/>
                                        </p:tgtEl>
                                        <p:attrNameLst>
                                          <p:attrName>ppt_y</p:attrName>
                                        </p:attrNameLst>
                                      </p:cBhvr>
                                      <p:tavLst>
                                        <p:tav tm="0">
                                          <p:val>
                                            <p:strVal val="#ppt_y"/>
                                          </p:val>
                                        </p:tav>
                                        <p:tav tm="100000">
                                          <p:val>
                                            <p:strVal val="#ppt_y"/>
                                          </p:val>
                                        </p:tav>
                                      </p:tavLst>
                                    </p:anim>
                                  </p:childTnLst>
                                </p:cTn>
                              </p:par>
                            </p:childTnLst>
                          </p:cTn>
                        </p:par>
                        <p:par>
                          <p:cTn id="49" fill="hold">
                            <p:stCondLst>
                              <p:cond delay="1000"/>
                            </p:stCondLst>
                            <p:childTnLst>
                              <p:par>
                                <p:cTn id="50" presetClass="entr" nodeType="afterEffect" presetSubtype="16" presetID="23" grpId="10" fill="hold">
                                  <p:stCondLst>
                                    <p:cond delay="0"/>
                                  </p:stCondLst>
                                  <p:iterate type="el" backwards="0">
                                    <p:tmAbs val="0"/>
                                  </p:iterate>
                                  <p:childTnLst>
                                    <p:set>
                                      <p:cBhvr>
                                        <p:cTn id="51" fill="hold"/>
                                        <p:tgtEl>
                                          <p:spTgt spid="348"/>
                                        </p:tgtEl>
                                        <p:attrNameLst>
                                          <p:attrName>style.visibility</p:attrName>
                                        </p:attrNameLst>
                                      </p:cBhvr>
                                      <p:to>
                                        <p:strVal val="visible"/>
                                      </p:to>
                                    </p:set>
                                    <p:anim calcmode="lin" valueType="num">
                                      <p:cBhvr>
                                        <p:cTn id="52" dur="500" fill="hold"/>
                                        <p:tgtEl>
                                          <p:spTgt spid="348"/>
                                        </p:tgtEl>
                                        <p:attrNameLst>
                                          <p:attrName>ppt_w</p:attrName>
                                        </p:attrNameLst>
                                      </p:cBhvr>
                                      <p:tavLst>
                                        <p:tav tm="0">
                                          <p:val>
                                            <p:fltVal val="0"/>
                                          </p:val>
                                        </p:tav>
                                        <p:tav tm="100000">
                                          <p:val>
                                            <p:strVal val="#ppt_w"/>
                                          </p:val>
                                        </p:tav>
                                      </p:tavLst>
                                    </p:anim>
                                    <p:anim calcmode="lin" valueType="num">
                                      <p:cBhvr>
                                        <p:cTn id="53" dur="500" fill="hold"/>
                                        <p:tgtEl>
                                          <p:spTgt spid="348"/>
                                        </p:tgtEl>
                                        <p:attrNameLst>
                                          <p:attrName>ppt_h</p:attrName>
                                        </p:attrNameLst>
                                      </p:cBhvr>
                                      <p:tavLst>
                                        <p:tav tm="0">
                                          <p:val>
                                            <p:fltVal val="0"/>
                                          </p:val>
                                        </p:tav>
                                        <p:tav tm="100000">
                                          <p:val>
                                            <p:strVal val="#ppt_h"/>
                                          </p:val>
                                        </p:tav>
                                      </p:tavLst>
                                    </p:anim>
                                  </p:childTnLst>
                                </p:cTn>
                              </p:par>
                            </p:childTnLst>
                          </p:cTn>
                        </p:par>
                        <p:par>
                          <p:cTn id="54" fill="hold">
                            <p:stCondLst>
                              <p:cond delay="1500"/>
                            </p:stCondLst>
                            <p:childTnLst>
                              <p:par>
                                <p:cTn id="55" presetClass="entr" nodeType="afterEffect" presetSubtype="1" presetID="2" grpId="11" fill="hold">
                                  <p:stCondLst>
                                    <p:cond delay="0"/>
                                  </p:stCondLst>
                                  <p:iterate type="el" backwards="0">
                                    <p:tmAbs val="0"/>
                                  </p:iterate>
                                  <p:childTnLst>
                                    <p:set>
                                      <p:cBhvr>
                                        <p:cTn id="56" fill="hold"/>
                                        <p:tgtEl>
                                          <p:spTgt spid="345"/>
                                        </p:tgtEl>
                                        <p:attrNameLst>
                                          <p:attrName>style.visibility</p:attrName>
                                        </p:attrNameLst>
                                      </p:cBhvr>
                                      <p:to>
                                        <p:strVal val="visible"/>
                                      </p:to>
                                    </p:set>
                                    <p:anim calcmode="lin" valueType="num">
                                      <p:cBhvr>
                                        <p:cTn id="57" dur="500" fill="hold"/>
                                        <p:tgtEl>
                                          <p:spTgt spid="345"/>
                                        </p:tgtEl>
                                        <p:attrNameLst>
                                          <p:attrName>ppt_x</p:attrName>
                                        </p:attrNameLst>
                                      </p:cBhvr>
                                      <p:tavLst>
                                        <p:tav tm="0">
                                          <p:val>
                                            <p:strVal val="#ppt_x"/>
                                          </p:val>
                                        </p:tav>
                                        <p:tav tm="100000">
                                          <p:val>
                                            <p:strVal val="#ppt_x"/>
                                          </p:val>
                                        </p:tav>
                                      </p:tavLst>
                                    </p:anim>
                                    <p:anim calcmode="lin" valueType="num">
                                      <p:cBhvr>
                                        <p:cTn id="58" dur="500" fill="hold"/>
                                        <p:tgtEl>
                                          <p:spTgt spid="345"/>
                                        </p:tgtEl>
                                        <p:attrNameLst>
                                          <p:attrName>ppt_y</p:attrName>
                                        </p:attrNameLst>
                                      </p:cBhvr>
                                      <p:tavLst>
                                        <p:tav tm="0">
                                          <p:val>
                                            <p:strVal val="0-#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Class="entr" nodeType="clickEffect" presetSubtype="8" presetID="2" grpId="12" fill="hold">
                                  <p:stCondLst>
                                    <p:cond delay="0"/>
                                  </p:stCondLst>
                                  <p:iterate type="el" backwards="0">
                                    <p:tmAbs val="0"/>
                                  </p:iterate>
                                  <p:childTnLst>
                                    <p:set>
                                      <p:cBhvr>
                                        <p:cTn id="62" fill="hold"/>
                                        <p:tgtEl>
                                          <p:spTgt spid="349"/>
                                        </p:tgtEl>
                                        <p:attrNameLst>
                                          <p:attrName>style.visibility</p:attrName>
                                        </p:attrNameLst>
                                      </p:cBhvr>
                                      <p:to>
                                        <p:strVal val="visible"/>
                                      </p:to>
                                    </p:set>
                                    <p:anim calcmode="lin" valueType="num">
                                      <p:cBhvr>
                                        <p:cTn id="63" dur="1000" fill="hold"/>
                                        <p:tgtEl>
                                          <p:spTgt spid="349"/>
                                        </p:tgtEl>
                                        <p:attrNameLst>
                                          <p:attrName>ppt_x</p:attrName>
                                        </p:attrNameLst>
                                      </p:cBhvr>
                                      <p:tavLst>
                                        <p:tav tm="0">
                                          <p:val>
                                            <p:strVal val="0-#ppt_w/2"/>
                                          </p:val>
                                        </p:tav>
                                        <p:tav tm="100000">
                                          <p:val>
                                            <p:strVal val="#ppt_x"/>
                                          </p:val>
                                        </p:tav>
                                      </p:tavLst>
                                    </p:anim>
                                    <p:anim calcmode="lin" valueType="num">
                                      <p:cBhvr>
                                        <p:cTn id="64" dur="1000" fill="hold"/>
                                        <p:tgtEl>
                                          <p:spTgt spid="349"/>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Class="entr" nodeType="clickEffect" presetSubtype="8" presetID="2" grpId="13" fill="hold">
                                  <p:stCondLst>
                                    <p:cond delay="0"/>
                                  </p:stCondLst>
                                  <p:iterate type="el" backwards="0">
                                    <p:tmAbs val="0"/>
                                  </p:iterate>
                                  <p:childTnLst>
                                    <p:set>
                                      <p:cBhvr>
                                        <p:cTn id="68" fill="hold"/>
                                        <p:tgtEl>
                                          <p:spTgt spid="344"/>
                                        </p:tgtEl>
                                        <p:attrNameLst>
                                          <p:attrName>style.visibility</p:attrName>
                                        </p:attrNameLst>
                                      </p:cBhvr>
                                      <p:to>
                                        <p:strVal val="visible"/>
                                      </p:to>
                                    </p:set>
                                    <p:anim calcmode="lin" valueType="num">
                                      <p:cBhvr>
                                        <p:cTn id="69" dur="1000" fill="hold"/>
                                        <p:tgtEl>
                                          <p:spTgt spid="344"/>
                                        </p:tgtEl>
                                        <p:attrNameLst>
                                          <p:attrName>ppt_x</p:attrName>
                                        </p:attrNameLst>
                                      </p:cBhvr>
                                      <p:tavLst>
                                        <p:tav tm="0">
                                          <p:val>
                                            <p:strVal val="0-#ppt_w/2"/>
                                          </p:val>
                                        </p:tav>
                                        <p:tav tm="100000">
                                          <p:val>
                                            <p:strVal val="#ppt_x"/>
                                          </p:val>
                                        </p:tav>
                                      </p:tavLst>
                                    </p:anim>
                                    <p:anim calcmode="lin" valueType="num">
                                      <p:cBhvr>
                                        <p:cTn id="70" dur="1000" fill="hold"/>
                                        <p:tgtEl>
                                          <p:spTgt spid="3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4" grpId="13"/>
      <p:bldP build="whole" bldLvl="1" animBg="1" rev="0" advAuto="0" spid="349" grpId="12"/>
      <p:bldP build="whole" bldLvl="1" animBg="1" rev="0" advAuto="0" spid="336" grpId="3"/>
      <p:bldP build="whole" bldLvl="1" animBg="1" rev="0" advAuto="0" spid="345" grpId="11"/>
      <p:bldP build="whole" bldLvl="1" animBg="1" rev="0" advAuto="0" spid="342" grpId="7"/>
      <p:bldP build="whole" bldLvl="1" animBg="1" rev="0" advAuto="0" spid="337" grpId="6"/>
      <p:bldP build="whole" bldLvl="1" animBg="1" rev="0" advAuto="0" spid="333" grpId="4"/>
      <p:bldP build="whole" bldLvl="1" animBg="1" rev="0" advAuto="0" spid="348" grpId="10"/>
      <p:bldP build="whole" bldLvl="1" animBg="1" rev="0" advAuto="0" spid="331" grpId="1"/>
      <p:bldP build="whole" bldLvl="1" animBg="1" rev="0" advAuto="0" spid="341" grpId="9"/>
      <p:bldP build="whole" bldLvl="1" animBg="1" rev="0" advAuto="0" spid="332" grpId="2"/>
      <p:bldP build="whole" bldLvl="1" animBg="1" rev="0" advAuto="0" spid="343" grpId="8"/>
      <p:bldP build="whole" bldLvl="1" animBg="1" rev="0" advAuto="0" spid="340" grpId="5"/>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文本框 15"/>
          <p:cNvSpPr txBox="1"/>
          <p:nvPr/>
        </p:nvSpPr>
        <p:spPr>
          <a:xfrm>
            <a:off x="743676" y="309785"/>
            <a:ext cx="4387655"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Default training configurations</a:t>
            </a:r>
          </a:p>
        </p:txBody>
      </p:sp>
      <p:sp>
        <p:nvSpPr>
          <p:cNvPr id="354" name="直接连接符 30"/>
          <p:cNvSpPr/>
          <p:nvPr/>
        </p:nvSpPr>
        <p:spPr>
          <a:xfrm>
            <a:off x="774478" y="657416"/>
            <a:ext cx="480260" cy="1"/>
          </a:xfrm>
          <a:prstGeom prst="line">
            <a:avLst/>
          </a:prstGeom>
          <a:ln>
            <a:solidFill>
              <a:srgbClr val="1B4367"/>
            </a:solidFill>
            <a:miter/>
          </a:ln>
        </p:spPr>
        <p:txBody>
          <a:bodyPr lIns="45719" rIns="45719"/>
          <a:lstStyle/>
          <a:p>
            <a:pPr/>
          </a:p>
        </p:txBody>
      </p:sp>
      <p:sp>
        <p:nvSpPr>
          <p:cNvPr id="355" name="TextBox 1210"/>
          <p:cNvSpPr txBox="1"/>
          <p:nvPr/>
        </p:nvSpPr>
        <p:spPr>
          <a:xfrm>
            <a:off x="1189403" y="1063468"/>
            <a:ext cx="2226588" cy="3606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defRPr b="1" sz="1900">
                <a:solidFill>
                  <a:srgbClr val="1B4367"/>
                </a:solidFill>
              </a:defRPr>
            </a:lvl1pPr>
          </a:lstStyle>
          <a:p>
            <a:pPr/>
            <a:r>
              <a:t>Mini-batch size: 64</a:t>
            </a:r>
          </a:p>
        </p:txBody>
      </p:sp>
      <p:grpSp>
        <p:nvGrpSpPr>
          <p:cNvPr id="358" name="组合 107"/>
          <p:cNvGrpSpPr/>
          <p:nvPr/>
        </p:nvGrpSpPr>
        <p:grpSpPr>
          <a:xfrm>
            <a:off x="757325" y="1059511"/>
            <a:ext cx="368595" cy="368595"/>
            <a:chOff x="0" y="0"/>
            <a:chExt cx="368593" cy="368593"/>
          </a:xfrm>
        </p:grpSpPr>
        <p:sp>
          <p:nvSpPr>
            <p:cNvPr id="356"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357"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01</a:t>
              </a:r>
            </a:p>
          </p:txBody>
        </p:sp>
      </p:grpSp>
      <p:sp>
        <p:nvSpPr>
          <p:cNvPr id="359" name="TextBox 1210"/>
          <p:cNvSpPr txBox="1"/>
          <p:nvPr/>
        </p:nvSpPr>
        <p:spPr>
          <a:xfrm>
            <a:off x="1193589" y="1727439"/>
            <a:ext cx="2039134" cy="3606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defRPr b="1" sz="1900">
                <a:solidFill>
                  <a:srgbClr val="1B4367"/>
                </a:solidFill>
              </a:defRPr>
            </a:lvl1pPr>
          </a:lstStyle>
          <a:p>
            <a:pPr/>
            <a:r>
              <a:t>Local epochs: 10</a:t>
            </a:r>
          </a:p>
        </p:txBody>
      </p:sp>
      <p:grpSp>
        <p:nvGrpSpPr>
          <p:cNvPr id="362" name="组合 107"/>
          <p:cNvGrpSpPr/>
          <p:nvPr/>
        </p:nvGrpSpPr>
        <p:grpSpPr>
          <a:xfrm>
            <a:off x="761512" y="1723482"/>
            <a:ext cx="368595" cy="368595"/>
            <a:chOff x="0" y="0"/>
            <a:chExt cx="368593" cy="368593"/>
          </a:xfrm>
        </p:grpSpPr>
        <p:sp>
          <p:nvSpPr>
            <p:cNvPr id="360"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361"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02</a:t>
              </a:r>
            </a:p>
          </p:txBody>
        </p:sp>
      </p:grpSp>
      <p:grpSp>
        <p:nvGrpSpPr>
          <p:cNvPr id="365" name="组合 107"/>
          <p:cNvGrpSpPr/>
          <p:nvPr/>
        </p:nvGrpSpPr>
        <p:grpSpPr>
          <a:xfrm>
            <a:off x="763230" y="3059337"/>
            <a:ext cx="368595" cy="368595"/>
            <a:chOff x="0" y="0"/>
            <a:chExt cx="368593" cy="368593"/>
          </a:xfrm>
        </p:grpSpPr>
        <p:sp>
          <p:nvSpPr>
            <p:cNvPr id="363"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364"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04</a:t>
              </a:r>
            </a:p>
          </p:txBody>
        </p:sp>
      </p:grpSp>
      <p:sp>
        <p:nvSpPr>
          <p:cNvPr id="366" name="TextBox 1210"/>
          <p:cNvSpPr txBox="1"/>
          <p:nvPr/>
        </p:nvSpPr>
        <p:spPr>
          <a:xfrm>
            <a:off x="1190650" y="3063294"/>
            <a:ext cx="1851090" cy="3606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defRPr b="1" sz="1900">
                <a:solidFill>
                  <a:srgbClr val="1B4367"/>
                </a:solidFill>
              </a:defRPr>
            </a:lvl1pPr>
          </a:lstStyle>
          <a:p>
            <a:pPr/>
            <a:r>
              <a:t>Dataset: MNIST</a:t>
            </a:r>
          </a:p>
        </p:txBody>
      </p:sp>
      <p:sp>
        <p:nvSpPr>
          <p:cNvPr id="367" name="TextBox 1210"/>
          <p:cNvSpPr txBox="1"/>
          <p:nvPr/>
        </p:nvSpPr>
        <p:spPr>
          <a:xfrm>
            <a:off x="1188751" y="2395366"/>
            <a:ext cx="3204985" cy="3606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defRPr b="1" sz="1900">
                <a:solidFill>
                  <a:srgbClr val="1B4367"/>
                </a:solidFill>
              </a:defRPr>
            </a:lvl1pPr>
          </a:lstStyle>
          <a:p>
            <a:pPr/>
            <a:r>
              <a:t>Communication rounds: 50</a:t>
            </a:r>
          </a:p>
        </p:txBody>
      </p:sp>
      <p:grpSp>
        <p:nvGrpSpPr>
          <p:cNvPr id="370" name="组合 107"/>
          <p:cNvGrpSpPr/>
          <p:nvPr/>
        </p:nvGrpSpPr>
        <p:grpSpPr>
          <a:xfrm>
            <a:off x="756674" y="2391410"/>
            <a:ext cx="368595" cy="368595"/>
            <a:chOff x="0" y="0"/>
            <a:chExt cx="368593" cy="368593"/>
          </a:xfrm>
        </p:grpSpPr>
        <p:sp>
          <p:nvSpPr>
            <p:cNvPr id="368"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369"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03</a:t>
              </a:r>
            </a:p>
          </p:txBody>
        </p:sp>
      </p:grpSp>
      <p:sp>
        <p:nvSpPr>
          <p:cNvPr id="371" name="TextBox 1210"/>
          <p:cNvSpPr txBox="1"/>
          <p:nvPr/>
        </p:nvSpPr>
        <p:spPr>
          <a:xfrm>
            <a:off x="1183993" y="3735179"/>
            <a:ext cx="2682561" cy="3606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defRPr b="1" sz="1900">
                <a:solidFill>
                  <a:srgbClr val="1B4367"/>
                </a:solidFill>
              </a:defRPr>
            </a:lvl1pPr>
          </a:lstStyle>
          <a:p>
            <a:pPr/>
            <a:r>
              <a:t>Optimizer: vanilla SGD</a:t>
            </a:r>
          </a:p>
        </p:txBody>
      </p:sp>
      <p:grpSp>
        <p:nvGrpSpPr>
          <p:cNvPr id="374" name="组合 107"/>
          <p:cNvGrpSpPr/>
          <p:nvPr/>
        </p:nvGrpSpPr>
        <p:grpSpPr>
          <a:xfrm>
            <a:off x="757840" y="3735179"/>
            <a:ext cx="368595" cy="368595"/>
            <a:chOff x="0" y="0"/>
            <a:chExt cx="368593" cy="368593"/>
          </a:xfrm>
        </p:grpSpPr>
        <p:sp>
          <p:nvSpPr>
            <p:cNvPr id="372"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373"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05</a:t>
              </a:r>
            </a:p>
          </p:txBody>
        </p:sp>
      </p:grpSp>
      <p:sp>
        <p:nvSpPr>
          <p:cNvPr id="375" name="TextBox 1210"/>
          <p:cNvSpPr txBox="1"/>
          <p:nvPr/>
        </p:nvSpPr>
        <p:spPr>
          <a:xfrm>
            <a:off x="1189226" y="4399150"/>
            <a:ext cx="2226942" cy="3606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defRPr b="1" sz="1900">
                <a:solidFill>
                  <a:srgbClr val="1B4367"/>
                </a:solidFill>
              </a:defRPr>
            </a:lvl1pPr>
          </a:lstStyle>
          <a:p>
            <a:pPr/>
            <a:r>
              <a:t>Learning rate: 0.01</a:t>
            </a:r>
          </a:p>
        </p:txBody>
      </p:sp>
      <p:grpSp>
        <p:nvGrpSpPr>
          <p:cNvPr id="378" name="组合 107"/>
          <p:cNvGrpSpPr/>
          <p:nvPr/>
        </p:nvGrpSpPr>
        <p:grpSpPr>
          <a:xfrm>
            <a:off x="767209" y="4399150"/>
            <a:ext cx="368595" cy="368595"/>
            <a:chOff x="0" y="0"/>
            <a:chExt cx="368593" cy="368593"/>
          </a:xfrm>
        </p:grpSpPr>
        <p:sp>
          <p:nvSpPr>
            <p:cNvPr id="376"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377"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06</a:t>
              </a:r>
            </a:p>
          </p:txBody>
        </p:sp>
      </p:grpSp>
      <p:sp>
        <p:nvSpPr>
          <p:cNvPr id="379" name="TextBox 1210"/>
          <p:cNvSpPr txBox="1"/>
          <p:nvPr/>
        </p:nvSpPr>
        <p:spPr>
          <a:xfrm>
            <a:off x="5384675" y="1747666"/>
            <a:ext cx="2790251" cy="3606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defRPr b="1" sz="1900">
                <a:solidFill>
                  <a:srgbClr val="1B4367"/>
                </a:solidFill>
              </a:defRPr>
            </a:lvl1pPr>
          </a:lstStyle>
          <a:p>
            <a:pPr/>
            <a:r>
              <a:t>Number of devices: 100</a:t>
            </a:r>
          </a:p>
        </p:txBody>
      </p:sp>
      <p:grpSp>
        <p:nvGrpSpPr>
          <p:cNvPr id="382" name="组合 107"/>
          <p:cNvGrpSpPr/>
          <p:nvPr/>
        </p:nvGrpSpPr>
        <p:grpSpPr>
          <a:xfrm>
            <a:off x="4952598" y="1743709"/>
            <a:ext cx="368595" cy="368595"/>
            <a:chOff x="0" y="0"/>
            <a:chExt cx="368593" cy="368593"/>
          </a:xfrm>
        </p:grpSpPr>
        <p:sp>
          <p:nvSpPr>
            <p:cNvPr id="380"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381"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09</a:t>
              </a:r>
            </a:p>
          </p:txBody>
        </p:sp>
      </p:grpSp>
      <p:sp>
        <p:nvSpPr>
          <p:cNvPr id="383" name="TextBox 1210"/>
          <p:cNvSpPr txBox="1"/>
          <p:nvPr/>
        </p:nvSpPr>
        <p:spPr>
          <a:xfrm>
            <a:off x="5389743" y="2419551"/>
            <a:ext cx="2910783" cy="3606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defRPr b="1" sz="1900">
                <a:solidFill>
                  <a:srgbClr val="1B4367"/>
                </a:solidFill>
              </a:defRPr>
            </a:lvl1pPr>
          </a:lstStyle>
          <a:p>
            <a:pPr/>
            <a:r>
              <a:t>Fraction of devices: 10%</a:t>
            </a:r>
          </a:p>
        </p:txBody>
      </p:sp>
      <p:grpSp>
        <p:nvGrpSpPr>
          <p:cNvPr id="386" name="组合 107"/>
          <p:cNvGrpSpPr/>
          <p:nvPr/>
        </p:nvGrpSpPr>
        <p:grpSpPr>
          <a:xfrm>
            <a:off x="4957666" y="2415594"/>
            <a:ext cx="368595" cy="368595"/>
            <a:chOff x="0" y="0"/>
            <a:chExt cx="368593" cy="368593"/>
          </a:xfrm>
        </p:grpSpPr>
        <p:sp>
          <p:nvSpPr>
            <p:cNvPr id="384"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385"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10</a:t>
              </a:r>
            </a:p>
          </p:txBody>
        </p:sp>
      </p:grpSp>
      <p:sp>
        <p:nvSpPr>
          <p:cNvPr id="387" name="TextBox 1210"/>
          <p:cNvSpPr txBox="1"/>
          <p:nvPr/>
        </p:nvSpPr>
        <p:spPr>
          <a:xfrm>
            <a:off x="5382359" y="2933515"/>
            <a:ext cx="2925551"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CNN: 5-layer CNN (similar to LeNet)</a:t>
            </a:r>
          </a:p>
        </p:txBody>
      </p:sp>
      <p:grpSp>
        <p:nvGrpSpPr>
          <p:cNvPr id="390" name="组合 107"/>
          <p:cNvGrpSpPr/>
          <p:nvPr/>
        </p:nvGrpSpPr>
        <p:grpSpPr>
          <a:xfrm>
            <a:off x="4957666" y="3075608"/>
            <a:ext cx="368595" cy="368595"/>
            <a:chOff x="0" y="0"/>
            <a:chExt cx="368593" cy="368593"/>
          </a:xfrm>
        </p:grpSpPr>
        <p:sp>
          <p:nvSpPr>
            <p:cNvPr id="388"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389"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11</a:t>
              </a:r>
            </a:p>
          </p:txBody>
        </p:sp>
      </p:grpSp>
      <p:sp>
        <p:nvSpPr>
          <p:cNvPr id="391" name="TextBox 1210"/>
          <p:cNvSpPr txBox="1"/>
          <p:nvPr/>
        </p:nvSpPr>
        <p:spPr>
          <a:xfrm>
            <a:off x="5384611" y="415767"/>
            <a:ext cx="2481438" cy="3606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defRPr b="1" sz="1900">
                <a:solidFill>
                  <a:srgbClr val="1B4367"/>
                </a:solidFill>
              </a:defRPr>
            </a:lvl1pPr>
          </a:lstStyle>
          <a:p>
            <a:pPr/>
            <a:r>
              <a:t>Manual random seed</a:t>
            </a:r>
          </a:p>
        </p:txBody>
      </p:sp>
      <p:grpSp>
        <p:nvGrpSpPr>
          <p:cNvPr id="394" name="组合 107"/>
          <p:cNvGrpSpPr/>
          <p:nvPr/>
        </p:nvGrpSpPr>
        <p:grpSpPr>
          <a:xfrm>
            <a:off x="4952533" y="411811"/>
            <a:ext cx="368595" cy="368595"/>
            <a:chOff x="0" y="0"/>
            <a:chExt cx="368593" cy="368593"/>
          </a:xfrm>
        </p:grpSpPr>
        <p:sp>
          <p:nvSpPr>
            <p:cNvPr id="392"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393"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07</a:t>
              </a:r>
            </a:p>
          </p:txBody>
        </p:sp>
      </p:grpSp>
      <p:sp>
        <p:nvSpPr>
          <p:cNvPr id="395" name="TextBox 1210"/>
          <p:cNvSpPr txBox="1"/>
          <p:nvPr/>
        </p:nvSpPr>
        <p:spPr>
          <a:xfrm>
            <a:off x="5388732" y="1079738"/>
            <a:ext cx="2722149" cy="3606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defRPr b="1" sz="1900">
                <a:solidFill>
                  <a:srgbClr val="1B4367"/>
                </a:solidFill>
              </a:defRPr>
            </a:lvl1pPr>
          </a:lstStyle>
          <a:p>
            <a:pPr/>
            <a:r>
              <a:t>Loss function: log loss</a:t>
            </a:r>
          </a:p>
        </p:txBody>
      </p:sp>
      <p:grpSp>
        <p:nvGrpSpPr>
          <p:cNvPr id="398" name="组合 107"/>
          <p:cNvGrpSpPr/>
          <p:nvPr/>
        </p:nvGrpSpPr>
        <p:grpSpPr>
          <a:xfrm>
            <a:off x="4956655" y="1075782"/>
            <a:ext cx="368595" cy="368595"/>
            <a:chOff x="0" y="0"/>
            <a:chExt cx="368593" cy="368593"/>
          </a:xfrm>
        </p:grpSpPr>
        <p:sp>
          <p:nvSpPr>
            <p:cNvPr id="396"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397"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08</a:t>
              </a:r>
            </a:p>
          </p:txBody>
        </p:sp>
      </p:grpSp>
      <p:sp>
        <p:nvSpPr>
          <p:cNvPr id="399" name="TextBox 1210"/>
          <p:cNvSpPr txBox="1"/>
          <p:nvPr/>
        </p:nvSpPr>
        <p:spPr>
          <a:xfrm>
            <a:off x="5381604" y="3739579"/>
            <a:ext cx="3204985" cy="3606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FL algorithm: FedAvg</a:t>
            </a:r>
          </a:p>
        </p:txBody>
      </p:sp>
      <p:grpSp>
        <p:nvGrpSpPr>
          <p:cNvPr id="402" name="组合 107"/>
          <p:cNvGrpSpPr/>
          <p:nvPr/>
        </p:nvGrpSpPr>
        <p:grpSpPr>
          <a:xfrm>
            <a:off x="4955399" y="3735622"/>
            <a:ext cx="368595" cy="368595"/>
            <a:chOff x="0" y="0"/>
            <a:chExt cx="368593" cy="368593"/>
          </a:xfrm>
        </p:grpSpPr>
        <p:sp>
          <p:nvSpPr>
            <p:cNvPr id="400"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401"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12</a:t>
              </a:r>
            </a:p>
          </p:txBody>
        </p:sp>
      </p:grpSp>
      <p:sp>
        <p:nvSpPr>
          <p:cNvPr id="403" name="TextBox 1210"/>
          <p:cNvSpPr txBox="1"/>
          <p:nvPr/>
        </p:nvSpPr>
        <p:spPr>
          <a:xfrm>
            <a:off x="5381604" y="4253100"/>
            <a:ext cx="3204985"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non-IID: 1/2/5 classes per device</a:t>
            </a:r>
          </a:p>
        </p:txBody>
      </p:sp>
      <p:grpSp>
        <p:nvGrpSpPr>
          <p:cNvPr id="406" name="组合 107"/>
          <p:cNvGrpSpPr/>
          <p:nvPr/>
        </p:nvGrpSpPr>
        <p:grpSpPr>
          <a:xfrm>
            <a:off x="4964205" y="4399150"/>
            <a:ext cx="368595" cy="368595"/>
            <a:chOff x="0" y="0"/>
            <a:chExt cx="368593" cy="368593"/>
          </a:xfrm>
        </p:grpSpPr>
        <p:sp>
          <p:nvSpPr>
            <p:cNvPr id="404"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405"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13</a:t>
              </a:r>
            </a:p>
          </p:txBody>
        </p:sp>
      </p:gr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353"/>
                                        </p:tgtEl>
                                        <p:attrNameLst>
                                          <p:attrName>style.visibility</p:attrName>
                                        </p:attrNameLst>
                                      </p:cBhvr>
                                      <p:to>
                                        <p:strVal val="visible"/>
                                      </p:to>
                                    </p:set>
                                    <p:anim calcmode="lin" valueType="num">
                                      <p:cBhvr>
                                        <p:cTn id="7" dur="500" fill="hold"/>
                                        <p:tgtEl>
                                          <p:spTgt spid="353"/>
                                        </p:tgtEl>
                                        <p:attrNameLst>
                                          <p:attrName>ppt_w</p:attrName>
                                        </p:attrNameLst>
                                      </p:cBhvr>
                                      <p:tavLst>
                                        <p:tav tm="0">
                                          <p:val>
                                            <p:fltVal val="0"/>
                                          </p:val>
                                        </p:tav>
                                        <p:tav tm="100000">
                                          <p:val>
                                            <p:strVal val="#ppt_w"/>
                                          </p:val>
                                        </p:tav>
                                      </p:tavLst>
                                    </p:anim>
                                    <p:anim calcmode="lin" valueType="num">
                                      <p:cBhvr>
                                        <p:cTn id="8" dur="500" fill="hold"/>
                                        <p:tgtEl>
                                          <p:spTgt spid="35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354"/>
                                        </p:tgtEl>
                                        <p:attrNameLst>
                                          <p:attrName>style.visibility</p:attrName>
                                        </p:attrNameLst>
                                      </p:cBhvr>
                                      <p:to>
                                        <p:strVal val="visible"/>
                                      </p:to>
                                    </p:set>
                                    <p:animEffect filter="wipe(left)" transition="in">
                                      <p:cBhvr>
                                        <p:cTn id="12" dur="300"/>
                                        <p:tgtEl>
                                          <p:spTgt spid="354"/>
                                        </p:tgtEl>
                                      </p:cBhvr>
                                    </p:animEffect>
                                  </p:childTnLst>
                                </p:cTn>
                              </p:par>
                            </p:childTnLst>
                          </p:cTn>
                        </p:par>
                        <p:par>
                          <p:cTn id="13" fill="hold">
                            <p:stCondLst>
                              <p:cond delay="800"/>
                            </p:stCondLst>
                            <p:childTnLst>
                              <p:par>
                                <p:cTn id="14" presetClass="entr" nodeType="afterEffect" presetSubtype="16" presetID="23" grpId="3" fill="hold">
                                  <p:stCondLst>
                                    <p:cond delay="0"/>
                                  </p:stCondLst>
                                  <p:iterate type="el" backwards="0">
                                    <p:tmAbs val="0"/>
                                  </p:iterate>
                                  <p:childTnLst>
                                    <p:set>
                                      <p:cBhvr>
                                        <p:cTn id="15" fill="hold"/>
                                        <p:tgtEl>
                                          <p:spTgt spid="358"/>
                                        </p:tgtEl>
                                        <p:attrNameLst>
                                          <p:attrName>style.visibility</p:attrName>
                                        </p:attrNameLst>
                                      </p:cBhvr>
                                      <p:to>
                                        <p:strVal val="visible"/>
                                      </p:to>
                                    </p:set>
                                    <p:anim calcmode="lin" valueType="num">
                                      <p:cBhvr>
                                        <p:cTn id="16" dur="500" fill="hold"/>
                                        <p:tgtEl>
                                          <p:spTgt spid="358"/>
                                        </p:tgtEl>
                                        <p:attrNameLst>
                                          <p:attrName>ppt_w</p:attrName>
                                        </p:attrNameLst>
                                      </p:cBhvr>
                                      <p:tavLst>
                                        <p:tav tm="0">
                                          <p:val>
                                            <p:fltVal val="0"/>
                                          </p:val>
                                        </p:tav>
                                        <p:tav tm="100000">
                                          <p:val>
                                            <p:strVal val="#ppt_w"/>
                                          </p:val>
                                        </p:tav>
                                      </p:tavLst>
                                    </p:anim>
                                    <p:anim calcmode="lin" valueType="num">
                                      <p:cBhvr>
                                        <p:cTn id="17" dur="500" fill="hold"/>
                                        <p:tgtEl>
                                          <p:spTgt spid="358"/>
                                        </p:tgtEl>
                                        <p:attrNameLst>
                                          <p:attrName>ppt_h</p:attrName>
                                        </p:attrNameLst>
                                      </p:cBhvr>
                                      <p:tavLst>
                                        <p:tav tm="0">
                                          <p:val>
                                            <p:fltVal val="0"/>
                                          </p:val>
                                        </p:tav>
                                        <p:tav tm="100000">
                                          <p:val>
                                            <p:strVal val="#ppt_h"/>
                                          </p:val>
                                        </p:tav>
                                      </p:tavLst>
                                    </p:anim>
                                  </p:childTnLst>
                                </p:cTn>
                              </p:par>
                            </p:childTnLst>
                          </p:cTn>
                        </p:par>
                        <p:par>
                          <p:cTn id="18" fill="hold">
                            <p:stCondLst>
                              <p:cond delay="1300"/>
                            </p:stCondLst>
                            <p:childTnLst>
                              <p:par>
                                <p:cTn id="19" presetClass="entr" nodeType="afterEffect" presetSubtype="1" presetID="2" grpId="4" fill="hold">
                                  <p:stCondLst>
                                    <p:cond delay="0"/>
                                  </p:stCondLst>
                                  <p:iterate type="el" backwards="0">
                                    <p:tmAbs val="0"/>
                                  </p:iterate>
                                  <p:childTnLst>
                                    <p:set>
                                      <p:cBhvr>
                                        <p:cTn id="20" fill="hold"/>
                                        <p:tgtEl>
                                          <p:spTgt spid="355"/>
                                        </p:tgtEl>
                                        <p:attrNameLst>
                                          <p:attrName>style.visibility</p:attrName>
                                        </p:attrNameLst>
                                      </p:cBhvr>
                                      <p:to>
                                        <p:strVal val="visible"/>
                                      </p:to>
                                    </p:set>
                                    <p:anim calcmode="lin" valueType="num">
                                      <p:cBhvr>
                                        <p:cTn id="21" dur="500" fill="hold"/>
                                        <p:tgtEl>
                                          <p:spTgt spid="355"/>
                                        </p:tgtEl>
                                        <p:attrNameLst>
                                          <p:attrName>ppt_x</p:attrName>
                                        </p:attrNameLst>
                                      </p:cBhvr>
                                      <p:tavLst>
                                        <p:tav tm="0">
                                          <p:val>
                                            <p:strVal val="#ppt_x"/>
                                          </p:val>
                                        </p:tav>
                                        <p:tav tm="100000">
                                          <p:val>
                                            <p:strVal val="#ppt_x"/>
                                          </p:val>
                                        </p:tav>
                                      </p:tavLst>
                                    </p:anim>
                                    <p:anim calcmode="lin" valueType="num">
                                      <p:cBhvr>
                                        <p:cTn id="22" dur="500" fill="hold"/>
                                        <p:tgtEl>
                                          <p:spTgt spid="355"/>
                                        </p:tgtEl>
                                        <p:attrNameLst>
                                          <p:attrName>ppt_y</p:attrName>
                                        </p:attrNameLst>
                                      </p:cBhvr>
                                      <p:tavLst>
                                        <p:tav tm="0">
                                          <p:val>
                                            <p:strVal val="0-#ppt_h/2"/>
                                          </p:val>
                                        </p:tav>
                                        <p:tav tm="100000">
                                          <p:val>
                                            <p:strVal val="#ppt_y"/>
                                          </p:val>
                                        </p:tav>
                                      </p:tavLst>
                                    </p:anim>
                                  </p:childTnLst>
                                </p:cTn>
                              </p:par>
                            </p:childTnLst>
                          </p:cTn>
                        </p:par>
                        <p:par>
                          <p:cTn id="23" fill="hold">
                            <p:stCondLst>
                              <p:cond delay="1800"/>
                            </p:stCondLst>
                            <p:childTnLst>
                              <p:par>
                                <p:cTn id="24" presetClass="entr" nodeType="afterEffect" presetSubtype="16" presetID="23" grpId="5" fill="hold">
                                  <p:stCondLst>
                                    <p:cond delay="0"/>
                                  </p:stCondLst>
                                  <p:iterate type="el" backwards="0">
                                    <p:tmAbs val="0"/>
                                  </p:iterate>
                                  <p:childTnLst>
                                    <p:set>
                                      <p:cBhvr>
                                        <p:cTn id="25" fill="hold"/>
                                        <p:tgtEl>
                                          <p:spTgt spid="362"/>
                                        </p:tgtEl>
                                        <p:attrNameLst>
                                          <p:attrName>style.visibility</p:attrName>
                                        </p:attrNameLst>
                                      </p:cBhvr>
                                      <p:to>
                                        <p:strVal val="visible"/>
                                      </p:to>
                                    </p:set>
                                    <p:anim calcmode="lin" valueType="num">
                                      <p:cBhvr>
                                        <p:cTn id="26" dur="500" fill="hold"/>
                                        <p:tgtEl>
                                          <p:spTgt spid="362"/>
                                        </p:tgtEl>
                                        <p:attrNameLst>
                                          <p:attrName>ppt_w</p:attrName>
                                        </p:attrNameLst>
                                      </p:cBhvr>
                                      <p:tavLst>
                                        <p:tav tm="0">
                                          <p:val>
                                            <p:fltVal val="0"/>
                                          </p:val>
                                        </p:tav>
                                        <p:tav tm="100000">
                                          <p:val>
                                            <p:strVal val="#ppt_w"/>
                                          </p:val>
                                        </p:tav>
                                      </p:tavLst>
                                    </p:anim>
                                    <p:anim calcmode="lin" valueType="num">
                                      <p:cBhvr>
                                        <p:cTn id="27" dur="500" fill="hold"/>
                                        <p:tgtEl>
                                          <p:spTgt spid="362"/>
                                        </p:tgtEl>
                                        <p:attrNameLst>
                                          <p:attrName>ppt_h</p:attrName>
                                        </p:attrNameLst>
                                      </p:cBhvr>
                                      <p:tavLst>
                                        <p:tav tm="0">
                                          <p:val>
                                            <p:fltVal val="0"/>
                                          </p:val>
                                        </p:tav>
                                        <p:tav tm="100000">
                                          <p:val>
                                            <p:strVal val="#ppt_h"/>
                                          </p:val>
                                        </p:tav>
                                      </p:tavLst>
                                    </p:anim>
                                  </p:childTnLst>
                                </p:cTn>
                              </p:par>
                            </p:childTnLst>
                          </p:cTn>
                        </p:par>
                        <p:par>
                          <p:cTn id="28" fill="hold">
                            <p:stCondLst>
                              <p:cond delay="2300"/>
                            </p:stCondLst>
                            <p:childTnLst>
                              <p:par>
                                <p:cTn id="29" presetClass="entr" nodeType="afterEffect" presetSubtype="1" presetID="2" grpId="6" fill="hold">
                                  <p:stCondLst>
                                    <p:cond delay="0"/>
                                  </p:stCondLst>
                                  <p:iterate type="el" backwards="0">
                                    <p:tmAbs val="0"/>
                                  </p:iterate>
                                  <p:childTnLst>
                                    <p:set>
                                      <p:cBhvr>
                                        <p:cTn id="30" fill="hold"/>
                                        <p:tgtEl>
                                          <p:spTgt spid="359"/>
                                        </p:tgtEl>
                                        <p:attrNameLst>
                                          <p:attrName>style.visibility</p:attrName>
                                        </p:attrNameLst>
                                      </p:cBhvr>
                                      <p:to>
                                        <p:strVal val="visible"/>
                                      </p:to>
                                    </p:set>
                                    <p:anim calcmode="lin" valueType="num">
                                      <p:cBhvr>
                                        <p:cTn id="31" dur="500" fill="hold"/>
                                        <p:tgtEl>
                                          <p:spTgt spid="359"/>
                                        </p:tgtEl>
                                        <p:attrNameLst>
                                          <p:attrName>ppt_x</p:attrName>
                                        </p:attrNameLst>
                                      </p:cBhvr>
                                      <p:tavLst>
                                        <p:tav tm="0">
                                          <p:val>
                                            <p:strVal val="#ppt_x"/>
                                          </p:val>
                                        </p:tav>
                                        <p:tav tm="100000">
                                          <p:val>
                                            <p:strVal val="#ppt_x"/>
                                          </p:val>
                                        </p:tav>
                                      </p:tavLst>
                                    </p:anim>
                                    <p:anim calcmode="lin" valueType="num">
                                      <p:cBhvr>
                                        <p:cTn id="32" dur="500" fill="hold"/>
                                        <p:tgtEl>
                                          <p:spTgt spid="359"/>
                                        </p:tgtEl>
                                        <p:attrNameLst>
                                          <p:attrName>ppt_y</p:attrName>
                                        </p:attrNameLst>
                                      </p:cBhvr>
                                      <p:tavLst>
                                        <p:tav tm="0">
                                          <p:val>
                                            <p:strVal val="0-#ppt_h/2"/>
                                          </p:val>
                                        </p:tav>
                                        <p:tav tm="100000">
                                          <p:val>
                                            <p:strVal val="#ppt_y"/>
                                          </p:val>
                                        </p:tav>
                                      </p:tavLst>
                                    </p:anim>
                                  </p:childTnLst>
                                </p:cTn>
                              </p:par>
                            </p:childTnLst>
                          </p:cTn>
                        </p:par>
                        <p:par>
                          <p:cTn id="33" fill="hold">
                            <p:stCondLst>
                              <p:cond delay="2800"/>
                            </p:stCondLst>
                            <p:childTnLst>
                              <p:par>
                                <p:cTn id="34" presetClass="entr" nodeType="afterEffect" presetSubtype="16" presetID="23" grpId="7" fill="hold">
                                  <p:stCondLst>
                                    <p:cond delay="0"/>
                                  </p:stCondLst>
                                  <p:iterate type="el" backwards="0">
                                    <p:tmAbs val="0"/>
                                  </p:iterate>
                                  <p:childTnLst>
                                    <p:set>
                                      <p:cBhvr>
                                        <p:cTn id="35" fill="hold"/>
                                        <p:tgtEl>
                                          <p:spTgt spid="370"/>
                                        </p:tgtEl>
                                        <p:attrNameLst>
                                          <p:attrName>style.visibility</p:attrName>
                                        </p:attrNameLst>
                                      </p:cBhvr>
                                      <p:to>
                                        <p:strVal val="visible"/>
                                      </p:to>
                                    </p:set>
                                    <p:anim calcmode="lin" valueType="num">
                                      <p:cBhvr>
                                        <p:cTn id="36" dur="500" fill="hold"/>
                                        <p:tgtEl>
                                          <p:spTgt spid="370"/>
                                        </p:tgtEl>
                                        <p:attrNameLst>
                                          <p:attrName>ppt_w</p:attrName>
                                        </p:attrNameLst>
                                      </p:cBhvr>
                                      <p:tavLst>
                                        <p:tav tm="0">
                                          <p:val>
                                            <p:fltVal val="0"/>
                                          </p:val>
                                        </p:tav>
                                        <p:tav tm="100000">
                                          <p:val>
                                            <p:strVal val="#ppt_w"/>
                                          </p:val>
                                        </p:tav>
                                      </p:tavLst>
                                    </p:anim>
                                    <p:anim calcmode="lin" valueType="num">
                                      <p:cBhvr>
                                        <p:cTn id="37" dur="500" fill="hold"/>
                                        <p:tgtEl>
                                          <p:spTgt spid="370"/>
                                        </p:tgtEl>
                                        <p:attrNameLst>
                                          <p:attrName>ppt_h</p:attrName>
                                        </p:attrNameLst>
                                      </p:cBhvr>
                                      <p:tavLst>
                                        <p:tav tm="0">
                                          <p:val>
                                            <p:fltVal val="0"/>
                                          </p:val>
                                        </p:tav>
                                        <p:tav tm="100000">
                                          <p:val>
                                            <p:strVal val="#ppt_h"/>
                                          </p:val>
                                        </p:tav>
                                      </p:tavLst>
                                    </p:anim>
                                  </p:childTnLst>
                                </p:cTn>
                              </p:par>
                            </p:childTnLst>
                          </p:cTn>
                        </p:par>
                        <p:par>
                          <p:cTn id="38" fill="hold">
                            <p:stCondLst>
                              <p:cond delay="3300"/>
                            </p:stCondLst>
                            <p:childTnLst>
                              <p:par>
                                <p:cTn id="39" presetClass="entr" nodeType="afterEffect" presetSubtype="1" presetID="2" grpId="8" fill="hold">
                                  <p:stCondLst>
                                    <p:cond delay="0"/>
                                  </p:stCondLst>
                                  <p:iterate type="el" backwards="0">
                                    <p:tmAbs val="0"/>
                                  </p:iterate>
                                  <p:childTnLst>
                                    <p:set>
                                      <p:cBhvr>
                                        <p:cTn id="40" fill="hold"/>
                                        <p:tgtEl>
                                          <p:spTgt spid="367"/>
                                        </p:tgtEl>
                                        <p:attrNameLst>
                                          <p:attrName>style.visibility</p:attrName>
                                        </p:attrNameLst>
                                      </p:cBhvr>
                                      <p:to>
                                        <p:strVal val="visible"/>
                                      </p:to>
                                    </p:set>
                                    <p:anim calcmode="lin" valueType="num">
                                      <p:cBhvr>
                                        <p:cTn id="41" dur="500" fill="hold"/>
                                        <p:tgtEl>
                                          <p:spTgt spid="367"/>
                                        </p:tgtEl>
                                        <p:attrNameLst>
                                          <p:attrName>ppt_x</p:attrName>
                                        </p:attrNameLst>
                                      </p:cBhvr>
                                      <p:tavLst>
                                        <p:tav tm="0">
                                          <p:val>
                                            <p:strVal val="#ppt_x"/>
                                          </p:val>
                                        </p:tav>
                                        <p:tav tm="100000">
                                          <p:val>
                                            <p:strVal val="#ppt_x"/>
                                          </p:val>
                                        </p:tav>
                                      </p:tavLst>
                                    </p:anim>
                                    <p:anim calcmode="lin" valueType="num">
                                      <p:cBhvr>
                                        <p:cTn id="42" dur="500" fill="hold"/>
                                        <p:tgtEl>
                                          <p:spTgt spid="367"/>
                                        </p:tgtEl>
                                        <p:attrNameLst>
                                          <p:attrName>ppt_y</p:attrName>
                                        </p:attrNameLst>
                                      </p:cBhvr>
                                      <p:tavLst>
                                        <p:tav tm="0">
                                          <p:val>
                                            <p:strVal val="0-#ppt_h/2"/>
                                          </p:val>
                                        </p:tav>
                                        <p:tav tm="100000">
                                          <p:val>
                                            <p:strVal val="#ppt_y"/>
                                          </p:val>
                                        </p:tav>
                                      </p:tavLst>
                                    </p:anim>
                                  </p:childTnLst>
                                </p:cTn>
                              </p:par>
                            </p:childTnLst>
                          </p:cTn>
                        </p:par>
                        <p:par>
                          <p:cTn id="43" fill="hold">
                            <p:stCondLst>
                              <p:cond delay="3800"/>
                            </p:stCondLst>
                            <p:childTnLst>
                              <p:par>
                                <p:cTn id="44" presetClass="entr" nodeType="afterEffect" presetSubtype="16" presetID="23" grpId="9" fill="hold">
                                  <p:stCondLst>
                                    <p:cond delay="0"/>
                                  </p:stCondLst>
                                  <p:iterate type="el" backwards="0">
                                    <p:tmAbs val="0"/>
                                  </p:iterate>
                                  <p:childTnLst>
                                    <p:set>
                                      <p:cBhvr>
                                        <p:cTn id="45" fill="hold"/>
                                        <p:tgtEl>
                                          <p:spTgt spid="365"/>
                                        </p:tgtEl>
                                        <p:attrNameLst>
                                          <p:attrName>style.visibility</p:attrName>
                                        </p:attrNameLst>
                                      </p:cBhvr>
                                      <p:to>
                                        <p:strVal val="visible"/>
                                      </p:to>
                                    </p:set>
                                    <p:anim calcmode="lin" valueType="num">
                                      <p:cBhvr>
                                        <p:cTn id="46" dur="500" fill="hold"/>
                                        <p:tgtEl>
                                          <p:spTgt spid="365"/>
                                        </p:tgtEl>
                                        <p:attrNameLst>
                                          <p:attrName>ppt_w</p:attrName>
                                        </p:attrNameLst>
                                      </p:cBhvr>
                                      <p:tavLst>
                                        <p:tav tm="0">
                                          <p:val>
                                            <p:fltVal val="0"/>
                                          </p:val>
                                        </p:tav>
                                        <p:tav tm="100000">
                                          <p:val>
                                            <p:strVal val="#ppt_w"/>
                                          </p:val>
                                        </p:tav>
                                      </p:tavLst>
                                    </p:anim>
                                    <p:anim calcmode="lin" valueType="num">
                                      <p:cBhvr>
                                        <p:cTn id="47" dur="500" fill="hold"/>
                                        <p:tgtEl>
                                          <p:spTgt spid="365"/>
                                        </p:tgtEl>
                                        <p:attrNameLst>
                                          <p:attrName>ppt_h</p:attrName>
                                        </p:attrNameLst>
                                      </p:cBhvr>
                                      <p:tavLst>
                                        <p:tav tm="0">
                                          <p:val>
                                            <p:fltVal val="0"/>
                                          </p:val>
                                        </p:tav>
                                        <p:tav tm="100000">
                                          <p:val>
                                            <p:strVal val="#ppt_h"/>
                                          </p:val>
                                        </p:tav>
                                      </p:tavLst>
                                    </p:anim>
                                  </p:childTnLst>
                                </p:cTn>
                              </p:par>
                            </p:childTnLst>
                          </p:cTn>
                        </p:par>
                        <p:par>
                          <p:cTn id="48" fill="hold">
                            <p:stCondLst>
                              <p:cond delay="4300"/>
                            </p:stCondLst>
                            <p:childTnLst>
                              <p:par>
                                <p:cTn id="49" presetClass="entr" nodeType="afterEffect" presetSubtype="1" presetID="2" grpId="10" fill="hold">
                                  <p:stCondLst>
                                    <p:cond delay="0"/>
                                  </p:stCondLst>
                                  <p:iterate type="el" backwards="0">
                                    <p:tmAbs val="0"/>
                                  </p:iterate>
                                  <p:childTnLst>
                                    <p:set>
                                      <p:cBhvr>
                                        <p:cTn id="50" fill="hold"/>
                                        <p:tgtEl>
                                          <p:spTgt spid="366"/>
                                        </p:tgtEl>
                                        <p:attrNameLst>
                                          <p:attrName>style.visibility</p:attrName>
                                        </p:attrNameLst>
                                      </p:cBhvr>
                                      <p:to>
                                        <p:strVal val="visible"/>
                                      </p:to>
                                    </p:set>
                                    <p:anim calcmode="lin" valueType="num">
                                      <p:cBhvr>
                                        <p:cTn id="51" dur="500" fill="hold"/>
                                        <p:tgtEl>
                                          <p:spTgt spid="366"/>
                                        </p:tgtEl>
                                        <p:attrNameLst>
                                          <p:attrName>ppt_x</p:attrName>
                                        </p:attrNameLst>
                                      </p:cBhvr>
                                      <p:tavLst>
                                        <p:tav tm="0">
                                          <p:val>
                                            <p:strVal val="#ppt_x"/>
                                          </p:val>
                                        </p:tav>
                                        <p:tav tm="100000">
                                          <p:val>
                                            <p:strVal val="#ppt_x"/>
                                          </p:val>
                                        </p:tav>
                                      </p:tavLst>
                                    </p:anim>
                                    <p:anim calcmode="lin" valueType="num">
                                      <p:cBhvr>
                                        <p:cTn id="52" dur="500" fill="hold"/>
                                        <p:tgtEl>
                                          <p:spTgt spid="366"/>
                                        </p:tgtEl>
                                        <p:attrNameLst>
                                          <p:attrName>ppt_y</p:attrName>
                                        </p:attrNameLst>
                                      </p:cBhvr>
                                      <p:tavLst>
                                        <p:tav tm="0">
                                          <p:val>
                                            <p:strVal val="0-#ppt_h/2"/>
                                          </p:val>
                                        </p:tav>
                                        <p:tav tm="100000">
                                          <p:val>
                                            <p:strVal val="#ppt_y"/>
                                          </p:val>
                                        </p:tav>
                                      </p:tavLst>
                                    </p:anim>
                                  </p:childTnLst>
                                </p:cTn>
                              </p:par>
                            </p:childTnLst>
                          </p:cTn>
                        </p:par>
                        <p:par>
                          <p:cTn id="53" fill="hold">
                            <p:stCondLst>
                              <p:cond delay="4800"/>
                            </p:stCondLst>
                            <p:childTnLst>
                              <p:par>
                                <p:cTn id="54" presetClass="entr" nodeType="afterEffect" presetSubtype="16" presetID="23" grpId="11" fill="hold">
                                  <p:stCondLst>
                                    <p:cond delay="0"/>
                                  </p:stCondLst>
                                  <p:iterate type="el" backwards="0">
                                    <p:tmAbs val="0"/>
                                  </p:iterate>
                                  <p:childTnLst>
                                    <p:set>
                                      <p:cBhvr>
                                        <p:cTn id="55" fill="hold"/>
                                        <p:tgtEl>
                                          <p:spTgt spid="374"/>
                                        </p:tgtEl>
                                        <p:attrNameLst>
                                          <p:attrName>style.visibility</p:attrName>
                                        </p:attrNameLst>
                                      </p:cBhvr>
                                      <p:to>
                                        <p:strVal val="visible"/>
                                      </p:to>
                                    </p:set>
                                    <p:anim calcmode="lin" valueType="num">
                                      <p:cBhvr>
                                        <p:cTn id="56" dur="500" fill="hold"/>
                                        <p:tgtEl>
                                          <p:spTgt spid="374"/>
                                        </p:tgtEl>
                                        <p:attrNameLst>
                                          <p:attrName>ppt_w</p:attrName>
                                        </p:attrNameLst>
                                      </p:cBhvr>
                                      <p:tavLst>
                                        <p:tav tm="0">
                                          <p:val>
                                            <p:fltVal val="0"/>
                                          </p:val>
                                        </p:tav>
                                        <p:tav tm="100000">
                                          <p:val>
                                            <p:strVal val="#ppt_w"/>
                                          </p:val>
                                        </p:tav>
                                      </p:tavLst>
                                    </p:anim>
                                    <p:anim calcmode="lin" valueType="num">
                                      <p:cBhvr>
                                        <p:cTn id="57" dur="500" fill="hold"/>
                                        <p:tgtEl>
                                          <p:spTgt spid="374"/>
                                        </p:tgtEl>
                                        <p:attrNameLst>
                                          <p:attrName>ppt_h</p:attrName>
                                        </p:attrNameLst>
                                      </p:cBhvr>
                                      <p:tavLst>
                                        <p:tav tm="0">
                                          <p:val>
                                            <p:fltVal val="0"/>
                                          </p:val>
                                        </p:tav>
                                        <p:tav tm="100000">
                                          <p:val>
                                            <p:strVal val="#ppt_h"/>
                                          </p:val>
                                        </p:tav>
                                      </p:tavLst>
                                    </p:anim>
                                  </p:childTnLst>
                                </p:cTn>
                              </p:par>
                            </p:childTnLst>
                          </p:cTn>
                        </p:par>
                        <p:par>
                          <p:cTn id="58" fill="hold">
                            <p:stCondLst>
                              <p:cond delay="5300"/>
                            </p:stCondLst>
                            <p:childTnLst>
                              <p:par>
                                <p:cTn id="59" presetClass="entr" nodeType="afterEffect" presetSubtype="1" presetID="2" grpId="12" fill="hold">
                                  <p:stCondLst>
                                    <p:cond delay="0"/>
                                  </p:stCondLst>
                                  <p:iterate type="el" backwards="0">
                                    <p:tmAbs val="0"/>
                                  </p:iterate>
                                  <p:childTnLst>
                                    <p:set>
                                      <p:cBhvr>
                                        <p:cTn id="60" fill="hold"/>
                                        <p:tgtEl>
                                          <p:spTgt spid="371"/>
                                        </p:tgtEl>
                                        <p:attrNameLst>
                                          <p:attrName>style.visibility</p:attrName>
                                        </p:attrNameLst>
                                      </p:cBhvr>
                                      <p:to>
                                        <p:strVal val="visible"/>
                                      </p:to>
                                    </p:set>
                                    <p:anim calcmode="lin" valueType="num">
                                      <p:cBhvr>
                                        <p:cTn id="61" dur="500" fill="hold"/>
                                        <p:tgtEl>
                                          <p:spTgt spid="371"/>
                                        </p:tgtEl>
                                        <p:attrNameLst>
                                          <p:attrName>ppt_x</p:attrName>
                                        </p:attrNameLst>
                                      </p:cBhvr>
                                      <p:tavLst>
                                        <p:tav tm="0">
                                          <p:val>
                                            <p:strVal val="#ppt_x"/>
                                          </p:val>
                                        </p:tav>
                                        <p:tav tm="100000">
                                          <p:val>
                                            <p:strVal val="#ppt_x"/>
                                          </p:val>
                                        </p:tav>
                                      </p:tavLst>
                                    </p:anim>
                                    <p:anim calcmode="lin" valueType="num">
                                      <p:cBhvr>
                                        <p:cTn id="62" dur="500" fill="hold"/>
                                        <p:tgtEl>
                                          <p:spTgt spid="371"/>
                                        </p:tgtEl>
                                        <p:attrNameLst>
                                          <p:attrName>ppt_y</p:attrName>
                                        </p:attrNameLst>
                                      </p:cBhvr>
                                      <p:tavLst>
                                        <p:tav tm="0">
                                          <p:val>
                                            <p:strVal val="0-#ppt_h/2"/>
                                          </p:val>
                                        </p:tav>
                                        <p:tav tm="100000">
                                          <p:val>
                                            <p:strVal val="#ppt_y"/>
                                          </p:val>
                                        </p:tav>
                                      </p:tavLst>
                                    </p:anim>
                                  </p:childTnLst>
                                </p:cTn>
                              </p:par>
                            </p:childTnLst>
                          </p:cTn>
                        </p:par>
                        <p:par>
                          <p:cTn id="63" fill="hold">
                            <p:stCondLst>
                              <p:cond delay="5800"/>
                            </p:stCondLst>
                            <p:childTnLst>
                              <p:par>
                                <p:cTn id="64" presetClass="entr" nodeType="afterEffect" presetSubtype="16" presetID="23" grpId="13" fill="hold">
                                  <p:stCondLst>
                                    <p:cond delay="0"/>
                                  </p:stCondLst>
                                  <p:iterate type="el" backwards="0">
                                    <p:tmAbs val="0"/>
                                  </p:iterate>
                                  <p:childTnLst>
                                    <p:set>
                                      <p:cBhvr>
                                        <p:cTn id="65" fill="hold"/>
                                        <p:tgtEl>
                                          <p:spTgt spid="378"/>
                                        </p:tgtEl>
                                        <p:attrNameLst>
                                          <p:attrName>style.visibility</p:attrName>
                                        </p:attrNameLst>
                                      </p:cBhvr>
                                      <p:to>
                                        <p:strVal val="visible"/>
                                      </p:to>
                                    </p:set>
                                    <p:anim calcmode="lin" valueType="num">
                                      <p:cBhvr>
                                        <p:cTn id="66" dur="500" fill="hold"/>
                                        <p:tgtEl>
                                          <p:spTgt spid="378"/>
                                        </p:tgtEl>
                                        <p:attrNameLst>
                                          <p:attrName>ppt_w</p:attrName>
                                        </p:attrNameLst>
                                      </p:cBhvr>
                                      <p:tavLst>
                                        <p:tav tm="0">
                                          <p:val>
                                            <p:fltVal val="0"/>
                                          </p:val>
                                        </p:tav>
                                        <p:tav tm="100000">
                                          <p:val>
                                            <p:strVal val="#ppt_w"/>
                                          </p:val>
                                        </p:tav>
                                      </p:tavLst>
                                    </p:anim>
                                    <p:anim calcmode="lin" valueType="num">
                                      <p:cBhvr>
                                        <p:cTn id="67" dur="500" fill="hold"/>
                                        <p:tgtEl>
                                          <p:spTgt spid="378"/>
                                        </p:tgtEl>
                                        <p:attrNameLst>
                                          <p:attrName>ppt_h</p:attrName>
                                        </p:attrNameLst>
                                      </p:cBhvr>
                                      <p:tavLst>
                                        <p:tav tm="0">
                                          <p:val>
                                            <p:fltVal val="0"/>
                                          </p:val>
                                        </p:tav>
                                        <p:tav tm="100000">
                                          <p:val>
                                            <p:strVal val="#ppt_h"/>
                                          </p:val>
                                        </p:tav>
                                      </p:tavLst>
                                    </p:anim>
                                  </p:childTnLst>
                                </p:cTn>
                              </p:par>
                            </p:childTnLst>
                          </p:cTn>
                        </p:par>
                        <p:par>
                          <p:cTn id="68" fill="hold">
                            <p:stCondLst>
                              <p:cond delay="6300"/>
                            </p:stCondLst>
                            <p:childTnLst>
                              <p:par>
                                <p:cTn id="69" presetClass="entr" nodeType="afterEffect" presetSubtype="1" presetID="2" grpId="14" fill="hold">
                                  <p:stCondLst>
                                    <p:cond delay="0"/>
                                  </p:stCondLst>
                                  <p:iterate type="el" backwards="0">
                                    <p:tmAbs val="0"/>
                                  </p:iterate>
                                  <p:childTnLst>
                                    <p:set>
                                      <p:cBhvr>
                                        <p:cTn id="70" fill="hold"/>
                                        <p:tgtEl>
                                          <p:spTgt spid="375"/>
                                        </p:tgtEl>
                                        <p:attrNameLst>
                                          <p:attrName>style.visibility</p:attrName>
                                        </p:attrNameLst>
                                      </p:cBhvr>
                                      <p:to>
                                        <p:strVal val="visible"/>
                                      </p:to>
                                    </p:set>
                                    <p:anim calcmode="lin" valueType="num">
                                      <p:cBhvr>
                                        <p:cTn id="71" dur="500" fill="hold"/>
                                        <p:tgtEl>
                                          <p:spTgt spid="375"/>
                                        </p:tgtEl>
                                        <p:attrNameLst>
                                          <p:attrName>ppt_x</p:attrName>
                                        </p:attrNameLst>
                                      </p:cBhvr>
                                      <p:tavLst>
                                        <p:tav tm="0">
                                          <p:val>
                                            <p:strVal val="#ppt_x"/>
                                          </p:val>
                                        </p:tav>
                                        <p:tav tm="100000">
                                          <p:val>
                                            <p:strVal val="#ppt_x"/>
                                          </p:val>
                                        </p:tav>
                                      </p:tavLst>
                                    </p:anim>
                                    <p:anim calcmode="lin" valueType="num">
                                      <p:cBhvr>
                                        <p:cTn id="72" dur="500" fill="hold"/>
                                        <p:tgtEl>
                                          <p:spTgt spid="375"/>
                                        </p:tgtEl>
                                        <p:attrNameLst>
                                          <p:attrName>ppt_y</p:attrName>
                                        </p:attrNameLst>
                                      </p:cBhvr>
                                      <p:tavLst>
                                        <p:tav tm="0">
                                          <p:val>
                                            <p:strVal val="0-#ppt_h/2"/>
                                          </p:val>
                                        </p:tav>
                                        <p:tav tm="100000">
                                          <p:val>
                                            <p:strVal val="#ppt_y"/>
                                          </p:val>
                                        </p:tav>
                                      </p:tavLst>
                                    </p:anim>
                                  </p:childTnLst>
                                </p:cTn>
                              </p:par>
                            </p:childTnLst>
                          </p:cTn>
                        </p:par>
                        <p:par>
                          <p:cTn id="73" fill="hold">
                            <p:stCondLst>
                              <p:cond delay="6800"/>
                            </p:stCondLst>
                            <p:childTnLst>
                              <p:par>
                                <p:cTn id="74" presetClass="entr" nodeType="afterEffect" presetSubtype="16" presetID="23" grpId="15" fill="hold">
                                  <p:stCondLst>
                                    <p:cond delay="0"/>
                                  </p:stCondLst>
                                  <p:iterate type="el" backwards="0">
                                    <p:tmAbs val="0"/>
                                  </p:iterate>
                                  <p:childTnLst>
                                    <p:set>
                                      <p:cBhvr>
                                        <p:cTn id="75" fill="hold"/>
                                        <p:tgtEl>
                                          <p:spTgt spid="394"/>
                                        </p:tgtEl>
                                        <p:attrNameLst>
                                          <p:attrName>style.visibility</p:attrName>
                                        </p:attrNameLst>
                                      </p:cBhvr>
                                      <p:to>
                                        <p:strVal val="visible"/>
                                      </p:to>
                                    </p:set>
                                    <p:anim calcmode="lin" valueType="num">
                                      <p:cBhvr>
                                        <p:cTn id="76" dur="500" fill="hold"/>
                                        <p:tgtEl>
                                          <p:spTgt spid="394"/>
                                        </p:tgtEl>
                                        <p:attrNameLst>
                                          <p:attrName>ppt_w</p:attrName>
                                        </p:attrNameLst>
                                      </p:cBhvr>
                                      <p:tavLst>
                                        <p:tav tm="0">
                                          <p:val>
                                            <p:fltVal val="0"/>
                                          </p:val>
                                        </p:tav>
                                        <p:tav tm="100000">
                                          <p:val>
                                            <p:strVal val="#ppt_w"/>
                                          </p:val>
                                        </p:tav>
                                      </p:tavLst>
                                    </p:anim>
                                    <p:anim calcmode="lin" valueType="num">
                                      <p:cBhvr>
                                        <p:cTn id="77" dur="500" fill="hold"/>
                                        <p:tgtEl>
                                          <p:spTgt spid="394"/>
                                        </p:tgtEl>
                                        <p:attrNameLst>
                                          <p:attrName>ppt_h</p:attrName>
                                        </p:attrNameLst>
                                      </p:cBhvr>
                                      <p:tavLst>
                                        <p:tav tm="0">
                                          <p:val>
                                            <p:fltVal val="0"/>
                                          </p:val>
                                        </p:tav>
                                        <p:tav tm="100000">
                                          <p:val>
                                            <p:strVal val="#ppt_h"/>
                                          </p:val>
                                        </p:tav>
                                      </p:tavLst>
                                    </p:anim>
                                  </p:childTnLst>
                                </p:cTn>
                              </p:par>
                            </p:childTnLst>
                          </p:cTn>
                        </p:par>
                        <p:par>
                          <p:cTn id="78" fill="hold">
                            <p:stCondLst>
                              <p:cond delay="7300"/>
                            </p:stCondLst>
                            <p:childTnLst>
                              <p:par>
                                <p:cTn id="79" presetClass="entr" nodeType="afterEffect" presetSubtype="1" presetID="2" grpId="16" fill="hold">
                                  <p:stCondLst>
                                    <p:cond delay="0"/>
                                  </p:stCondLst>
                                  <p:iterate type="el" backwards="0">
                                    <p:tmAbs val="0"/>
                                  </p:iterate>
                                  <p:childTnLst>
                                    <p:set>
                                      <p:cBhvr>
                                        <p:cTn id="80" fill="hold"/>
                                        <p:tgtEl>
                                          <p:spTgt spid="391"/>
                                        </p:tgtEl>
                                        <p:attrNameLst>
                                          <p:attrName>style.visibility</p:attrName>
                                        </p:attrNameLst>
                                      </p:cBhvr>
                                      <p:to>
                                        <p:strVal val="visible"/>
                                      </p:to>
                                    </p:set>
                                    <p:anim calcmode="lin" valueType="num">
                                      <p:cBhvr>
                                        <p:cTn id="81" dur="500" fill="hold"/>
                                        <p:tgtEl>
                                          <p:spTgt spid="391"/>
                                        </p:tgtEl>
                                        <p:attrNameLst>
                                          <p:attrName>ppt_x</p:attrName>
                                        </p:attrNameLst>
                                      </p:cBhvr>
                                      <p:tavLst>
                                        <p:tav tm="0">
                                          <p:val>
                                            <p:strVal val="#ppt_x"/>
                                          </p:val>
                                        </p:tav>
                                        <p:tav tm="100000">
                                          <p:val>
                                            <p:strVal val="#ppt_x"/>
                                          </p:val>
                                        </p:tav>
                                      </p:tavLst>
                                    </p:anim>
                                    <p:anim calcmode="lin" valueType="num">
                                      <p:cBhvr>
                                        <p:cTn id="82" dur="500" fill="hold"/>
                                        <p:tgtEl>
                                          <p:spTgt spid="391"/>
                                        </p:tgtEl>
                                        <p:attrNameLst>
                                          <p:attrName>ppt_y</p:attrName>
                                        </p:attrNameLst>
                                      </p:cBhvr>
                                      <p:tavLst>
                                        <p:tav tm="0">
                                          <p:val>
                                            <p:strVal val="0-#ppt_h/2"/>
                                          </p:val>
                                        </p:tav>
                                        <p:tav tm="100000">
                                          <p:val>
                                            <p:strVal val="#ppt_y"/>
                                          </p:val>
                                        </p:tav>
                                      </p:tavLst>
                                    </p:anim>
                                  </p:childTnLst>
                                </p:cTn>
                              </p:par>
                            </p:childTnLst>
                          </p:cTn>
                        </p:par>
                        <p:par>
                          <p:cTn id="83" fill="hold">
                            <p:stCondLst>
                              <p:cond delay="7800"/>
                            </p:stCondLst>
                            <p:childTnLst>
                              <p:par>
                                <p:cTn id="84" presetClass="entr" nodeType="afterEffect" presetSubtype="16" presetID="23" grpId="17" fill="hold">
                                  <p:stCondLst>
                                    <p:cond delay="0"/>
                                  </p:stCondLst>
                                  <p:iterate type="el" backwards="0">
                                    <p:tmAbs val="0"/>
                                  </p:iterate>
                                  <p:childTnLst>
                                    <p:set>
                                      <p:cBhvr>
                                        <p:cTn id="85" fill="hold"/>
                                        <p:tgtEl>
                                          <p:spTgt spid="398"/>
                                        </p:tgtEl>
                                        <p:attrNameLst>
                                          <p:attrName>style.visibility</p:attrName>
                                        </p:attrNameLst>
                                      </p:cBhvr>
                                      <p:to>
                                        <p:strVal val="visible"/>
                                      </p:to>
                                    </p:set>
                                    <p:anim calcmode="lin" valueType="num">
                                      <p:cBhvr>
                                        <p:cTn id="86" dur="500" fill="hold"/>
                                        <p:tgtEl>
                                          <p:spTgt spid="398"/>
                                        </p:tgtEl>
                                        <p:attrNameLst>
                                          <p:attrName>ppt_w</p:attrName>
                                        </p:attrNameLst>
                                      </p:cBhvr>
                                      <p:tavLst>
                                        <p:tav tm="0">
                                          <p:val>
                                            <p:fltVal val="0"/>
                                          </p:val>
                                        </p:tav>
                                        <p:tav tm="100000">
                                          <p:val>
                                            <p:strVal val="#ppt_w"/>
                                          </p:val>
                                        </p:tav>
                                      </p:tavLst>
                                    </p:anim>
                                    <p:anim calcmode="lin" valueType="num">
                                      <p:cBhvr>
                                        <p:cTn id="87" dur="500" fill="hold"/>
                                        <p:tgtEl>
                                          <p:spTgt spid="398"/>
                                        </p:tgtEl>
                                        <p:attrNameLst>
                                          <p:attrName>ppt_h</p:attrName>
                                        </p:attrNameLst>
                                      </p:cBhvr>
                                      <p:tavLst>
                                        <p:tav tm="0">
                                          <p:val>
                                            <p:fltVal val="0"/>
                                          </p:val>
                                        </p:tav>
                                        <p:tav tm="100000">
                                          <p:val>
                                            <p:strVal val="#ppt_h"/>
                                          </p:val>
                                        </p:tav>
                                      </p:tavLst>
                                    </p:anim>
                                  </p:childTnLst>
                                </p:cTn>
                              </p:par>
                            </p:childTnLst>
                          </p:cTn>
                        </p:par>
                        <p:par>
                          <p:cTn id="88" fill="hold">
                            <p:stCondLst>
                              <p:cond delay="8300"/>
                            </p:stCondLst>
                            <p:childTnLst>
                              <p:par>
                                <p:cTn id="89" presetClass="entr" nodeType="afterEffect" presetSubtype="1" presetID="2" grpId="18" fill="hold">
                                  <p:stCondLst>
                                    <p:cond delay="0"/>
                                  </p:stCondLst>
                                  <p:iterate type="el" backwards="0">
                                    <p:tmAbs val="0"/>
                                  </p:iterate>
                                  <p:childTnLst>
                                    <p:set>
                                      <p:cBhvr>
                                        <p:cTn id="90" fill="hold"/>
                                        <p:tgtEl>
                                          <p:spTgt spid="395"/>
                                        </p:tgtEl>
                                        <p:attrNameLst>
                                          <p:attrName>style.visibility</p:attrName>
                                        </p:attrNameLst>
                                      </p:cBhvr>
                                      <p:to>
                                        <p:strVal val="visible"/>
                                      </p:to>
                                    </p:set>
                                    <p:anim calcmode="lin" valueType="num">
                                      <p:cBhvr>
                                        <p:cTn id="91" dur="500" fill="hold"/>
                                        <p:tgtEl>
                                          <p:spTgt spid="395"/>
                                        </p:tgtEl>
                                        <p:attrNameLst>
                                          <p:attrName>ppt_x</p:attrName>
                                        </p:attrNameLst>
                                      </p:cBhvr>
                                      <p:tavLst>
                                        <p:tav tm="0">
                                          <p:val>
                                            <p:strVal val="#ppt_x"/>
                                          </p:val>
                                        </p:tav>
                                        <p:tav tm="100000">
                                          <p:val>
                                            <p:strVal val="#ppt_x"/>
                                          </p:val>
                                        </p:tav>
                                      </p:tavLst>
                                    </p:anim>
                                    <p:anim calcmode="lin" valueType="num">
                                      <p:cBhvr>
                                        <p:cTn id="92" dur="500" fill="hold"/>
                                        <p:tgtEl>
                                          <p:spTgt spid="395"/>
                                        </p:tgtEl>
                                        <p:attrNameLst>
                                          <p:attrName>ppt_y</p:attrName>
                                        </p:attrNameLst>
                                      </p:cBhvr>
                                      <p:tavLst>
                                        <p:tav tm="0">
                                          <p:val>
                                            <p:strVal val="0-#ppt_h/2"/>
                                          </p:val>
                                        </p:tav>
                                        <p:tav tm="100000">
                                          <p:val>
                                            <p:strVal val="#ppt_y"/>
                                          </p:val>
                                        </p:tav>
                                      </p:tavLst>
                                    </p:anim>
                                  </p:childTnLst>
                                </p:cTn>
                              </p:par>
                            </p:childTnLst>
                          </p:cTn>
                        </p:par>
                        <p:par>
                          <p:cTn id="93" fill="hold">
                            <p:stCondLst>
                              <p:cond delay="8800"/>
                            </p:stCondLst>
                            <p:childTnLst>
                              <p:par>
                                <p:cTn id="94" presetClass="entr" nodeType="afterEffect" presetSubtype="16" presetID="23" grpId="19" fill="hold">
                                  <p:stCondLst>
                                    <p:cond delay="0"/>
                                  </p:stCondLst>
                                  <p:iterate type="el" backwards="0">
                                    <p:tmAbs val="0"/>
                                  </p:iterate>
                                  <p:childTnLst>
                                    <p:set>
                                      <p:cBhvr>
                                        <p:cTn id="95" fill="hold"/>
                                        <p:tgtEl>
                                          <p:spTgt spid="382"/>
                                        </p:tgtEl>
                                        <p:attrNameLst>
                                          <p:attrName>style.visibility</p:attrName>
                                        </p:attrNameLst>
                                      </p:cBhvr>
                                      <p:to>
                                        <p:strVal val="visible"/>
                                      </p:to>
                                    </p:set>
                                    <p:anim calcmode="lin" valueType="num">
                                      <p:cBhvr>
                                        <p:cTn id="96" dur="500" fill="hold"/>
                                        <p:tgtEl>
                                          <p:spTgt spid="382"/>
                                        </p:tgtEl>
                                        <p:attrNameLst>
                                          <p:attrName>ppt_w</p:attrName>
                                        </p:attrNameLst>
                                      </p:cBhvr>
                                      <p:tavLst>
                                        <p:tav tm="0">
                                          <p:val>
                                            <p:fltVal val="0"/>
                                          </p:val>
                                        </p:tav>
                                        <p:tav tm="100000">
                                          <p:val>
                                            <p:strVal val="#ppt_w"/>
                                          </p:val>
                                        </p:tav>
                                      </p:tavLst>
                                    </p:anim>
                                    <p:anim calcmode="lin" valueType="num">
                                      <p:cBhvr>
                                        <p:cTn id="97" dur="500" fill="hold"/>
                                        <p:tgtEl>
                                          <p:spTgt spid="382"/>
                                        </p:tgtEl>
                                        <p:attrNameLst>
                                          <p:attrName>ppt_h</p:attrName>
                                        </p:attrNameLst>
                                      </p:cBhvr>
                                      <p:tavLst>
                                        <p:tav tm="0">
                                          <p:val>
                                            <p:fltVal val="0"/>
                                          </p:val>
                                        </p:tav>
                                        <p:tav tm="100000">
                                          <p:val>
                                            <p:strVal val="#ppt_h"/>
                                          </p:val>
                                        </p:tav>
                                      </p:tavLst>
                                    </p:anim>
                                  </p:childTnLst>
                                </p:cTn>
                              </p:par>
                            </p:childTnLst>
                          </p:cTn>
                        </p:par>
                        <p:par>
                          <p:cTn id="98" fill="hold">
                            <p:stCondLst>
                              <p:cond delay="9300"/>
                            </p:stCondLst>
                            <p:childTnLst>
                              <p:par>
                                <p:cTn id="99" presetClass="entr" nodeType="afterEffect" presetSubtype="1" presetID="2" grpId="20" fill="hold">
                                  <p:stCondLst>
                                    <p:cond delay="0"/>
                                  </p:stCondLst>
                                  <p:iterate type="el" backwards="0">
                                    <p:tmAbs val="0"/>
                                  </p:iterate>
                                  <p:childTnLst>
                                    <p:set>
                                      <p:cBhvr>
                                        <p:cTn id="100" fill="hold"/>
                                        <p:tgtEl>
                                          <p:spTgt spid="379"/>
                                        </p:tgtEl>
                                        <p:attrNameLst>
                                          <p:attrName>style.visibility</p:attrName>
                                        </p:attrNameLst>
                                      </p:cBhvr>
                                      <p:to>
                                        <p:strVal val="visible"/>
                                      </p:to>
                                    </p:set>
                                    <p:anim calcmode="lin" valueType="num">
                                      <p:cBhvr>
                                        <p:cTn id="101" dur="500" fill="hold"/>
                                        <p:tgtEl>
                                          <p:spTgt spid="379"/>
                                        </p:tgtEl>
                                        <p:attrNameLst>
                                          <p:attrName>ppt_x</p:attrName>
                                        </p:attrNameLst>
                                      </p:cBhvr>
                                      <p:tavLst>
                                        <p:tav tm="0">
                                          <p:val>
                                            <p:strVal val="#ppt_x"/>
                                          </p:val>
                                        </p:tav>
                                        <p:tav tm="100000">
                                          <p:val>
                                            <p:strVal val="#ppt_x"/>
                                          </p:val>
                                        </p:tav>
                                      </p:tavLst>
                                    </p:anim>
                                    <p:anim calcmode="lin" valueType="num">
                                      <p:cBhvr>
                                        <p:cTn id="102" dur="500" fill="hold"/>
                                        <p:tgtEl>
                                          <p:spTgt spid="379"/>
                                        </p:tgtEl>
                                        <p:attrNameLst>
                                          <p:attrName>ppt_y</p:attrName>
                                        </p:attrNameLst>
                                      </p:cBhvr>
                                      <p:tavLst>
                                        <p:tav tm="0">
                                          <p:val>
                                            <p:strVal val="0-#ppt_h/2"/>
                                          </p:val>
                                        </p:tav>
                                        <p:tav tm="100000">
                                          <p:val>
                                            <p:strVal val="#ppt_y"/>
                                          </p:val>
                                        </p:tav>
                                      </p:tavLst>
                                    </p:anim>
                                  </p:childTnLst>
                                </p:cTn>
                              </p:par>
                            </p:childTnLst>
                          </p:cTn>
                        </p:par>
                        <p:par>
                          <p:cTn id="103" fill="hold">
                            <p:stCondLst>
                              <p:cond delay="9800"/>
                            </p:stCondLst>
                            <p:childTnLst>
                              <p:par>
                                <p:cTn id="104" presetClass="entr" nodeType="afterEffect" presetSubtype="16" presetID="23" grpId="21" fill="hold">
                                  <p:stCondLst>
                                    <p:cond delay="0"/>
                                  </p:stCondLst>
                                  <p:iterate type="el" backwards="0">
                                    <p:tmAbs val="0"/>
                                  </p:iterate>
                                  <p:childTnLst>
                                    <p:set>
                                      <p:cBhvr>
                                        <p:cTn id="105" fill="hold"/>
                                        <p:tgtEl>
                                          <p:spTgt spid="386"/>
                                        </p:tgtEl>
                                        <p:attrNameLst>
                                          <p:attrName>style.visibility</p:attrName>
                                        </p:attrNameLst>
                                      </p:cBhvr>
                                      <p:to>
                                        <p:strVal val="visible"/>
                                      </p:to>
                                    </p:set>
                                    <p:anim calcmode="lin" valueType="num">
                                      <p:cBhvr>
                                        <p:cTn id="106" dur="500" fill="hold"/>
                                        <p:tgtEl>
                                          <p:spTgt spid="386"/>
                                        </p:tgtEl>
                                        <p:attrNameLst>
                                          <p:attrName>ppt_w</p:attrName>
                                        </p:attrNameLst>
                                      </p:cBhvr>
                                      <p:tavLst>
                                        <p:tav tm="0">
                                          <p:val>
                                            <p:fltVal val="0"/>
                                          </p:val>
                                        </p:tav>
                                        <p:tav tm="100000">
                                          <p:val>
                                            <p:strVal val="#ppt_w"/>
                                          </p:val>
                                        </p:tav>
                                      </p:tavLst>
                                    </p:anim>
                                    <p:anim calcmode="lin" valueType="num">
                                      <p:cBhvr>
                                        <p:cTn id="107" dur="500" fill="hold"/>
                                        <p:tgtEl>
                                          <p:spTgt spid="386"/>
                                        </p:tgtEl>
                                        <p:attrNameLst>
                                          <p:attrName>ppt_h</p:attrName>
                                        </p:attrNameLst>
                                      </p:cBhvr>
                                      <p:tavLst>
                                        <p:tav tm="0">
                                          <p:val>
                                            <p:fltVal val="0"/>
                                          </p:val>
                                        </p:tav>
                                        <p:tav tm="100000">
                                          <p:val>
                                            <p:strVal val="#ppt_h"/>
                                          </p:val>
                                        </p:tav>
                                      </p:tavLst>
                                    </p:anim>
                                  </p:childTnLst>
                                </p:cTn>
                              </p:par>
                            </p:childTnLst>
                          </p:cTn>
                        </p:par>
                        <p:par>
                          <p:cTn id="108" fill="hold">
                            <p:stCondLst>
                              <p:cond delay="10300"/>
                            </p:stCondLst>
                            <p:childTnLst>
                              <p:par>
                                <p:cTn id="109" presetClass="entr" nodeType="afterEffect" presetSubtype="1" presetID="2" grpId="22" fill="hold">
                                  <p:stCondLst>
                                    <p:cond delay="0"/>
                                  </p:stCondLst>
                                  <p:iterate type="el" backwards="0">
                                    <p:tmAbs val="0"/>
                                  </p:iterate>
                                  <p:childTnLst>
                                    <p:set>
                                      <p:cBhvr>
                                        <p:cTn id="110" fill="hold"/>
                                        <p:tgtEl>
                                          <p:spTgt spid="383"/>
                                        </p:tgtEl>
                                        <p:attrNameLst>
                                          <p:attrName>style.visibility</p:attrName>
                                        </p:attrNameLst>
                                      </p:cBhvr>
                                      <p:to>
                                        <p:strVal val="visible"/>
                                      </p:to>
                                    </p:set>
                                    <p:anim calcmode="lin" valueType="num">
                                      <p:cBhvr>
                                        <p:cTn id="111" dur="500" fill="hold"/>
                                        <p:tgtEl>
                                          <p:spTgt spid="383"/>
                                        </p:tgtEl>
                                        <p:attrNameLst>
                                          <p:attrName>ppt_x</p:attrName>
                                        </p:attrNameLst>
                                      </p:cBhvr>
                                      <p:tavLst>
                                        <p:tav tm="0">
                                          <p:val>
                                            <p:strVal val="#ppt_x"/>
                                          </p:val>
                                        </p:tav>
                                        <p:tav tm="100000">
                                          <p:val>
                                            <p:strVal val="#ppt_x"/>
                                          </p:val>
                                        </p:tav>
                                      </p:tavLst>
                                    </p:anim>
                                    <p:anim calcmode="lin" valueType="num">
                                      <p:cBhvr>
                                        <p:cTn id="112" dur="500" fill="hold"/>
                                        <p:tgtEl>
                                          <p:spTgt spid="383"/>
                                        </p:tgtEl>
                                        <p:attrNameLst>
                                          <p:attrName>ppt_y</p:attrName>
                                        </p:attrNameLst>
                                      </p:cBhvr>
                                      <p:tavLst>
                                        <p:tav tm="0">
                                          <p:val>
                                            <p:strVal val="0-#ppt_h/2"/>
                                          </p:val>
                                        </p:tav>
                                        <p:tav tm="100000">
                                          <p:val>
                                            <p:strVal val="#ppt_y"/>
                                          </p:val>
                                        </p:tav>
                                      </p:tavLst>
                                    </p:anim>
                                  </p:childTnLst>
                                </p:cTn>
                              </p:par>
                            </p:childTnLst>
                          </p:cTn>
                        </p:par>
                        <p:par>
                          <p:cTn id="113" fill="hold">
                            <p:stCondLst>
                              <p:cond delay="10800"/>
                            </p:stCondLst>
                            <p:childTnLst>
                              <p:par>
                                <p:cTn id="114" presetClass="entr" nodeType="afterEffect" presetSubtype="16" presetID="23" grpId="23" fill="hold">
                                  <p:stCondLst>
                                    <p:cond delay="0"/>
                                  </p:stCondLst>
                                  <p:iterate type="el" backwards="0">
                                    <p:tmAbs val="0"/>
                                  </p:iterate>
                                  <p:childTnLst>
                                    <p:set>
                                      <p:cBhvr>
                                        <p:cTn id="115" fill="hold"/>
                                        <p:tgtEl>
                                          <p:spTgt spid="390"/>
                                        </p:tgtEl>
                                        <p:attrNameLst>
                                          <p:attrName>style.visibility</p:attrName>
                                        </p:attrNameLst>
                                      </p:cBhvr>
                                      <p:to>
                                        <p:strVal val="visible"/>
                                      </p:to>
                                    </p:set>
                                    <p:anim calcmode="lin" valueType="num">
                                      <p:cBhvr>
                                        <p:cTn id="116" dur="500" fill="hold"/>
                                        <p:tgtEl>
                                          <p:spTgt spid="390"/>
                                        </p:tgtEl>
                                        <p:attrNameLst>
                                          <p:attrName>ppt_w</p:attrName>
                                        </p:attrNameLst>
                                      </p:cBhvr>
                                      <p:tavLst>
                                        <p:tav tm="0">
                                          <p:val>
                                            <p:fltVal val="0"/>
                                          </p:val>
                                        </p:tav>
                                        <p:tav tm="100000">
                                          <p:val>
                                            <p:strVal val="#ppt_w"/>
                                          </p:val>
                                        </p:tav>
                                      </p:tavLst>
                                    </p:anim>
                                    <p:anim calcmode="lin" valueType="num">
                                      <p:cBhvr>
                                        <p:cTn id="117" dur="500" fill="hold"/>
                                        <p:tgtEl>
                                          <p:spTgt spid="390"/>
                                        </p:tgtEl>
                                        <p:attrNameLst>
                                          <p:attrName>ppt_h</p:attrName>
                                        </p:attrNameLst>
                                      </p:cBhvr>
                                      <p:tavLst>
                                        <p:tav tm="0">
                                          <p:val>
                                            <p:fltVal val="0"/>
                                          </p:val>
                                        </p:tav>
                                        <p:tav tm="100000">
                                          <p:val>
                                            <p:strVal val="#ppt_h"/>
                                          </p:val>
                                        </p:tav>
                                      </p:tavLst>
                                    </p:anim>
                                  </p:childTnLst>
                                </p:cTn>
                              </p:par>
                            </p:childTnLst>
                          </p:cTn>
                        </p:par>
                        <p:par>
                          <p:cTn id="118" fill="hold">
                            <p:stCondLst>
                              <p:cond delay="11300"/>
                            </p:stCondLst>
                            <p:childTnLst>
                              <p:par>
                                <p:cTn id="119" presetClass="entr" nodeType="afterEffect" presetSubtype="1" presetID="2" grpId="24" fill="hold">
                                  <p:stCondLst>
                                    <p:cond delay="0"/>
                                  </p:stCondLst>
                                  <p:iterate type="el" backwards="0">
                                    <p:tmAbs val="0"/>
                                  </p:iterate>
                                  <p:childTnLst>
                                    <p:set>
                                      <p:cBhvr>
                                        <p:cTn id="120" fill="hold"/>
                                        <p:tgtEl>
                                          <p:spTgt spid="387"/>
                                        </p:tgtEl>
                                        <p:attrNameLst>
                                          <p:attrName>style.visibility</p:attrName>
                                        </p:attrNameLst>
                                      </p:cBhvr>
                                      <p:to>
                                        <p:strVal val="visible"/>
                                      </p:to>
                                    </p:set>
                                    <p:anim calcmode="lin" valueType="num">
                                      <p:cBhvr>
                                        <p:cTn id="121" dur="500" fill="hold"/>
                                        <p:tgtEl>
                                          <p:spTgt spid="387"/>
                                        </p:tgtEl>
                                        <p:attrNameLst>
                                          <p:attrName>ppt_x</p:attrName>
                                        </p:attrNameLst>
                                      </p:cBhvr>
                                      <p:tavLst>
                                        <p:tav tm="0">
                                          <p:val>
                                            <p:strVal val="#ppt_x"/>
                                          </p:val>
                                        </p:tav>
                                        <p:tav tm="100000">
                                          <p:val>
                                            <p:strVal val="#ppt_x"/>
                                          </p:val>
                                        </p:tav>
                                      </p:tavLst>
                                    </p:anim>
                                    <p:anim calcmode="lin" valueType="num">
                                      <p:cBhvr>
                                        <p:cTn id="122" dur="500" fill="hold"/>
                                        <p:tgtEl>
                                          <p:spTgt spid="387"/>
                                        </p:tgtEl>
                                        <p:attrNameLst>
                                          <p:attrName>ppt_y</p:attrName>
                                        </p:attrNameLst>
                                      </p:cBhvr>
                                      <p:tavLst>
                                        <p:tav tm="0">
                                          <p:val>
                                            <p:strVal val="0-#ppt_h/2"/>
                                          </p:val>
                                        </p:tav>
                                        <p:tav tm="100000">
                                          <p:val>
                                            <p:strVal val="#ppt_y"/>
                                          </p:val>
                                        </p:tav>
                                      </p:tavLst>
                                    </p:anim>
                                  </p:childTnLst>
                                </p:cTn>
                              </p:par>
                            </p:childTnLst>
                          </p:cTn>
                        </p:par>
                        <p:par>
                          <p:cTn id="123" fill="hold">
                            <p:stCondLst>
                              <p:cond delay="11800"/>
                            </p:stCondLst>
                            <p:childTnLst>
                              <p:par>
                                <p:cTn id="124" presetClass="entr" nodeType="afterEffect" presetSubtype="16" presetID="23" grpId="25" fill="hold">
                                  <p:stCondLst>
                                    <p:cond delay="0"/>
                                  </p:stCondLst>
                                  <p:iterate type="el" backwards="0">
                                    <p:tmAbs val="0"/>
                                  </p:iterate>
                                  <p:childTnLst>
                                    <p:set>
                                      <p:cBhvr>
                                        <p:cTn id="125" fill="hold"/>
                                        <p:tgtEl>
                                          <p:spTgt spid="402"/>
                                        </p:tgtEl>
                                        <p:attrNameLst>
                                          <p:attrName>style.visibility</p:attrName>
                                        </p:attrNameLst>
                                      </p:cBhvr>
                                      <p:to>
                                        <p:strVal val="visible"/>
                                      </p:to>
                                    </p:set>
                                    <p:anim calcmode="lin" valueType="num">
                                      <p:cBhvr>
                                        <p:cTn id="126" dur="500" fill="hold"/>
                                        <p:tgtEl>
                                          <p:spTgt spid="402"/>
                                        </p:tgtEl>
                                        <p:attrNameLst>
                                          <p:attrName>ppt_w</p:attrName>
                                        </p:attrNameLst>
                                      </p:cBhvr>
                                      <p:tavLst>
                                        <p:tav tm="0">
                                          <p:val>
                                            <p:fltVal val="0"/>
                                          </p:val>
                                        </p:tav>
                                        <p:tav tm="100000">
                                          <p:val>
                                            <p:strVal val="#ppt_w"/>
                                          </p:val>
                                        </p:tav>
                                      </p:tavLst>
                                    </p:anim>
                                    <p:anim calcmode="lin" valueType="num">
                                      <p:cBhvr>
                                        <p:cTn id="127" dur="500" fill="hold"/>
                                        <p:tgtEl>
                                          <p:spTgt spid="402"/>
                                        </p:tgtEl>
                                        <p:attrNameLst>
                                          <p:attrName>ppt_h</p:attrName>
                                        </p:attrNameLst>
                                      </p:cBhvr>
                                      <p:tavLst>
                                        <p:tav tm="0">
                                          <p:val>
                                            <p:fltVal val="0"/>
                                          </p:val>
                                        </p:tav>
                                        <p:tav tm="100000">
                                          <p:val>
                                            <p:strVal val="#ppt_h"/>
                                          </p:val>
                                        </p:tav>
                                      </p:tavLst>
                                    </p:anim>
                                  </p:childTnLst>
                                </p:cTn>
                              </p:par>
                            </p:childTnLst>
                          </p:cTn>
                        </p:par>
                        <p:par>
                          <p:cTn id="128" fill="hold">
                            <p:stCondLst>
                              <p:cond delay="12300"/>
                            </p:stCondLst>
                            <p:childTnLst>
                              <p:par>
                                <p:cTn id="129" presetClass="entr" nodeType="afterEffect" presetSubtype="1" presetID="2" grpId="26" fill="hold">
                                  <p:stCondLst>
                                    <p:cond delay="0"/>
                                  </p:stCondLst>
                                  <p:iterate type="el" backwards="0">
                                    <p:tmAbs val="0"/>
                                  </p:iterate>
                                  <p:childTnLst>
                                    <p:set>
                                      <p:cBhvr>
                                        <p:cTn id="130" fill="hold"/>
                                        <p:tgtEl>
                                          <p:spTgt spid="399"/>
                                        </p:tgtEl>
                                        <p:attrNameLst>
                                          <p:attrName>style.visibility</p:attrName>
                                        </p:attrNameLst>
                                      </p:cBhvr>
                                      <p:to>
                                        <p:strVal val="visible"/>
                                      </p:to>
                                    </p:set>
                                    <p:anim calcmode="lin" valueType="num">
                                      <p:cBhvr>
                                        <p:cTn id="131" dur="500" fill="hold"/>
                                        <p:tgtEl>
                                          <p:spTgt spid="399"/>
                                        </p:tgtEl>
                                        <p:attrNameLst>
                                          <p:attrName>ppt_x</p:attrName>
                                        </p:attrNameLst>
                                      </p:cBhvr>
                                      <p:tavLst>
                                        <p:tav tm="0">
                                          <p:val>
                                            <p:strVal val="#ppt_x"/>
                                          </p:val>
                                        </p:tav>
                                        <p:tav tm="100000">
                                          <p:val>
                                            <p:strVal val="#ppt_x"/>
                                          </p:val>
                                        </p:tav>
                                      </p:tavLst>
                                    </p:anim>
                                    <p:anim calcmode="lin" valueType="num">
                                      <p:cBhvr>
                                        <p:cTn id="132" dur="500" fill="hold"/>
                                        <p:tgtEl>
                                          <p:spTgt spid="399"/>
                                        </p:tgtEl>
                                        <p:attrNameLst>
                                          <p:attrName>ppt_y</p:attrName>
                                        </p:attrNameLst>
                                      </p:cBhvr>
                                      <p:tavLst>
                                        <p:tav tm="0">
                                          <p:val>
                                            <p:strVal val="0-#ppt_h/2"/>
                                          </p:val>
                                        </p:tav>
                                        <p:tav tm="100000">
                                          <p:val>
                                            <p:strVal val="#ppt_y"/>
                                          </p:val>
                                        </p:tav>
                                      </p:tavLst>
                                    </p:anim>
                                  </p:childTnLst>
                                </p:cTn>
                              </p:par>
                            </p:childTnLst>
                          </p:cTn>
                        </p:par>
                        <p:par>
                          <p:cTn id="133" fill="hold">
                            <p:stCondLst>
                              <p:cond delay="12800"/>
                            </p:stCondLst>
                            <p:childTnLst>
                              <p:par>
                                <p:cTn id="134" presetClass="entr" nodeType="afterEffect" presetSubtype="16" presetID="23" grpId="27" fill="hold">
                                  <p:stCondLst>
                                    <p:cond delay="0"/>
                                  </p:stCondLst>
                                  <p:iterate type="el" backwards="0">
                                    <p:tmAbs val="0"/>
                                  </p:iterate>
                                  <p:childTnLst>
                                    <p:set>
                                      <p:cBhvr>
                                        <p:cTn id="135" fill="hold"/>
                                        <p:tgtEl>
                                          <p:spTgt spid="406"/>
                                        </p:tgtEl>
                                        <p:attrNameLst>
                                          <p:attrName>style.visibility</p:attrName>
                                        </p:attrNameLst>
                                      </p:cBhvr>
                                      <p:to>
                                        <p:strVal val="visible"/>
                                      </p:to>
                                    </p:set>
                                    <p:anim calcmode="lin" valueType="num">
                                      <p:cBhvr>
                                        <p:cTn id="136" dur="500" fill="hold"/>
                                        <p:tgtEl>
                                          <p:spTgt spid="406"/>
                                        </p:tgtEl>
                                        <p:attrNameLst>
                                          <p:attrName>ppt_w</p:attrName>
                                        </p:attrNameLst>
                                      </p:cBhvr>
                                      <p:tavLst>
                                        <p:tav tm="0">
                                          <p:val>
                                            <p:fltVal val="0"/>
                                          </p:val>
                                        </p:tav>
                                        <p:tav tm="100000">
                                          <p:val>
                                            <p:strVal val="#ppt_w"/>
                                          </p:val>
                                        </p:tav>
                                      </p:tavLst>
                                    </p:anim>
                                    <p:anim calcmode="lin" valueType="num">
                                      <p:cBhvr>
                                        <p:cTn id="137" dur="500" fill="hold"/>
                                        <p:tgtEl>
                                          <p:spTgt spid="406"/>
                                        </p:tgtEl>
                                        <p:attrNameLst>
                                          <p:attrName>ppt_h</p:attrName>
                                        </p:attrNameLst>
                                      </p:cBhvr>
                                      <p:tavLst>
                                        <p:tav tm="0">
                                          <p:val>
                                            <p:fltVal val="0"/>
                                          </p:val>
                                        </p:tav>
                                        <p:tav tm="100000">
                                          <p:val>
                                            <p:strVal val="#ppt_h"/>
                                          </p:val>
                                        </p:tav>
                                      </p:tavLst>
                                    </p:anim>
                                  </p:childTnLst>
                                </p:cTn>
                              </p:par>
                            </p:childTnLst>
                          </p:cTn>
                        </p:par>
                        <p:par>
                          <p:cTn id="138" fill="hold">
                            <p:stCondLst>
                              <p:cond delay="13300"/>
                            </p:stCondLst>
                            <p:childTnLst>
                              <p:par>
                                <p:cTn id="139" presetClass="entr" nodeType="afterEffect" presetSubtype="1" presetID="2" grpId="28" fill="hold">
                                  <p:stCondLst>
                                    <p:cond delay="0"/>
                                  </p:stCondLst>
                                  <p:iterate type="el" backwards="0">
                                    <p:tmAbs val="0"/>
                                  </p:iterate>
                                  <p:childTnLst>
                                    <p:set>
                                      <p:cBhvr>
                                        <p:cTn id="140" fill="hold"/>
                                        <p:tgtEl>
                                          <p:spTgt spid="403"/>
                                        </p:tgtEl>
                                        <p:attrNameLst>
                                          <p:attrName>style.visibility</p:attrName>
                                        </p:attrNameLst>
                                      </p:cBhvr>
                                      <p:to>
                                        <p:strVal val="visible"/>
                                      </p:to>
                                    </p:set>
                                    <p:anim calcmode="lin" valueType="num">
                                      <p:cBhvr>
                                        <p:cTn id="141" dur="500" fill="hold"/>
                                        <p:tgtEl>
                                          <p:spTgt spid="403"/>
                                        </p:tgtEl>
                                        <p:attrNameLst>
                                          <p:attrName>ppt_x</p:attrName>
                                        </p:attrNameLst>
                                      </p:cBhvr>
                                      <p:tavLst>
                                        <p:tav tm="0">
                                          <p:val>
                                            <p:strVal val="#ppt_x"/>
                                          </p:val>
                                        </p:tav>
                                        <p:tav tm="100000">
                                          <p:val>
                                            <p:strVal val="#ppt_x"/>
                                          </p:val>
                                        </p:tav>
                                      </p:tavLst>
                                    </p:anim>
                                    <p:anim calcmode="lin" valueType="num">
                                      <p:cBhvr>
                                        <p:cTn id="142" dur="500" fill="hold"/>
                                        <p:tgtEl>
                                          <p:spTgt spid="40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8" grpId="3"/>
      <p:bldP build="whole" bldLvl="1" animBg="1" rev="0" advAuto="0" spid="359" grpId="6"/>
      <p:bldP build="whole" bldLvl="1" animBg="1" rev="0" advAuto="0" spid="371" grpId="12"/>
      <p:bldP build="whole" bldLvl="1" animBg="1" rev="0" advAuto="0" spid="370" grpId="7"/>
      <p:bldP build="whole" bldLvl="1" animBg="1" rev="0" advAuto="0" spid="354" grpId="2"/>
      <p:bldP build="whole" bldLvl="1" animBg="1" rev="0" advAuto="0" spid="378" grpId="13"/>
      <p:bldP build="whole" bldLvl="1" animBg="1" rev="0" advAuto="0" spid="386" grpId="21"/>
      <p:bldP build="whole" bldLvl="1" animBg="1" rev="0" advAuto="0" spid="353" grpId="1"/>
      <p:bldP build="whole" bldLvl="1" animBg="1" rev="0" advAuto="0" spid="387" grpId="24"/>
      <p:bldP build="whole" bldLvl="1" animBg="1" rev="0" advAuto="0" spid="398" grpId="17"/>
      <p:bldP build="whole" bldLvl="1" animBg="1" rev="0" advAuto="0" spid="402" grpId="25"/>
      <p:bldP build="whole" bldLvl="1" animBg="1" rev="0" advAuto="0" spid="403" grpId="28"/>
      <p:bldP build="whole" bldLvl="1" animBg="1" rev="0" advAuto="0" spid="399" grpId="26"/>
      <p:bldP build="whole" bldLvl="1" animBg="1" rev="0" advAuto="0" spid="362" grpId="5"/>
      <p:bldP build="whole" bldLvl="1" animBg="1" rev="0" advAuto="0" spid="366" grpId="10"/>
      <p:bldP build="whole" bldLvl="1" animBg="1" rev="0" advAuto="0" spid="383" grpId="22"/>
      <p:bldP build="whole" bldLvl="1" animBg="1" rev="0" advAuto="0" spid="395" grpId="18"/>
      <p:bldP build="whole" bldLvl="1" animBg="1" rev="0" advAuto="0" spid="355" grpId="4"/>
      <p:bldP build="whole" bldLvl="1" animBg="1" rev="0" advAuto="0" spid="390" grpId="23"/>
      <p:bldP build="whole" bldLvl="1" animBg="1" rev="0" advAuto="0" spid="406" grpId="27"/>
      <p:bldP build="whole" bldLvl="1" animBg="1" rev="0" advAuto="0" spid="374" grpId="11"/>
      <p:bldP build="whole" bldLvl="1" animBg="1" rev="0" advAuto="0" spid="382" grpId="19"/>
      <p:bldP build="whole" bldLvl="1" animBg="1" rev="0" advAuto="0" spid="379" grpId="20"/>
      <p:bldP build="whole" bldLvl="1" animBg="1" rev="0" advAuto="0" spid="391" grpId="16"/>
      <p:bldP build="whole" bldLvl="1" animBg="1" rev="0" advAuto="0" spid="367" grpId="8"/>
      <p:bldP build="whole" bldLvl="1" animBg="1" rev="0" advAuto="0" spid="394" grpId="15"/>
      <p:bldP build="whole" bldLvl="1" animBg="1" rev="0" advAuto="0" spid="375" grpId="14"/>
      <p:bldP build="whole" bldLvl="1" animBg="1" rev="0" advAuto="0" spid="365" grpId="9"/>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文本框 15"/>
          <p:cNvSpPr txBox="1"/>
          <p:nvPr/>
        </p:nvSpPr>
        <p:spPr>
          <a:xfrm>
            <a:off x="743676" y="309785"/>
            <a:ext cx="5558773"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Some other FL algorithms</a:t>
            </a:r>
          </a:p>
        </p:txBody>
      </p:sp>
      <p:sp>
        <p:nvSpPr>
          <p:cNvPr id="411" name="直接连接符 30"/>
          <p:cNvSpPr/>
          <p:nvPr/>
        </p:nvSpPr>
        <p:spPr>
          <a:xfrm>
            <a:off x="774478" y="657416"/>
            <a:ext cx="480260" cy="1"/>
          </a:xfrm>
          <a:prstGeom prst="line">
            <a:avLst/>
          </a:prstGeom>
          <a:ln>
            <a:solidFill>
              <a:srgbClr val="1B4367"/>
            </a:solidFill>
            <a:miter/>
          </a:ln>
        </p:spPr>
        <p:txBody>
          <a:bodyPr lIns="45719" rIns="45719"/>
          <a:lstStyle/>
          <a:p>
            <a:pPr/>
          </a:p>
        </p:txBody>
      </p:sp>
      <p:sp>
        <p:nvSpPr>
          <p:cNvPr id="412" name="TextBox 1210"/>
          <p:cNvSpPr txBox="1"/>
          <p:nvPr/>
        </p:nvSpPr>
        <p:spPr>
          <a:xfrm>
            <a:off x="1175648" y="912397"/>
            <a:ext cx="7049568" cy="9448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p>
            <a:pPr>
              <a:defRPr b="1" sz="1900">
                <a:solidFill>
                  <a:srgbClr val="1B4367"/>
                </a:solidFill>
              </a:defRPr>
            </a:pPr>
            <a:r>
              <a:t>FedProx: </a:t>
            </a:r>
          </a:p>
          <a:p>
            <a:pPr>
              <a:defRPr b="1" sz="1900">
                <a:solidFill>
                  <a:srgbClr val="1B4367"/>
                </a:solidFill>
              </a:defRPr>
            </a:pPr>
            <a:r>
              <a:t>provides a way for the server to account for the heterogeneity associated with partial information</a:t>
            </a:r>
          </a:p>
        </p:txBody>
      </p:sp>
      <p:grpSp>
        <p:nvGrpSpPr>
          <p:cNvPr id="415" name="组合 107"/>
          <p:cNvGrpSpPr/>
          <p:nvPr/>
        </p:nvGrpSpPr>
        <p:grpSpPr>
          <a:xfrm>
            <a:off x="707169" y="972442"/>
            <a:ext cx="368595" cy="368595"/>
            <a:chOff x="0" y="0"/>
            <a:chExt cx="368593" cy="368593"/>
          </a:xfrm>
        </p:grpSpPr>
        <p:sp>
          <p:nvSpPr>
            <p:cNvPr id="413"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414"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1</a:t>
              </a:r>
            </a:p>
          </p:txBody>
        </p:sp>
      </p:grpSp>
      <p:sp>
        <p:nvSpPr>
          <p:cNvPr id="416" name="TextBox 1210"/>
          <p:cNvSpPr txBox="1"/>
          <p:nvPr/>
        </p:nvSpPr>
        <p:spPr>
          <a:xfrm>
            <a:off x="1181725" y="2233606"/>
            <a:ext cx="5695718" cy="15290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p>
            <a:pPr>
              <a:defRPr b="1" sz="1900">
                <a:solidFill>
                  <a:srgbClr val="1B4367"/>
                </a:solidFill>
              </a:defRPr>
            </a:pPr>
            <a:r>
              <a:t>FedCurv: </a:t>
            </a:r>
          </a:p>
          <a:p>
            <a:pPr>
              <a:defRPr b="1" sz="1900">
                <a:solidFill>
                  <a:srgbClr val="1B4367"/>
                </a:solidFill>
              </a:defRPr>
            </a:pPr>
            <a:r>
              <a:t>builds on ideas from Lifelong Learning, adapts the Elastic Weight Consolidation (EWC) algorithm from a sequential algorithm to a parallel one</a:t>
            </a:r>
          </a:p>
        </p:txBody>
      </p:sp>
      <p:grpSp>
        <p:nvGrpSpPr>
          <p:cNvPr id="419" name="组合 107"/>
          <p:cNvGrpSpPr/>
          <p:nvPr/>
        </p:nvGrpSpPr>
        <p:grpSpPr>
          <a:xfrm>
            <a:off x="713246" y="2293651"/>
            <a:ext cx="368595" cy="368595"/>
            <a:chOff x="0" y="0"/>
            <a:chExt cx="368593" cy="368593"/>
          </a:xfrm>
        </p:grpSpPr>
        <p:sp>
          <p:nvSpPr>
            <p:cNvPr id="417"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418"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2</a:t>
              </a:r>
            </a:p>
          </p:txBody>
        </p:sp>
      </p:grpSp>
      <p:sp>
        <p:nvSpPr>
          <p:cNvPr id="420" name="TextBox 1210"/>
          <p:cNvSpPr txBox="1"/>
          <p:nvPr/>
        </p:nvSpPr>
        <p:spPr>
          <a:xfrm>
            <a:off x="2793394" y="3846915"/>
            <a:ext cx="5695719" cy="9448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This project focuses on FedAvg, which is the fundamental framework in Federated Learning setting</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10"/>
                                        </p:tgtEl>
                                        <p:attrNameLst>
                                          <p:attrName>style.visibility</p:attrName>
                                        </p:attrNameLst>
                                      </p:cBhvr>
                                      <p:to>
                                        <p:strVal val="visible"/>
                                      </p:to>
                                    </p:set>
                                    <p:anim calcmode="lin" valueType="num">
                                      <p:cBhvr>
                                        <p:cTn id="7" dur="500" fill="hold"/>
                                        <p:tgtEl>
                                          <p:spTgt spid="410"/>
                                        </p:tgtEl>
                                        <p:attrNameLst>
                                          <p:attrName>ppt_w</p:attrName>
                                        </p:attrNameLst>
                                      </p:cBhvr>
                                      <p:tavLst>
                                        <p:tav tm="0">
                                          <p:val>
                                            <p:fltVal val="0"/>
                                          </p:val>
                                        </p:tav>
                                        <p:tav tm="100000">
                                          <p:val>
                                            <p:strVal val="#ppt_w"/>
                                          </p:val>
                                        </p:tav>
                                      </p:tavLst>
                                    </p:anim>
                                    <p:anim calcmode="lin" valueType="num">
                                      <p:cBhvr>
                                        <p:cTn id="8" dur="500" fill="hold"/>
                                        <p:tgtEl>
                                          <p:spTgt spid="41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411"/>
                                        </p:tgtEl>
                                        <p:attrNameLst>
                                          <p:attrName>style.visibility</p:attrName>
                                        </p:attrNameLst>
                                      </p:cBhvr>
                                      <p:to>
                                        <p:strVal val="visible"/>
                                      </p:to>
                                    </p:set>
                                    <p:animEffect filter="wipe(left)" transition="in">
                                      <p:cBhvr>
                                        <p:cTn id="12" dur="300"/>
                                        <p:tgtEl>
                                          <p:spTgt spid="411"/>
                                        </p:tgtEl>
                                      </p:cBhvr>
                                    </p:animEffect>
                                  </p:childTnLst>
                                </p:cTn>
                              </p:par>
                            </p:childTnLst>
                          </p:cTn>
                        </p:par>
                        <p:par>
                          <p:cTn id="13" fill="hold">
                            <p:stCondLst>
                              <p:cond delay="800"/>
                            </p:stCondLst>
                            <p:childTnLst>
                              <p:par>
                                <p:cTn id="14" presetClass="entr" nodeType="afterEffect" presetSubtype="16" presetID="23" grpId="3" fill="hold">
                                  <p:stCondLst>
                                    <p:cond delay="0"/>
                                  </p:stCondLst>
                                  <p:iterate type="el" backwards="0">
                                    <p:tmAbs val="0"/>
                                  </p:iterate>
                                  <p:childTnLst>
                                    <p:set>
                                      <p:cBhvr>
                                        <p:cTn id="15" fill="hold"/>
                                        <p:tgtEl>
                                          <p:spTgt spid="415"/>
                                        </p:tgtEl>
                                        <p:attrNameLst>
                                          <p:attrName>style.visibility</p:attrName>
                                        </p:attrNameLst>
                                      </p:cBhvr>
                                      <p:to>
                                        <p:strVal val="visible"/>
                                      </p:to>
                                    </p:set>
                                    <p:anim calcmode="lin" valueType="num">
                                      <p:cBhvr>
                                        <p:cTn id="16" dur="500" fill="hold"/>
                                        <p:tgtEl>
                                          <p:spTgt spid="415"/>
                                        </p:tgtEl>
                                        <p:attrNameLst>
                                          <p:attrName>ppt_w</p:attrName>
                                        </p:attrNameLst>
                                      </p:cBhvr>
                                      <p:tavLst>
                                        <p:tav tm="0">
                                          <p:val>
                                            <p:fltVal val="0"/>
                                          </p:val>
                                        </p:tav>
                                        <p:tav tm="100000">
                                          <p:val>
                                            <p:strVal val="#ppt_w"/>
                                          </p:val>
                                        </p:tav>
                                      </p:tavLst>
                                    </p:anim>
                                    <p:anim calcmode="lin" valueType="num">
                                      <p:cBhvr>
                                        <p:cTn id="17" dur="500" fill="hold"/>
                                        <p:tgtEl>
                                          <p:spTgt spid="415"/>
                                        </p:tgtEl>
                                        <p:attrNameLst>
                                          <p:attrName>ppt_h</p:attrName>
                                        </p:attrNameLst>
                                      </p:cBhvr>
                                      <p:tavLst>
                                        <p:tav tm="0">
                                          <p:val>
                                            <p:fltVal val="0"/>
                                          </p:val>
                                        </p:tav>
                                        <p:tav tm="100000">
                                          <p:val>
                                            <p:strVal val="#ppt_h"/>
                                          </p:val>
                                        </p:tav>
                                      </p:tavLst>
                                    </p:anim>
                                  </p:childTnLst>
                                </p:cTn>
                              </p:par>
                            </p:childTnLst>
                          </p:cTn>
                        </p:par>
                        <p:par>
                          <p:cTn id="18" fill="hold">
                            <p:stCondLst>
                              <p:cond delay="1300"/>
                            </p:stCondLst>
                            <p:childTnLst>
                              <p:par>
                                <p:cTn id="19" presetClass="entr" nodeType="afterEffect" presetSubtype="1" presetID="2" grpId="4" fill="hold">
                                  <p:stCondLst>
                                    <p:cond delay="0"/>
                                  </p:stCondLst>
                                  <p:iterate type="el" backwards="0">
                                    <p:tmAbs val="0"/>
                                  </p:iterate>
                                  <p:childTnLst>
                                    <p:set>
                                      <p:cBhvr>
                                        <p:cTn id="20" fill="hold"/>
                                        <p:tgtEl>
                                          <p:spTgt spid="412"/>
                                        </p:tgtEl>
                                        <p:attrNameLst>
                                          <p:attrName>style.visibility</p:attrName>
                                        </p:attrNameLst>
                                      </p:cBhvr>
                                      <p:to>
                                        <p:strVal val="visible"/>
                                      </p:to>
                                    </p:set>
                                    <p:anim calcmode="lin" valueType="num">
                                      <p:cBhvr>
                                        <p:cTn id="21" dur="500" fill="hold"/>
                                        <p:tgtEl>
                                          <p:spTgt spid="412"/>
                                        </p:tgtEl>
                                        <p:attrNameLst>
                                          <p:attrName>ppt_x</p:attrName>
                                        </p:attrNameLst>
                                      </p:cBhvr>
                                      <p:tavLst>
                                        <p:tav tm="0">
                                          <p:val>
                                            <p:strVal val="#ppt_x"/>
                                          </p:val>
                                        </p:tav>
                                        <p:tav tm="100000">
                                          <p:val>
                                            <p:strVal val="#ppt_x"/>
                                          </p:val>
                                        </p:tav>
                                      </p:tavLst>
                                    </p:anim>
                                    <p:anim calcmode="lin" valueType="num">
                                      <p:cBhvr>
                                        <p:cTn id="22" dur="500" fill="hold"/>
                                        <p:tgtEl>
                                          <p:spTgt spid="412"/>
                                        </p:tgtEl>
                                        <p:attrNameLst>
                                          <p:attrName>ppt_y</p:attrName>
                                        </p:attrNameLst>
                                      </p:cBhvr>
                                      <p:tavLst>
                                        <p:tav tm="0">
                                          <p:val>
                                            <p:strVal val="0-#ppt_h/2"/>
                                          </p:val>
                                        </p:tav>
                                        <p:tav tm="100000">
                                          <p:val>
                                            <p:strVal val="#ppt_y"/>
                                          </p:val>
                                        </p:tav>
                                      </p:tavLst>
                                    </p:anim>
                                  </p:childTnLst>
                                </p:cTn>
                              </p:par>
                            </p:childTnLst>
                          </p:cTn>
                        </p:par>
                        <p:par>
                          <p:cTn id="23" fill="hold">
                            <p:stCondLst>
                              <p:cond delay="1800"/>
                            </p:stCondLst>
                            <p:childTnLst>
                              <p:par>
                                <p:cTn id="24" presetClass="entr" nodeType="afterEffect" presetSubtype="16" presetID="23" grpId="5" fill="hold">
                                  <p:stCondLst>
                                    <p:cond delay="0"/>
                                  </p:stCondLst>
                                  <p:iterate type="el" backwards="0">
                                    <p:tmAbs val="0"/>
                                  </p:iterate>
                                  <p:childTnLst>
                                    <p:set>
                                      <p:cBhvr>
                                        <p:cTn id="25" fill="hold"/>
                                        <p:tgtEl>
                                          <p:spTgt spid="419"/>
                                        </p:tgtEl>
                                        <p:attrNameLst>
                                          <p:attrName>style.visibility</p:attrName>
                                        </p:attrNameLst>
                                      </p:cBhvr>
                                      <p:to>
                                        <p:strVal val="visible"/>
                                      </p:to>
                                    </p:set>
                                    <p:anim calcmode="lin" valueType="num">
                                      <p:cBhvr>
                                        <p:cTn id="26" dur="500" fill="hold"/>
                                        <p:tgtEl>
                                          <p:spTgt spid="419"/>
                                        </p:tgtEl>
                                        <p:attrNameLst>
                                          <p:attrName>ppt_w</p:attrName>
                                        </p:attrNameLst>
                                      </p:cBhvr>
                                      <p:tavLst>
                                        <p:tav tm="0">
                                          <p:val>
                                            <p:fltVal val="0"/>
                                          </p:val>
                                        </p:tav>
                                        <p:tav tm="100000">
                                          <p:val>
                                            <p:strVal val="#ppt_w"/>
                                          </p:val>
                                        </p:tav>
                                      </p:tavLst>
                                    </p:anim>
                                    <p:anim calcmode="lin" valueType="num">
                                      <p:cBhvr>
                                        <p:cTn id="27" dur="500" fill="hold"/>
                                        <p:tgtEl>
                                          <p:spTgt spid="419"/>
                                        </p:tgtEl>
                                        <p:attrNameLst>
                                          <p:attrName>ppt_h</p:attrName>
                                        </p:attrNameLst>
                                      </p:cBhvr>
                                      <p:tavLst>
                                        <p:tav tm="0">
                                          <p:val>
                                            <p:fltVal val="0"/>
                                          </p:val>
                                        </p:tav>
                                        <p:tav tm="100000">
                                          <p:val>
                                            <p:strVal val="#ppt_h"/>
                                          </p:val>
                                        </p:tav>
                                      </p:tavLst>
                                    </p:anim>
                                  </p:childTnLst>
                                </p:cTn>
                              </p:par>
                            </p:childTnLst>
                          </p:cTn>
                        </p:par>
                        <p:par>
                          <p:cTn id="28" fill="hold">
                            <p:stCondLst>
                              <p:cond delay="2300"/>
                            </p:stCondLst>
                            <p:childTnLst>
                              <p:par>
                                <p:cTn id="29" presetClass="entr" nodeType="afterEffect" presetSubtype="1" presetID="2" grpId="6" fill="hold">
                                  <p:stCondLst>
                                    <p:cond delay="0"/>
                                  </p:stCondLst>
                                  <p:iterate type="el" backwards="0">
                                    <p:tmAbs val="0"/>
                                  </p:iterate>
                                  <p:childTnLst>
                                    <p:set>
                                      <p:cBhvr>
                                        <p:cTn id="30" fill="hold"/>
                                        <p:tgtEl>
                                          <p:spTgt spid="416"/>
                                        </p:tgtEl>
                                        <p:attrNameLst>
                                          <p:attrName>style.visibility</p:attrName>
                                        </p:attrNameLst>
                                      </p:cBhvr>
                                      <p:to>
                                        <p:strVal val="visible"/>
                                      </p:to>
                                    </p:set>
                                    <p:anim calcmode="lin" valueType="num">
                                      <p:cBhvr>
                                        <p:cTn id="31" dur="500" fill="hold"/>
                                        <p:tgtEl>
                                          <p:spTgt spid="416"/>
                                        </p:tgtEl>
                                        <p:attrNameLst>
                                          <p:attrName>ppt_x</p:attrName>
                                        </p:attrNameLst>
                                      </p:cBhvr>
                                      <p:tavLst>
                                        <p:tav tm="0">
                                          <p:val>
                                            <p:strVal val="#ppt_x"/>
                                          </p:val>
                                        </p:tav>
                                        <p:tav tm="100000">
                                          <p:val>
                                            <p:strVal val="#ppt_x"/>
                                          </p:val>
                                        </p:tav>
                                      </p:tavLst>
                                    </p:anim>
                                    <p:anim calcmode="lin" valueType="num">
                                      <p:cBhvr>
                                        <p:cTn id="32" dur="500" fill="hold"/>
                                        <p:tgtEl>
                                          <p:spTgt spid="416"/>
                                        </p:tgtEl>
                                        <p:attrNameLst>
                                          <p:attrName>ppt_y</p:attrName>
                                        </p:attrNameLst>
                                      </p:cBhvr>
                                      <p:tavLst>
                                        <p:tav tm="0">
                                          <p:val>
                                            <p:strVal val="0-#ppt_h/2"/>
                                          </p:val>
                                        </p:tav>
                                        <p:tav tm="100000">
                                          <p:val>
                                            <p:strVal val="#ppt_y"/>
                                          </p:val>
                                        </p:tav>
                                      </p:tavLst>
                                    </p:anim>
                                  </p:childTnLst>
                                </p:cTn>
                              </p:par>
                            </p:childTnLst>
                          </p:cTn>
                        </p:par>
                        <p:par>
                          <p:cTn id="33" fill="hold">
                            <p:stCondLst>
                              <p:cond delay="2800"/>
                            </p:stCondLst>
                            <p:childTnLst>
                              <p:par>
                                <p:cTn id="34" presetClass="entr" nodeType="afterEffect" presetSubtype="1" presetID="2" grpId="7" fill="hold">
                                  <p:stCondLst>
                                    <p:cond delay="0"/>
                                  </p:stCondLst>
                                  <p:iterate type="el" backwards="0">
                                    <p:tmAbs val="0"/>
                                  </p:iterate>
                                  <p:childTnLst>
                                    <p:set>
                                      <p:cBhvr>
                                        <p:cTn id="35" fill="hold"/>
                                        <p:tgtEl>
                                          <p:spTgt spid="420"/>
                                        </p:tgtEl>
                                        <p:attrNameLst>
                                          <p:attrName>style.visibility</p:attrName>
                                        </p:attrNameLst>
                                      </p:cBhvr>
                                      <p:to>
                                        <p:strVal val="visible"/>
                                      </p:to>
                                    </p:set>
                                    <p:anim calcmode="lin" valueType="num">
                                      <p:cBhvr>
                                        <p:cTn id="36" dur="500" fill="hold"/>
                                        <p:tgtEl>
                                          <p:spTgt spid="420"/>
                                        </p:tgtEl>
                                        <p:attrNameLst>
                                          <p:attrName>ppt_x</p:attrName>
                                        </p:attrNameLst>
                                      </p:cBhvr>
                                      <p:tavLst>
                                        <p:tav tm="0">
                                          <p:val>
                                            <p:strVal val="#ppt_x"/>
                                          </p:val>
                                        </p:tav>
                                        <p:tav tm="100000">
                                          <p:val>
                                            <p:strVal val="#ppt_x"/>
                                          </p:val>
                                        </p:tav>
                                      </p:tavLst>
                                    </p:anim>
                                    <p:anim calcmode="lin" valueType="num">
                                      <p:cBhvr>
                                        <p:cTn id="37" dur="500" fill="hold"/>
                                        <p:tgtEl>
                                          <p:spTgt spid="4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9" grpId="5"/>
      <p:bldP build="whole" bldLvl="1" animBg="1" rev="0" advAuto="0" spid="412" grpId="4"/>
      <p:bldP build="whole" bldLvl="1" animBg="1" rev="0" advAuto="0" spid="416" grpId="6"/>
      <p:bldP build="whole" bldLvl="1" animBg="1" rev="0" advAuto="0" spid="410" grpId="1"/>
      <p:bldP build="whole" bldLvl="1" animBg="1" rev="0" advAuto="0" spid="420" grpId="7"/>
      <p:bldP build="whole" bldLvl="1" animBg="1" rev="0" advAuto="0" spid="415" grpId="3"/>
      <p:bldP build="whole" bldLvl="1" animBg="1" rev="0" advAuto="0" spid="411" grpId="2"/>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424" name="椭圆 99"/>
          <p:cNvSpPr/>
          <p:nvPr/>
        </p:nvSpPr>
        <p:spPr>
          <a:xfrm>
            <a:off x="3819635" y="1089058"/>
            <a:ext cx="1500029" cy="1500029"/>
          </a:xfrm>
          <a:prstGeom prst="ellipse">
            <a:avLst/>
          </a:prstGeom>
          <a:solidFill>
            <a:srgbClr val="1B4367"/>
          </a:solidFill>
          <a:ln w="12700">
            <a:miter lim="400000"/>
          </a:ln>
        </p:spPr>
        <p:txBody>
          <a:bodyPr lIns="45719" rIns="45719" anchor="ctr"/>
          <a:lstStyle/>
          <a:p>
            <a:pPr algn="ctr">
              <a:defRPr>
                <a:solidFill>
                  <a:srgbClr val="FFFFFF"/>
                </a:solidFill>
              </a:defRPr>
            </a:pPr>
          </a:p>
        </p:txBody>
      </p:sp>
      <p:sp>
        <p:nvSpPr>
          <p:cNvPr id="425" name="文本框 11"/>
          <p:cNvSpPr txBox="1"/>
          <p:nvPr/>
        </p:nvSpPr>
        <p:spPr>
          <a:xfrm>
            <a:off x="2518057" y="2709755"/>
            <a:ext cx="4103184" cy="11099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lgn="ctr">
              <a:defRPr b="1" sz="3400">
                <a:solidFill>
                  <a:srgbClr val="1B4367"/>
                </a:solidFill>
              </a:defRPr>
            </a:lvl1pPr>
          </a:lstStyle>
          <a:p>
            <a:pPr/>
            <a:r>
              <a:t>Experiments and Results</a:t>
            </a:r>
          </a:p>
        </p:txBody>
      </p:sp>
      <p:sp>
        <p:nvSpPr>
          <p:cNvPr id="426" name="文本框 11"/>
          <p:cNvSpPr txBox="1"/>
          <p:nvPr/>
        </p:nvSpPr>
        <p:spPr>
          <a:xfrm>
            <a:off x="3747766" y="1575042"/>
            <a:ext cx="1664315" cy="82447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p>
            <a:pPr algn="ctr">
              <a:lnSpc>
                <a:spcPts val="3000"/>
              </a:lnSpc>
              <a:defRPr sz="5400">
                <a:solidFill>
                  <a:srgbClr val="FFFFFF"/>
                </a:solidFill>
              </a:defRPr>
            </a:pPr>
            <a:r>
              <a:t>03</a:t>
            </a:r>
          </a:p>
          <a:p>
            <a:pPr algn="ctr">
              <a:lnSpc>
                <a:spcPts val="3000"/>
              </a:lnSpc>
              <a:defRPr sz="2400">
                <a:solidFill>
                  <a:srgbClr val="FFFFFF"/>
                </a:solidFill>
              </a:defRPr>
            </a:pPr>
            <a:r>
              <a:t>PART </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424"/>
                                        </p:tgtEl>
                                        <p:attrNameLst>
                                          <p:attrName>style.visibility</p:attrName>
                                        </p:attrNameLst>
                                      </p:cBhvr>
                                      <p:to>
                                        <p:strVal val="visible"/>
                                      </p:to>
                                    </p:set>
                                    <p:animEffect filter="dissolve" transition="in">
                                      <p:cBhvr>
                                        <p:cTn id="7" dur="600"/>
                                        <p:tgtEl>
                                          <p:spTgt spid="424"/>
                                        </p:tgtEl>
                                      </p:cBhvr>
                                    </p:animEffect>
                                  </p:childTnLst>
                                </p:cTn>
                              </p:par>
                            </p:childTnLst>
                          </p:cTn>
                        </p:par>
                        <p:par>
                          <p:cTn id="8" fill="hold">
                            <p:stCondLst>
                              <p:cond delay="600"/>
                            </p:stCondLst>
                            <p:childTnLst>
                              <p:par>
                                <p:cTn id="9" presetClass="entr" nodeType="afterEffect" presetSubtype="16" presetID="23" grpId="2" fill="hold">
                                  <p:stCondLst>
                                    <p:cond delay="0"/>
                                  </p:stCondLst>
                                  <p:iterate type="el" backwards="0">
                                    <p:tmAbs val="0"/>
                                  </p:iterate>
                                  <p:childTnLst>
                                    <p:set>
                                      <p:cBhvr>
                                        <p:cTn id="10" fill="hold"/>
                                        <p:tgtEl>
                                          <p:spTgt spid="426"/>
                                        </p:tgtEl>
                                        <p:attrNameLst>
                                          <p:attrName>style.visibility</p:attrName>
                                        </p:attrNameLst>
                                      </p:cBhvr>
                                      <p:to>
                                        <p:strVal val="visible"/>
                                      </p:to>
                                    </p:set>
                                    <p:anim calcmode="lin" valueType="num">
                                      <p:cBhvr>
                                        <p:cTn id="11" dur="500" fill="hold"/>
                                        <p:tgtEl>
                                          <p:spTgt spid="426"/>
                                        </p:tgtEl>
                                        <p:attrNameLst>
                                          <p:attrName>ppt_w</p:attrName>
                                        </p:attrNameLst>
                                      </p:cBhvr>
                                      <p:tavLst>
                                        <p:tav tm="0">
                                          <p:val>
                                            <p:fltVal val="0"/>
                                          </p:val>
                                        </p:tav>
                                        <p:tav tm="100000">
                                          <p:val>
                                            <p:strVal val="#ppt_w"/>
                                          </p:val>
                                        </p:tav>
                                      </p:tavLst>
                                    </p:anim>
                                    <p:anim calcmode="lin" valueType="num">
                                      <p:cBhvr>
                                        <p:cTn id="12" dur="500" fill="hold"/>
                                        <p:tgtEl>
                                          <p:spTgt spid="426"/>
                                        </p:tgtEl>
                                        <p:attrNameLst>
                                          <p:attrName>ppt_h</p:attrName>
                                        </p:attrNameLst>
                                      </p:cBhvr>
                                      <p:tavLst>
                                        <p:tav tm="0">
                                          <p:val>
                                            <p:fltVal val="0"/>
                                          </p:val>
                                        </p:tav>
                                        <p:tav tm="100000">
                                          <p:val>
                                            <p:strVal val="#ppt_h"/>
                                          </p:val>
                                        </p:tav>
                                      </p:tavLst>
                                    </p:anim>
                                  </p:childTnLst>
                                </p:cTn>
                              </p:par>
                            </p:childTnLst>
                          </p:cTn>
                        </p:par>
                        <p:par>
                          <p:cTn id="13" fill="hold">
                            <p:stCondLst>
                              <p:cond delay="1100"/>
                            </p:stCondLst>
                            <p:childTnLst>
                              <p:par>
                                <p:cTn id="14" presetClass="entr" nodeType="afterEffect" presetSubtype="16" presetID="23" grpId="3" fill="hold">
                                  <p:stCondLst>
                                    <p:cond delay="0"/>
                                  </p:stCondLst>
                                  <p:iterate type="el" backwards="0">
                                    <p:tmAbs val="0"/>
                                  </p:iterate>
                                  <p:childTnLst>
                                    <p:set>
                                      <p:cBhvr>
                                        <p:cTn id="15" fill="hold"/>
                                        <p:tgtEl>
                                          <p:spTgt spid="425"/>
                                        </p:tgtEl>
                                        <p:attrNameLst>
                                          <p:attrName>style.visibility</p:attrName>
                                        </p:attrNameLst>
                                      </p:cBhvr>
                                      <p:to>
                                        <p:strVal val="visible"/>
                                      </p:to>
                                    </p:set>
                                    <p:anim calcmode="lin" valueType="num">
                                      <p:cBhvr>
                                        <p:cTn id="16" dur="500" fill="hold"/>
                                        <p:tgtEl>
                                          <p:spTgt spid="425"/>
                                        </p:tgtEl>
                                        <p:attrNameLst>
                                          <p:attrName>ppt_w</p:attrName>
                                        </p:attrNameLst>
                                      </p:cBhvr>
                                      <p:tavLst>
                                        <p:tav tm="0">
                                          <p:val>
                                            <p:fltVal val="0"/>
                                          </p:val>
                                        </p:tav>
                                        <p:tav tm="100000">
                                          <p:val>
                                            <p:strVal val="#ppt_w"/>
                                          </p:val>
                                        </p:tav>
                                      </p:tavLst>
                                    </p:anim>
                                    <p:anim calcmode="lin" valueType="num">
                                      <p:cBhvr>
                                        <p:cTn id="17" dur="500" fill="hold"/>
                                        <p:tgtEl>
                                          <p:spTgt spid="42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5" grpId="3"/>
      <p:bldP build="whole" bldLvl="1" animBg="1" rev="0" advAuto="0" spid="424" grpId="1"/>
      <p:bldP build="whole" bldLvl="1" animBg="1" rev="0" advAuto="0" spid="426" grpId="2"/>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文本框 15"/>
          <p:cNvSpPr txBox="1"/>
          <p:nvPr/>
        </p:nvSpPr>
        <p:spPr>
          <a:xfrm>
            <a:off x="743676" y="309784"/>
            <a:ext cx="6254594"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Traditional Machine Learning vs Federated Learning (IID)</a:t>
            </a:r>
          </a:p>
        </p:txBody>
      </p:sp>
      <p:sp>
        <p:nvSpPr>
          <p:cNvPr id="431" name="直接连接符 30"/>
          <p:cNvSpPr/>
          <p:nvPr/>
        </p:nvSpPr>
        <p:spPr>
          <a:xfrm>
            <a:off x="774478" y="657416"/>
            <a:ext cx="480260" cy="1"/>
          </a:xfrm>
          <a:prstGeom prst="line">
            <a:avLst/>
          </a:prstGeom>
          <a:ln>
            <a:solidFill>
              <a:srgbClr val="1B4367"/>
            </a:solidFill>
            <a:miter/>
          </a:ln>
        </p:spPr>
        <p:txBody>
          <a:bodyPr lIns="45719" rIns="45719"/>
          <a:lstStyle/>
          <a:p>
            <a:pPr/>
          </a:p>
        </p:txBody>
      </p:sp>
      <p:pic>
        <p:nvPicPr>
          <p:cNvPr id="432" name="iid_mnist.png" descr="iid_mnist.png"/>
          <p:cNvPicPr>
            <a:picLocks noChangeAspect="1"/>
          </p:cNvPicPr>
          <p:nvPr/>
        </p:nvPicPr>
        <p:blipFill>
          <a:blip r:embed="rId3">
            <a:extLst/>
          </a:blip>
          <a:stretch>
            <a:fillRect/>
          </a:stretch>
        </p:blipFill>
        <p:spPr>
          <a:xfrm>
            <a:off x="384834" y="891928"/>
            <a:ext cx="5260456" cy="3945342"/>
          </a:xfrm>
          <a:prstGeom prst="rect">
            <a:avLst/>
          </a:prstGeom>
          <a:ln w="12700">
            <a:miter lim="400000"/>
          </a:ln>
        </p:spPr>
      </p:pic>
      <p:sp>
        <p:nvSpPr>
          <p:cNvPr id="433" name="TextBox 1210"/>
          <p:cNvSpPr txBox="1"/>
          <p:nvPr/>
        </p:nvSpPr>
        <p:spPr>
          <a:xfrm>
            <a:off x="6451309" y="1186870"/>
            <a:ext cx="2389369"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Lagged convergence</a:t>
            </a:r>
          </a:p>
        </p:txBody>
      </p:sp>
      <p:grpSp>
        <p:nvGrpSpPr>
          <p:cNvPr id="436" name="组合 107"/>
          <p:cNvGrpSpPr/>
          <p:nvPr/>
        </p:nvGrpSpPr>
        <p:grpSpPr>
          <a:xfrm>
            <a:off x="5982830" y="1244188"/>
            <a:ext cx="368595" cy="368595"/>
            <a:chOff x="0" y="0"/>
            <a:chExt cx="368593" cy="368593"/>
          </a:xfrm>
        </p:grpSpPr>
        <p:sp>
          <p:nvSpPr>
            <p:cNvPr id="434"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435"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1</a:t>
              </a:r>
            </a:p>
          </p:txBody>
        </p:sp>
      </p:grpSp>
      <p:sp>
        <p:nvSpPr>
          <p:cNvPr id="437" name="TextBox 1210"/>
          <p:cNvSpPr txBox="1"/>
          <p:nvPr/>
        </p:nvSpPr>
        <p:spPr>
          <a:xfrm>
            <a:off x="6451309" y="2327407"/>
            <a:ext cx="2389369" cy="9448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Under-fitting after several rounds, slower learning</a:t>
            </a:r>
          </a:p>
        </p:txBody>
      </p:sp>
      <p:grpSp>
        <p:nvGrpSpPr>
          <p:cNvPr id="440" name="组合 107"/>
          <p:cNvGrpSpPr/>
          <p:nvPr/>
        </p:nvGrpSpPr>
        <p:grpSpPr>
          <a:xfrm>
            <a:off x="5982830" y="2387452"/>
            <a:ext cx="368595" cy="368595"/>
            <a:chOff x="0" y="0"/>
            <a:chExt cx="368593" cy="368593"/>
          </a:xfrm>
        </p:grpSpPr>
        <p:sp>
          <p:nvSpPr>
            <p:cNvPr id="438"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439"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2</a:t>
              </a:r>
            </a:p>
          </p:txBody>
        </p:sp>
      </p:grpSp>
      <p:sp>
        <p:nvSpPr>
          <p:cNvPr id="441" name="TextBox 1210"/>
          <p:cNvSpPr txBox="1"/>
          <p:nvPr/>
        </p:nvSpPr>
        <p:spPr>
          <a:xfrm>
            <a:off x="6425543" y="3557078"/>
            <a:ext cx="2389369" cy="12369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Not possible in most situations: only for comparison studies</a:t>
            </a:r>
          </a:p>
        </p:txBody>
      </p:sp>
      <p:grpSp>
        <p:nvGrpSpPr>
          <p:cNvPr id="444" name="组合 107"/>
          <p:cNvGrpSpPr/>
          <p:nvPr/>
        </p:nvGrpSpPr>
        <p:grpSpPr>
          <a:xfrm>
            <a:off x="5982830" y="3614428"/>
            <a:ext cx="368595" cy="368595"/>
            <a:chOff x="0" y="0"/>
            <a:chExt cx="368593" cy="368593"/>
          </a:xfrm>
        </p:grpSpPr>
        <p:sp>
          <p:nvSpPr>
            <p:cNvPr id="442"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443"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3</a:t>
              </a:r>
            </a:p>
          </p:txBody>
        </p:sp>
      </p:grpSp>
    </p:spTree>
  </p:cSld>
  <p:clrMapOvr>
    <a:masterClrMapping/>
  </p:clrMapOvr>
  <mc:AlternateContent xmlns:mc="http://schemas.openxmlformats.org/markup-compatibility/2006">
    <mc:Choice xmlns:p14="http://schemas.microsoft.com/office/powerpoint/2010/main" Requires="p14">
      <p:transition spd="slow" advClick="1" p14:dur="1200">
        <p14:switch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30"/>
                                        </p:tgtEl>
                                        <p:attrNameLst>
                                          <p:attrName>style.visibility</p:attrName>
                                        </p:attrNameLst>
                                      </p:cBhvr>
                                      <p:to>
                                        <p:strVal val="visible"/>
                                      </p:to>
                                    </p:set>
                                    <p:anim calcmode="lin" valueType="num">
                                      <p:cBhvr>
                                        <p:cTn id="7" dur="500" fill="hold"/>
                                        <p:tgtEl>
                                          <p:spTgt spid="430"/>
                                        </p:tgtEl>
                                        <p:attrNameLst>
                                          <p:attrName>ppt_w</p:attrName>
                                        </p:attrNameLst>
                                      </p:cBhvr>
                                      <p:tavLst>
                                        <p:tav tm="0">
                                          <p:val>
                                            <p:fltVal val="0"/>
                                          </p:val>
                                        </p:tav>
                                        <p:tav tm="100000">
                                          <p:val>
                                            <p:strVal val="#ppt_w"/>
                                          </p:val>
                                        </p:tav>
                                      </p:tavLst>
                                    </p:anim>
                                    <p:anim calcmode="lin" valueType="num">
                                      <p:cBhvr>
                                        <p:cTn id="8" dur="500" fill="hold"/>
                                        <p:tgtEl>
                                          <p:spTgt spid="43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431"/>
                                        </p:tgtEl>
                                        <p:attrNameLst>
                                          <p:attrName>style.visibility</p:attrName>
                                        </p:attrNameLst>
                                      </p:cBhvr>
                                      <p:to>
                                        <p:strVal val="visible"/>
                                      </p:to>
                                    </p:set>
                                    <p:animEffect filter="wipe(left)" transition="in">
                                      <p:cBhvr>
                                        <p:cTn id="12" dur="300"/>
                                        <p:tgtEl>
                                          <p:spTgt spid="431"/>
                                        </p:tgtEl>
                                      </p:cBhvr>
                                    </p:animEffect>
                                  </p:childTnLst>
                                </p:cTn>
                              </p:par>
                            </p:childTnLst>
                          </p:cTn>
                        </p:par>
                        <p:par>
                          <p:cTn id="13" fill="hold">
                            <p:stCondLst>
                              <p:cond delay="800"/>
                            </p:stCondLst>
                            <p:childTnLst>
                              <p:par>
                                <p:cTn id="14" presetClass="entr" nodeType="afterEffect" presetSubtype="16" presetID="23" grpId="3" fill="hold">
                                  <p:stCondLst>
                                    <p:cond delay="0"/>
                                  </p:stCondLst>
                                  <p:iterate type="el" backwards="0">
                                    <p:tmAbs val="0"/>
                                  </p:iterate>
                                  <p:childTnLst>
                                    <p:set>
                                      <p:cBhvr>
                                        <p:cTn id="15" fill="hold"/>
                                        <p:tgtEl>
                                          <p:spTgt spid="436"/>
                                        </p:tgtEl>
                                        <p:attrNameLst>
                                          <p:attrName>style.visibility</p:attrName>
                                        </p:attrNameLst>
                                      </p:cBhvr>
                                      <p:to>
                                        <p:strVal val="visible"/>
                                      </p:to>
                                    </p:set>
                                    <p:anim calcmode="lin" valueType="num">
                                      <p:cBhvr>
                                        <p:cTn id="16" dur="500" fill="hold"/>
                                        <p:tgtEl>
                                          <p:spTgt spid="436"/>
                                        </p:tgtEl>
                                        <p:attrNameLst>
                                          <p:attrName>ppt_w</p:attrName>
                                        </p:attrNameLst>
                                      </p:cBhvr>
                                      <p:tavLst>
                                        <p:tav tm="0">
                                          <p:val>
                                            <p:fltVal val="0"/>
                                          </p:val>
                                        </p:tav>
                                        <p:tav tm="100000">
                                          <p:val>
                                            <p:strVal val="#ppt_w"/>
                                          </p:val>
                                        </p:tav>
                                      </p:tavLst>
                                    </p:anim>
                                    <p:anim calcmode="lin" valueType="num">
                                      <p:cBhvr>
                                        <p:cTn id="17" dur="500" fill="hold"/>
                                        <p:tgtEl>
                                          <p:spTgt spid="436"/>
                                        </p:tgtEl>
                                        <p:attrNameLst>
                                          <p:attrName>ppt_h</p:attrName>
                                        </p:attrNameLst>
                                      </p:cBhvr>
                                      <p:tavLst>
                                        <p:tav tm="0">
                                          <p:val>
                                            <p:fltVal val="0"/>
                                          </p:val>
                                        </p:tav>
                                        <p:tav tm="100000">
                                          <p:val>
                                            <p:strVal val="#ppt_h"/>
                                          </p:val>
                                        </p:tav>
                                      </p:tavLst>
                                    </p:anim>
                                  </p:childTnLst>
                                </p:cTn>
                              </p:par>
                            </p:childTnLst>
                          </p:cTn>
                        </p:par>
                        <p:par>
                          <p:cTn id="18" fill="hold">
                            <p:stCondLst>
                              <p:cond delay="1300"/>
                            </p:stCondLst>
                            <p:childTnLst>
                              <p:par>
                                <p:cTn id="19" presetClass="entr" nodeType="afterEffect" presetSubtype="1" presetID="2" grpId="4" fill="hold">
                                  <p:stCondLst>
                                    <p:cond delay="0"/>
                                  </p:stCondLst>
                                  <p:iterate type="el" backwards="0">
                                    <p:tmAbs val="0"/>
                                  </p:iterate>
                                  <p:childTnLst>
                                    <p:set>
                                      <p:cBhvr>
                                        <p:cTn id="20" fill="hold"/>
                                        <p:tgtEl>
                                          <p:spTgt spid="433"/>
                                        </p:tgtEl>
                                        <p:attrNameLst>
                                          <p:attrName>style.visibility</p:attrName>
                                        </p:attrNameLst>
                                      </p:cBhvr>
                                      <p:to>
                                        <p:strVal val="visible"/>
                                      </p:to>
                                    </p:set>
                                    <p:anim calcmode="lin" valueType="num">
                                      <p:cBhvr>
                                        <p:cTn id="21" dur="500" fill="hold"/>
                                        <p:tgtEl>
                                          <p:spTgt spid="433"/>
                                        </p:tgtEl>
                                        <p:attrNameLst>
                                          <p:attrName>ppt_x</p:attrName>
                                        </p:attrNameLst>
                                      </p:cBhvr>
                                      <p:tavLst>
                                        <p:tav tm="0">
                                          <p:val>
                                            <p:strVal val="#ppt_x"/>
                                          </p:val>
                                        </p:tav>
                                        <p:tav tm="100000">
                                          <p:val>
                                            <p:strVal val="#ppt_x"/>
                                          </p:val>
                                        </p:tav>
                                      </p:tavLst>
                                    </p:anim>
                                    <p:anim calcmode="lin" valueType="num">
                                      <p:cBhvr>
                                        <p:cTn id="22" dur="500" fill="hold"/>
                                        <p:tgtEl>
                                          <p:spTgt spid="433"/>
                                        </p:tgtEl>
                                        <p:attrNameLst>
                                          <p:attrName>ppt_y</p:attrName>
                                        </p:attrNameLst>
                                      </p:cBhvr>
                                      <p:tavLst>
                                        <p:tav tm="0">
                                          <p:val>
                                            <p:strVal val="0-#ppt_h/2"/>
                                          </p:val>
                                        </p:tav>
                                        <p:tav tm="100000">
                                          <p:val>
                                            <p:strVal val="#ppt_y"/>
                                          </p:val>
                                        </p:tav>
                                      </p:tavLst>
                                    </p:anim>
                                  </p:childTnLst>
                                </p:cTn>
                              </p:par>
                            </p:childTnLst>
                          </p:cTn>
                        </p:par>
                        <p:par>
                          <p:cTn id="23" fill="hold">
                            <p:stCondLst>
                              <p:cond delay="1800"/>
                            </p:stCondLst>
                            <p:childTnLst>
                              <p:par>
                                <p:cTn id="24" presetClass="entr" nodeType="afterEffect" presetSubtype="16" presetID="23" grpId="5" fill="hold">
                                  <p:stCondLst>
                                    <p:cond delay="0"/>
                                  </p:stCondLst>
                                  <p:iterate type="el" backwards="0">
                                    <p:tmAbs val="0"/>
                                  </p:iterate>
                                  <p:childTnLst>
                                    <p:set>
                                      <p:cBhvr>
                                        <p:cTn id="25" fill="hold"/>
                                        <p:tgtEl>
                                          <p:spTgt spid="440"/>
                                        </p:tgtEl>
                                        <p:attrNameLst>
                                          <p:attrName>style.visibility</p:attrName>
                                        </p:attrNameLst>
                                      </p:cBhvr>
                                      <p:to>
                                        <p:strVal val="visible"/>
                                      </p:to>
                                    </p:set>
                                    <p:anim calcmode="lin" valueType="num">
                                      <p:cBhvr>
                                        <p:cTn id="26" dur="500" fill="hold"/>
                                        <p:tgtEl>
                                          <p:spTgt spid="440"/>
                                        </p:tgtEl>
                                        <p:attrNameLst>
                                          <p:attrName>ppt_w</p:attrName>
                                        </p:attrNameLst>
                                      </p:cBhvr>
                                      <p:tavLst>
                                        <p:tav tm="0">
                                          <p:val>
                                            <p:fltVal val="0"/>
                                          </p:val>
                                        </p:tav>
                                        <p:tav tm="100000">
                                          <p:val>
                                            <p:strVal val="#ppt_w"/>
                                          </p:val>
                                        </p:tav>
                                      </p:tavLst>
                                    </p:anim>
                                    <p:anim calcmode="lin" valueType="num">
                                      <p:cBhvr>
                                        <p:cTn id="27" dur="500" fill="hold"/>
                                        <p:tgtEl>
                                          <p:spTgt spid="440"/>
                                        </p:tgtEl>
                                        <p:attrNameLst>
                                          <p:attrName>ppt_h</p:attrName>
                                        </p:attrNameLst>
                                      </p:cBhvr>
                                      <p:tavLst>
                                        <p:tav tm="0">
                                          <p:val>
                                            <p:fltVal val="0"/>
                                          </p:val>
                                        </p:tav>
                                        <p:tav tm="100000">
                                          <p:val>
                                            <p:strVal val="#ppt_h"/>
                                          </p:val>
                                        </p:tav>
                                      </p:tavLst>
                                    </p:anim>
                                  </p:childTnLst>
                                </p:cTn>
                              </p:par>
                            </p:childTnLst>
                          </p:cTn>
                        </p:par>
                        <p:par>
                          <p:cTn id="28" fill="hold">
                            <p:stCondLst>
                              <p:cond delay="2300"/>
                            </p:stCondLst>
                            <p:childTnLst>
                              <p:par>
                                <p:cTn id="29" presetClass="entr" nodeType="afterEffect" presetSubtype="1" presetID="2" grpId="6" fill="hold">
                                  <p:stCondLst>
                                    <p:cond delay="0"/>
                                  </p:stCondLst>
                                  <p:iterate type="el" backwards="0">
                                    <p:tmAbs val="0"/>
                                  </p:iterate>
                                  <p:childTnLst>
                                    <p:set>
                                      <p:cBhvr>
                                        <p:cTn id="30" fill="hold"/>
                                        <p:tgtEl>
                                          <p:spTgt spid="437"/>
                                        </p:tgtEl>
                                        <p:attrNameLst>
                                          <p:attrName>style.visibility</p:attrName>
                                        </p:attrNameLst>
                                      </p:cBhvr>
                                      <p:to>
                                        <p:strVal val="visible"/>
                                      </p:to>
                                    </p:set>
                                    <p:anim calcmode="lin" valueType="num">
                                      <p:cBhvr>
                                        <p:cTn id="31" dur="500" fill="hold"/>
                                        <p:tgtEl>
                                          <p:spTgt spid="437"/>
                                        </p:tgtEl>
                                        <p:attrNameLst>
                                          <p:attrName>ppt_x</p:attrName>
                                        </p:attrNameLst>
                                      </p:cBhvr>
                                      <p:tavLst>
                                        <p:tav tm="0">
                                          <p:val>
                                            <p:strVal val="#ppt_x"/>
                                          </p:val>
                                        </p:tav>
                                        <p:tav tm="100000">
                                          <p:val>
                                            <p:strVal val="#ppt_x"/>
                                          </p:val>
                                        </p:tav>
                                      </p:tavLst>
                                    </p:anim>
                                    <p:anim calcmode="lin" valueType="num">
                                      <p:cBhvr>
                                        <p:cTn id="32" dur="500" fill="hold"/>
                                        <p:tgtEl>
                                          <p:spTgt spid="437"/>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 grpId="7" fill="hold">
                                  <p:stCondLst>
                                    <p:cond delay="0"/>
                                  </p:stCondLst>
                                  <p:iterate type="el" backwards="0">
                                    <p:tmAbs val="0"/>
                                  </p:iterate>
                                  <p:childTnLst>
                                    <p:set>
                                      <p:cBhvr>
                                        <p:cTn id="36" fill="hold"/>
                                        <p:tgtEl>
                                          <p:spTgt spid="432"/>
                                        </p:tgtEl>
                                        <p:attrNameLst>
                                          <p:attrName>style.visibility</p:attrName>
                                        </p:attrNameLst>
                                      </p:cBhvr>
                                      <p:to>
                                        <p:strVal val="visible"/>
                                      </p:to>
                                    </p:set>
                                    <p:anim calcmode="lin" valueType="num">
                                      <p:cBhvr>
                                        <p:cTn id="37" dur="1000" fill="hold"/>
                                        <p:tgtEl>
                                          <p:spTgt spid="432"/>
                                        </p:tgtEl>
                                        <p:attrNameLst>
                                          <p:attrName>ppt_x</p:attrName>
                                        </p:attrNameLst>
                                      </p:cBhvr>
                                      <p:tavLst>
                                        <p:tav tm="0">
                                          <p:val>
                                            <p:strVal val="0-#ppt_w/2"/>
                                          </p:val>
                                        </p:tav>
                                        <p:tav tm="100000">
                                          <p:val>
                                            <p:strVal val="#ppt_x"/>
                                          </p:val>
                                        </p:tav>
                                      </p:tavLst>
                                    </p:anim>
                                    <p:anim calcmode="lin" valueType="num">
                                      <p:cBhvr>
                                        <p:cTn id="38" dur="1000" fill="hold"/>
                                        <p:tgtEl>
                                          <p:spTgt spid="432"/>
                                        </p:tgtEl>
                                        <p:attrNameLst>
                                          <p:attrName>ppt_y</p:attrName>
                                        </p:attrNameLst>
                                      </p:cBhvr>
                                      <p:tavLst>
                                        <p:tav tm="0">
                                          <p:val>
                                            <p:strVal val="#ppt_y"/>
                                          </p:val>
                                        </p:tav>
                                        <p:tav tm="100000">
                                          <p:val>
                                            <p:strVal val="#ppt_y"/>
                                          </p:val>
                                        </p:tav>
                                      </p:tavLst>
                                    </p:anim>
                                  </p:childTnLst>
                                </p:cTn>
                              </p:par>
                            </p:childTnLst>
                          </p:cTn>
                        </p:par>
                        <p:par>
                          <p:cTn id="39" fill="hold">
                            <p:stCondLst>
                              <p:cond delay="1000"/>
                            </p:stCondLst>
                            <p:childTnLst>
                              <p:par>
                                <p:cTn id="40" presetClass="entr" nodeType="afterEffect" presetSubtype="16" presetID="23" grpId="8" fill="hold">
                                  <p:stCondLst>
                                    <p:cond delay="0"/>
                                  </p:stCondLst>
                                  <p:iterate type="el" backwards="0">
                                    <p:tmAbs val="0"/>
                                  </p:iterate>
                                  <p:childTnLst>
                                    <p:set>
                                      <p:cBhvr>
                                        <p:cTn id="41" fill="hold"/>
                                        <p:tgtEl>
                                          <p:spTgt spid="444"/>
                                        </p:tgtEl>
                                        <p:attrNameLst>
                                          <p:attrName>style.visibility</p:attrName>
                                        </p:attrNameLst>
                                      </p:cBhvr>
                                      <p:to>
                                        <p:strVal val="visible"/>
                                      </p:to>
                                    </p:set>
                                    <p:anim calcmode="lin" valueType="num">
                                      <p:cBhvr>
                                        <p:cTn id="42" dur="500" fill="hold"/>
                                        <p:tgtEl>
                                          <p:spTgt spid="444"/>
                                        </p:tgtEl>
                                        <p:attrNameLst>
                                          <p:attrName>ppt_w</p:attrName>
                                        </p:attrNameLst>
                                      </p:cBhvr>
                                      <p:tavLst>
                                        <p:tav tm="0">
                                          <p:val>
                                            <p:fltVal val="0"/>
                                          </p:val>
                                        </p:tav>
                                        <p:tav tm="100000">
                                          <p:val>
                                            <p:strVal val="#ppt_w"/>
                                          </p:val>
                                        </p:tav>
                                      </p:tavLst>
                                    </p:anim>
                                    <p:anim calcmode="lin" valueType="num">
                                      <p:cBhvr>
                                        <p:cTn id="43" dur="500" fill="hold"/>
                                        <p:tgtEl>
                                          <p:spTgt spid="444"/>
                                        </p:tgtEl>
                                        <p:attrNameLst>
                                          <p:attrName>ppt_h</p:attrName>
                                        </p:attrNameLst>
                                      </p:cBhvr>
                                      <p:tavLst>
                                        <p:tav tm="0">
                                          <p:val>
                                            <p:fltVal val="0"/>
                                          </p:val>
                                        </p:tav>
                                        <p:tav tm="100000">
                                          <p:val>
                                            <p:strVal val="#ppt_h"/>
                                          </p:val>
                                        </p:tav>
                                      </p:tavLst>
                                    </p:anim>
                                  </p:childTnLst>
                                </p:cTn>
                              </p:par>
                            </p:childTnLst>
                          </p:cTn>
                        </p:par>
                        <p:par>
                          <p:cTn id="44" fill="hold">
                            <p:stCondLst>
                              <p:cond delay="1500"/>
                            </p:stCondLst>
                            <p:childTnLst>
                              <p:par>
                                <p:cTn id="45" presetClass="entr" nodeType="afterEffect" presetSubtype="1" presetID="2" grpId="9" fill="hold">
                                  <p:stCondLst>
                                    <p:cond delay="0"/>
                                  </p:stCondLst>
                                  <p:iterate type="el" backwards="0">
                                    <p:tmAbs val="0"/>
                                  </p:iterate>
                                  <p:childTnLst>
                                    <p:set>
                                      <p:cBhvr>
                                        <p:cTn id="46" fill="hold"/>
                                        <p:tgtEl>
                                          <p:spTgt spid="441"/>
                                        </p:tgtEl>
                                        <p:attrNameLst>
                                          <p:attrName>style.visibility</p:attrName>
                                        </p:attrNameLst>
                                      </p:cBhvr>
                                      <p:to>
                                        <p:strVal val="visible"/>
                                      </p:to>
                                    </p:set>
                                    <p:anim calcmode="lin" valueType="num">
                                      <p:cBhvr>
                                        <p:cTn id="47" dur="500" fill="hold"/>
                                        <p:tgtEl>
                                          <p:spTgt spid="441"/>
                                        </p:tgtEl>
                                        <p:attrNameLst>
                                          <p:attrName>ppt_x</p:attrName>
                                        </p:attrNameLst>
                                      </p:cBhvr>
                                      <p:tavLst>
                                        <p:tav tm="0">
                                          <p:val>
                                            <p:strVal val="#ppt_x"/>
                                          </p:val>
                                        </p:tav>
                                        <p:tav tm="100000">
                                          <p:val>
                                            <p:strVal val="#ppt_x"/>
                                          </p:val>
                                        </p:tav>
                                      </p:tavLst>
                                    </p:anim>
                                    <p:anim calcmode="lin" valueType="num">
                                      <p:cBhvr>
                                        <p:cTn id="48" dur="500" fill="hold"/>
                                        <p:tgtEl>
                                          <p:spTgt spid="44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1" grpId="9"/>
      <p:bldP build="whole" bldLvl="1" animBg="1" rev="0" advAuto="0" spid="433" grpId="4"/>
      <p:bldP build="whole" bldLvl="1" animBg="1" rev="0" advAuto="0" spid="440" grpId="5"/>
      <p:bldP build="whole" bldLvl="1" animBg="1" rev="0" advAuto="0" spid="430" grpId="1"/>
      <p:bldP build="whole" bldLvl="1" animBg="1" rev="0" advAuto="0" spid="432" grpId="7"/>
      <p:bldP build="whole" bldLvl="1" animBg="1" rev="0" advAuto="0" spid="431" grpId="2"/>
      <p:bldP build="whole" bldLvl="1" animBg="1" rev="0" advAuto="0" spid="437" grpId="6"/>
      <p:bldP build="whole" bldLvl="1" animBg="1" rev="0" advAuto="0" spid="444" grpId="8"/>
      <p:bldP build="whole" bldLvl="1" animBg="1" rev="0" advAuto="0" spid="436" grpId="3"/>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文本框 15"/>
          <p:cNvSpPr txBox="1"/>
          <p:nvPr/>
        </p:nvSpPr>
        <p:spPr>
          <a:xfrm>
            <a:off x="743676" y="309785"/>
            <a:ext cx="5558773"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Performance analysis of non-IID data</a:t>
            </a:r>
          </a:p>
        </p:txBody>
      </p:sp>
      <p:sp>
        <p:nvSpPr>
          <p:cNvPr id="449" name="直接连接符 30"/>
          <p:cNvSpPr/>
          <p:nvPr/>
        </p:nvSpPr>
        <p:spPr>
          <a:xfrm>
            <a:off x="774478" y="657416"/>
            <a:ext cx="480260" cy="1"/>
          </a:xfrm>
          <a:prstGeom prst="line">
            <a:avLst/>
          </a:prstGeom>
          <a:ln>
            <a:solidFill>
              <a:srgbClr val="1B4367"/>
            </a:solidFill>
            <a:miter/>
          </a:ln>
        </p:spPr>
        <p:txBody>
          <a:bodyPr lIns="45719" rIns="45719"/>
          <a:lstStyle/>
          <a:p>
            <a:pPr/>
          </a:p>
        </p:txBody>
      </p:sp>
      <p:pic>
        <p:nvPicPr>
          <p:cNvPr id="450" name="niid_mnist.png" descr="niid_mnist.png"/>
          <p:cNvPicPr>
            <a:picLocks noChangeAspect="1"/>
          </p:cNvPicPr>
          <p:nvPr/>
        </p:nvPicPr>
        <p:blipFill>
          <a:blip r:embed="rId3">
            <a:extLst/>
          </a:blip>
          <a:stretch>
            <a:fillRect/>
          </a:stretch>
        </p:blipFill>
        <p:spPr>
          <a:xfrm>
            <a:off x="384834" y="891928"/>
            <a:ext cx="5260456" cy="3945342"/>
          </a:xfrm>
          <a:prstGeom prst="rect">
            <a:avLst/>
          </a:prstGeom>
          <a:ln w="12700">
            <a:miter lim="400000"/>
          </a:ln>
        </p:spPr>
      </p:pic>
      <p:sp>
        <p:nvSpPr>
          <p:cNvPr id="451" name="TextBox 1210"/>
          <p:cNvSpPr txBox="1"/>
          <p:nvPr/>
        </p:nvSpPr>
        <p:spPr>
          <a:xfrm>
            <a:off x="5953829" y="40042"/>
            <a:ext cx="3095545" cy="12369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p>
            <a:pPr>
              <a:defRPr b="1" sz="1900">
                <a:solidFill>
                  <a:srgbClr val="1B4367"/>
                </a:solidFill>
              </a:defRPr>
            </a:pPr>
            <a:r>
              <a:t>x% non-IID:</a:t>
            </a:r>
          </a:p>
          <a:p>
            <a:pPr>
              <a:defRPr b="1" sz="1900">
                <a:solidFill>
                  <a:srgbClr val="1B4367"/>
                </a:solidFill>
              </a:defRPr>
            </a:pPr>
            <a:r>
              <a:t>x% of data sorted by labels, remaining randomly distributed </a:t>
            </a:r>
          </a:p>
        </p:txBody>
      </p:sp>
      <p:sp>
        <p:nvSpPr>
          <p:cNvPr id="452" name="TextBox 1210"/>
          <p:cNvSpPr txBox="1"/>
          <p:nvPr/>
        </p:nvSpPr>
        <p:spPr>
          <a:xfrm>
            <a:off x="6451309" y="1527307"/>
            <a:ext cx="2389369" cy="9448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Slightly non-IID: can still reach high accuracy</a:t>
            </a:r>
          </a:p>
        </p:txBody>
      </p:sp>
      <p:grpSp>
        <p:nvGrpSpPr>
          <p:cNvPr id="455" name="组合 107"/>
          <p:cNvGrpSpPr/>
          <p:nvPr/>
        </p:nvGrpSpPr>
        <p:grpSpPr>
          <a:xfrm>
            <a:off x="5982830" y="1587352"/>
            <a:ext cx="368595" cy="368595"/>
            <a:chOff x="0" y="0"/>
            <a:chExt cx="368593" cy="368593"/>
          </a:xfrm>
        </p:grpSpPr>
        <p:sp>
          <p:nvSpPr>
            <p:cNvPr id="453"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454"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1</a:t>
              </a:r>
            </a:p>
          </p:txBody>
        </p:sp>
      </p:grpSp>
      <p:sp>
        <p:nvSpPr>
          <p:cNvPr id="456" name="TextBox 1210"/>
          <p:cNvSpPr txBox="1"/>
          <p:nvPr/>
        </p:nvSpPr>
        <p:spPr>
          <a:xfrm>
            <a:off x="6452984" y="2528144"/>
            <a:ext cx="2389369" cy="12369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Seriously non-IID: low and unstable accuracy, better than random guess</a:t>
            </a:r>
          </a:p>
        </p:txBody>
      </p:sp>
      <p:grpSp>
        <p:nvGrpSpPr>
          <p:cNvPr id="459" name="组合 107"/>
          <p:cNvGrpSpPr/>
          <p:nvPr/>
        </p:nvGrpSpPr>
        <p:grpSpPr>
          <a:xfrm>
            <a:off x="5984505" y="2588190"/>
            <a:ext cx="368595" cy="368595"/>
            <a:chOff x="0" y="0"/>
            <a:chExt cx="368593" cy="368593"/>
          </a:xfrm>
        </p:grpSpPr>
        <p:sp>
          <p:nvSpPr>
            <p:cNvPr id="457"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458"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2</a:t>
              </a:r>
            </a:p>
          </p:txBody>
        </p:sp>
      </p:grpSp>
      <p:sp>
        <p:nvSpPr>
          <p:cNvPr id="460" name="TextBox 1210"/>
          <p:cNvSpPr txBox="1"/>
          <p:nvPr/>
        </p:nvSpPr>
        <p:spPr>
          <a:xfrm>
            <a:off x="6448284" y="3808382"/>
            <a:ext cx="2389369" cy="18211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p>
            <a:pPr>
              <a:defRPr b="1" sz="1900">
                <a:solidFill>
                  <a:srgbClr val="1B4367"/>
                </a:solidFill>
              </a:defRPr>
            </a:pPr>
            <a:r>
              <a:t>Unstable accuracy:</a:t>
            </a:r>
          </a:p>
          <a:p>
            <a:pPr>
              <a:defRPr b="1" sz="1900">
                <a:solidFill>
                  <a:srgbClr val="1B4367"/>
                </a:solidFill>
              </a:defRPr>
            </a:pPr>
            <a:r>
              <a:t>multiple devices have same class of data</a:t>
            </a:r>
          </a:p>
          <a:p>
            <a:pPr>
              <a:defRPr b="1" sz="1900">
                <a:solidFill>
                  <a:srgbClr val="1B4367"/>
                </a:solidFill>
              </a:defRPr>
            </a:pPr>
          </a:p>
        </p:txBody>
      </p:sp>
      <p:grpSp>
        <p:nvGrpSpPr>
          <p:cNvPr id="463" name="组合 107"/>
          <p:cNvGrpSpPr/>
          <p:nvPr/>
        </p:nvGrpSpPr>
        <p:grpSpPr>
          <a:xfrm>
            <a:off x="5979805" y="3868427"/>
            <a:ext cx="368595" cy="368595"/>
            <a:chOff x="0" y="0"/>
            <a:chExt cx="368593" cy="368593"/>
          </a:xfrm>
        </p:grpSpPr>
        <p:sp>
          <p:nvSpPr>
            <p:cNvPr id="461"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462"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3</a:t>
              </a:r>
            </a:p>
          </p:txBody>
        </p:sp>
      </p:gr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48"/>
                                        </p:tgtEl>
                                        <p:attrNameLst>
                                          <p:attrName>style.visibility</p:attrName>
                                        </p:attrNameLst>
                                      </p:cBhvr>
                                      <p:to>
                                        <p:strVal val="visible"/>
                                      </p:to>
                                    </p:set>
                                    <p:anim calcmode="lin" valueType="num">
                                      <p:cBhvr>
                                        <p:cTn id="7" dur="500" fill="hold"/>
                                        <p:tgtEl>
                                          <p:spTgt spid="448"/>
                                        </p:tgtEl>
                                        <p:attrNameLst>
                                          <p:attrName>ppt_w</p:attrName>
                                        </p:attrNameLst>
                                      </p:cBhvr>
                                      <p:tavLst>
                                        <p:tav tm="0">
                                          <p:val>
                                            <p:fltVal val="0"/>
                                          </p:val>
                                        </p:tav>
                                        <p:tav tm="100000">
                                          <p:val>
                                            <p:strVal val="#ppt_w"/>
                                          </p:val>
                                        </p:tav>
                                      </p:tavLst>
                                    </p:anim>
                                    <p:anim calcmode="lin" valueType="num">
                                      <p:cBhvr>
                                        <p:cTn id="8" dur="500" fill="hold"/>
                                        <p:tgtEl>
                                          <p:spTgt spid="44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449"/>
                                        </p:tgtEl>
                                        <p:attrNameLst>
                                          <p:attrName>style.visibility</p:attrName>
                                        </p:attrNameLst>
                                      </p:cBhvr>
                                      <p:to>
                                        <p:strVal val="visible"/>
                                      </p:to>
                                    </p:set>
                                    <p:animEffect filter="wipe(left)" transition="in">
                                      <p:cBhvr>
                                        <p:cTn id="12" dur="300"/>
                                        <p:tgtEl>
                                          <p:spTgt spid="449"/>
                                        </p:tgtEl>
                                      </p:cBhvr>
                                    </p:animEffect>
                                  </p:childTnLst>
                                </p:cTn>
                              </p:par>
                            </p:childTnLst>
                          </p:cTn>
                        </p:par>
                        <p:par>
                          <p:cTn id="13" fill="hold">
                            <p:stCondLst>
                              <p:cond delay="800"/>
                            </p:stCondLst>
                            <p:childTnLst>
                              <p:par>
                                <p:cTn id="14" presetClass="entr" nodeType="afterEffect" presetSubtype="1" presetID="2" grpId="3" fill="hold">
                                  <p:stCondLst>
                                    <p:cond delay="0"/>
                                  </p:stCondLst>
                                  <p:iterate type="el" backwards="0">
                                    <p:tmAbs val="0"/>
                                  </p:iterate>
                                  <p:childTnLst>
                                    <p:set>
                                      <p:cBhvr>
                                        <p:cTn id="15" fill="hold"/>
                                        <p:tgtEl>
                                          <p:spTgt spid="451"/>
                                        </p:tgtEl>
                                        <p:attrNameLst>
                                          <p:attrName>style.visibility</p:attrName>
                                        </p:attrNameLst>
                                      </p:cBhvr>
                                      <p:to>
                                        <p:strVal val="visible"/>
                                      </p:to>
                                    </p:set>
                                    <p:anim calcmode="lin" valueType="num">
                                      <p:cBhvr>
                                        <p:cTn id="16" dur="500" fill="hold"/>
                                        <p:tgtEl>
                                          <p:spTgt spid="451"/>
                                        </p:tgtEl>
                                        <p:attrNameLst>
                                          <p:attrName>ppt_x</p:attrName>
                                        </p:attrNameLst>
                                      </p:cBhvr>
                                      <p:tavLst>
                                        <p:tav tm="0">
                                          <p:val>
                                            <p:strVal val="#ppt_x"/>
                                          </p:val>
                                        </p:tav>
                                        <p:tav tm="100000">
                                          <p:val>
                                            <p:strVal val="#ppt_x"/>
                                          </p:val>
                                        </p:tav>
                                      </p:tavLst>
                                    </p:anim>
                                    <p:anim calcmode="lin" valueType="num">
                                      <p:cBhvr>
                                        <p:cTn id="17" dur="500" fill="hold"/>
                                        <p:tgtEl>
                                          <p:spTgt spid="451"/>
                                        </p:tgtEl>
                                        <p:attrNameLst>
                                          <p:attrName>ppt_y</p:attrName>
                                        </p:attrNameLst>
                                      </p:cBhvr>
                                      <p:tavLst>
                                        <p:tav tm="0">
                                          <p:val>
                                            <p:strVal val="0-#ppt_h/2"/>
                                          </p:val>
                                        </p:tav>
                                        <p:tav tm="100000">
                                          <p:val>
                                            <p:strVal val="#ppt_y"/>
                                          </p:val>
                                        </p:tav>
                                      </p:tavLst>
                                    </p:anim>
                                  </p:childTnLst>
                                </p:cTn>
                              </p:par>
                            </p:childTnLst>
                          </p:cTn>
                        </p:par>
                        <p:par>
                          <p:cTn id="18" fill="hold">
                            <p:stCondLst>
                              <p:cond delay="1300"/>
                            </p:stCondLst>
                            <p:childTnLst>
                              <p:par>
                                <p:cTn id="19" presetClass="entr" nodeType="afterEffect" presetSubtype="16" presetID="23" grpId="4" fill="hold">
                                  <p:stCondLst>
                                    <p:cond delay="0"/>
                                  </p:stCondLst>
                                  <p:iterate type="el" backwards="0">
                                    <p:tmAbs val="0"/>
                                  </p:iterate>
                                  <p:childTnLst>
                                    <p:set>
                                      <p:cBhvr>
                                        <p:cTn id="20" fill="hold"/>
                                        <p:tgtEl>
                                          <p:spTgt spid="455"/>
                                        </p:tgtEl>
                                        <p:attrNameLst>
                                          <p:attrName>style.visibility</p:attrName>
                                        </p:attrNameLst>
                                      </p:cBhvr>
                                      <p:to>
                                        <p:strVal val="visible"/>
                                      </p:to>
                                    </p:set>
                                    <p:anim calcmode="lin" valueType="num">
                                      <p:cBhvr>
                                        <p:cTn id="21" dur="500" fill="hold"/>
                                        <p:tgtEl>
                                          <p:spTgt spid="455"/>
                                        </p:tgtEl>
                                        <p:attrNameLst>
                                          <p:attrName>ppt_w</p:attrName>
                                        </p:attrNameLst>
                                      </p:cBhvr>
                                      <p:tavLst>
                                        <p:tav tm="0">
                                          <p:val>
                                            <p:fltVal val="0"/>
                                          </p:val>
                                        </p:tav>
                                        <p:tav tm="100000">
                                          <p:val>
                                            <p:strVal val="#ppt_w"/>
                                          </p:val>
                                        </p:tav>
                                      </p:tavLst>
                                    </p:anim>
                                    <p:anim calcmode="lin" valueType="num">
                                      <p:cBhvr>
                                        <p:cTn id="22" dur="500" fill="hold"/>
                                        <p:tgtEl>
                                          <p:spTgt spid="455"/>
                                        </p:tgtEl>
                                        <p:attrNameLst>
                                          <p:attrName>ppt_h</p:attrName>
                                        </p:attrNameLst>
                                      </p:cBhvr>
                                      <p:tavLst>
                                        <p:tav tm="0">
                                          <p:val>
                                            <p:fltVal val="0"/>
                                          </p:val>
                                        </p:tav>
                                        <p:tav tm="100000">
                                          <p:val>
                                            <p:strVal val="#ppt_h"/>
                                          </p:val>
                                        </p:tav>
                                      </p:tavLst>
                                    </p:anim>
                                  </p:childTnLst>
                                </p:cTn>
                              </p:par>
                            </p:childTnLst>
                          </p:cTn>
                        </p:par>
                        <p:par>
                          <p:cTn id="23" fill="hold">
                            <p:stCondLst>
                              <p:cond delay="1800"/>
                            </p:stCondLst>
                            <p:childTnLst>
                              <p:par>
                                <p:cTn id="24" presetClass="entr" nodeType="afterEffect" presetSubtype="1" presetID="2" grpId="5" fill="hold">
                                  <p:stCondLst>
                                    <p:cond delay="0"/>
                                  </p:stCondLst>
                                  <p:iterate type="el" backwards="0">
                                    <p:tmAbs val="0"/>
                                  </p:iterate>
                                  <p:childTnLst>
                                    <p:set>
                                      <p:cBhvr>
                                        <p:cTn id="25" fill="hold"/>
                                        <p:tgtEl>
                                          <p:spTgt spid="452"/>
                                        </p:tgtEl>
                                        <p:attrNameLst>
                                          <p:attrName>style.visibility</p:attrName>
                                        </p:attrNameLst>
                                      </p:cBhvr>
                                      <p:to>
                                        <p:strVal val="visible"/>
                                      </p:to>
                                    </p:set>
                                    <p:anim calcmode="lin" valueType="num">
                                      <p:cBhvr>
                                        <p:cTn id="26" dur="500" fill="hold"/>
                                        <p:tgtEl>
                                          <p:spTgt spid="452"/>
                                        </p:tgtEl>
                                        <p:attrNameLst>
                                          <p:attrName>ppt_x</p:attrName>
                                        </p:attrNameLst>
                                      </p:cBhvr>
                                      <p:tavLst>
                                        <p:tav tm="0">
                                          <p:val>
                                            <p:strVal val="#ppt_x"/>
                                          </p:val>
                                        </p:tav>
                                        <p:tav tm="100000">
                                          <p:val>
                                            <p:strVal val="#ppt_x"/>
                                          </p:val>
                                        </p:tav>
                                      </p:tavLst>
                                    </p:anim>
                                    <p:anim calcmode="lin" valueType="num">
                                      <p:cBhvr>
                                        <p:cTn id="27" dur="500" fill="hold"/>
                                        <p:tgtEl>
                                          <p:spTgt spid="452"/>
                                        </p:tgtEl>
                                        <p:attrNameLst>
                                          <p:attrName>ppt_y</p:attrName>
                                        </p:attrNameLst>
                                      </p:cBhvr>
                                      <p:tavLst>
                                        <p:tav tm="0">
                                          <p:val>
                                            <p:strVal val="0-#ppt_h/2"/>
                                          </p:val>
                                        </p:tav>
                                        <p:tav tm="100000">
                                          <p:val>
                                            <p:strVal val="#ppt_y"/>
                                          </p:val>
                                        </p:tav>
                                      </p:tavLst>
                                    </p:anim>
                                  </p:childTnLst>
                                </p:cTn>
                              </p:par>
                            </p:childTnLst>
                          </p:cTn>
                        </p:par>
                        <p:par>
                          <p:cTn id="28" fill="hold">
                            <p:stCondLst>
                              <p:cond delay="2300"/>
                            </p:stCondLst>
                            <p:childTnLst>
                              <p:par>
                                <p:cTn id="29" presetClass="entr" nodeType="afterEffect" presetSubtype="16" presetID="23" grpId="6" fill="hold">
                                  <p:stCondLst>
                                    <p:cond delay="0"/>
                                  </p:stCondLst>
                                  <p:iterate type="el" backwards="0">
                                    <p:tmAbs val="0"/>
                                  </p:iterate>
                                  <p:childTnLst>
                                    <p:set>
                                      <p:cBhvr>
                                        <p:cTn id="30" fill="hold"/>
                                        <p:tgtEl>
                                          <p:spTgt spid="459"/>
                                        </p:tgtEl>
                                        <p:attrNameLst>
                                          <p:attrName>style.visibility</p:attrName>
                                        </p:attrNameLst>
                                      </p:cBhvr>
                                      <p:to>
                                        <p:strVal val="visible"/>
                                      </p:to>
                                    </p:set>
                                    <p:anim calcmode="lin" valueType="num">
                                      <p:cBhvr>
                                        <p:cTn id="31" dur="500" fill="hold"/>
                                        <p:tgtEl>
                                          <p:spTgt spid="459"/>
                                        </p:tgtEl>
                                        <p:attrNameLst>
                                          <p:attrName>ppt_w</p:attrName>
                                        </p:attrNameLst>
                                      </p:cBhvr>
                                      <p:tavLst>
                                        <p:tav tm="0">
                                          <p:val>
                                            <p:fltVal val="0"/>
                                          </p:val>
                                        </p:tav>
                                        <p:tav tm="100000">
                                          <p:val>
                                            <p:strVal val="#ppt_w"/>
                                          </p:val>
                                        </p:tav>
                                      </p:tavLst>
                                    </p:anim>
                                    <p:anim calcmode="lin" valueType="num">
                                      <p:cBhvr>
                                        <p:cTn id="32" dur="500" fill="hold"/>
                                        <p:tgtEl>
                                          <p:spTgt spid="459"/>
                                        </p:tgtEl>
                                        <p:attrNameLst>
                                          <p:attrName>ppt_h</p:attrName>
                                        </p:attrNameLst>
                                      </p:cBhvr>
                                      <p:tavLst>
                                        <p:tav tm="0">
                                          <p:val>
                                            <p:fltVal val="0"/>
                                          </p:val>
                                        </p:tav>
                                        <p:tav tm="100000">
                                          <p:val>
                                            <p:strVal val="#ppt_h"/>
                                          </p:val>
                                        </p:tav>
                                      </p:tavLst>
                                    </p:anim>
                                  </p:childTnLst>
                                </p:cTn>
                              </p:par>
                            </p:childTnLst>
                          </p:cTn>
                        </p:par>
                        <p:par>
                          <p:cTn id="33" fill="hold">
                            <p:stCondLst>
                              <p:cond delay="2800"/>
                            </p:stCondLst>
                            <p:childTnLst>
                              <p:par>
                                <p:cTn id="34" presetClass="entr" nodeType="afterEffect" presetSubtype="1" presetID="2" grpId="7" fill="hold">
                                  <p:stCondLst>
                                    <p:cond delay="0"/>
                                  </p:stCondLst>
                                  <p:iterate type="el" backwards="0">
                                    <p:tmAbs val="0"/>
                                  </p:iterate>
                                  <p:childTnLst>
                                    <p:set>
                                      <p:cBhvr>
                                        <p:cTn id="35" fill="hold"/>
                                        <p:tgtEl>
                                          <p:spTgt spid="456"/>
                                        </p:tgtEl>
                                        <p:attrNameLst>
                                          <p:attrName>style.visibility</p:attrName>
                                        </p:attrNameLst>
                                      </p:cBhvr>
                                      <p:to>
                                        <p:strVal val="visible"/>
                                      </p:to>
                                    </p:set>
                                    <p:anim calcmode="lin" valueType="num">
                                      <p:cBhvr>
                                        <p:cTn id="36" dur="500" fill="hold"/>
                                        <p:tgtEl>
                                          <p:spTgt spid="456"/>
                                        </p:tgtEl>
                                        <p:attrNameLst>
                                          <p:attrName>ppt_x</p:attrName>
                                        </p:attrNameLst>
                                      </p:cBhvr>
                                      <p:tavLst>
                                        <p:tav tm="0">
                                          <p:val>
                                            <p:strVal val="#ppt_x"/>
                                          </p:val>
                                        </p:tav>
                                        <p:tav tm="100000">
                                          <p:val>
                                            <p:strVal val="#ppt_x"/>
                                          </p:val>
                                        </p:tav>
                                      </p:tavLst>
                                    </p:anim>
                                    <p:anim calcmode="lin" valueType="num">
                                      <p:cBhvr>
                                        <p:cTn id="37" dur="500" fill="hold"/>
                                        <p:tgtEl>
                                          <p:spTgt spid="456"/>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Class="entr" nodeType="clickEffect" presetSubtype="8" presetID="2" grpId="8" fill="hold">
                                  <p:stCondLst>
                                    <p:cond delay="0"/>
                                  </p:stCondLst>
                                  <p:iterate type="el" backwards="0">
                                    <p:tmAbs val="0"/>
                                  </p:iterate>
                                  <p:childTnLst>
                                    <p:set>
                                      <p:cBhvr>
                                        <p:cTn id="41" fill="hold"/>
                                        <p:tgtEl>
                                          <p:spTgt spid="450"/>
                                        </p:tgtEl>
                                        <p:attrNameLst>
                                          <p:attrName>style.visibility</p:attrName>
                                        </p:attrNameLst>
                                      </p:cBhvr>
                                      <p:to>
                                        <p:strVal val="visible"/>
                                      </p:to>
                                    </p:set>
                                    <p:anim calcmode="lin" valueType="num">
                                      <p:cBhvr>
                                        <p:cTn id="42" dur="1000" fill="hold"/>
                                        <p:tgtEl>
                                          <p:spTgt spid="450"/>
                                        </p:tgtEl>
                                        <p:attrNameLst>
                                          <p:attrName>ppt_x</p:attrName>
                                        </p:attrNameLst>
                                      </p:cBhvr>
                                      <p:tavLst>
                                        <p:tav tm="0">
                                          <p:val>
                                            <p:strVal val="0-#ppt_w/2"/>
                                          </p:val>
                                        </p:tav>
                                        <p:tav tm="100000">
                                          <p:val>
                                            <p:strVal val="#ppt_x"/>
                                          </p:val>
                                        </p:tav>
                                      </p:tavLst>
                                    </p:anim>
                                    <p:anim calcmode="lin" valueType="num">
                                      <p:cBhvr>
                                        <p:cTn id="43" dur="1000" fill="hold"/>
                                        <p:tgtEl>
                                          <p:spTgt spid="450"/>
                                        </p:tgtEl>
                                        <p:attrNameLst>
                                          <p:attrName>ppt_y</p:attrName>
                                        </p:attrNameLst>
                                      </p:cBhvr>
                                      <p:tavLst>
                                        <p:tav tm="0">
                                          <p:val>
                                            <p:strVal val="#ppt_y"/>
                                          </p:val>
                                        </p:tav>
                                        <p:tav tm="100000">
                                          <p:val>
                                            <p:strVal val="#ppt_y"/>
                                          </p:val>
                                        </p:tav>
                                      </p:tavLst>
                                    </p:anim>
                                  </p:childTnLst>
                                </p:cTn>
                              </p:par>
                            </p:childTnLst>
                          </p:cTn>
                        </p:par>
                        <p:par>
                          <p:cTn id="44" fill="hold">
                            <p:stCondLst>
                              <p:cond delay="1000"/>
                            </p:stCondLst>
                            <p:childTnLst>
                              <p:par>
                                <p:cTn id="45" presetClass="entr" nodeType="afterEffect" presetSubtype="16" presetID="23" grpId="9" fill="hold">
                                  <p:stCondLst>
                                    <p:cond delay="0"/>
                                  </p:stCondLst>
                                  <p:iterate type="el" backwards="0">
                                    <p:tmAbs val="0"/>
                                  </p:iterate>
                                  <p:childTnLst>
                                    <p:set>
                                      <p:cBhvr>
                                        <p:cTn id="46" fill="hold"/>
                                        <p:tgtEl>
                                          <p:spTgt spid="463"/>
                                        </p:tgtEl>
                                        <p:attrNameLst>
                                          <p:attrName>style.visibility</p:attrName>
                                        </p:attrNameLst>
                                      </p:cBhvr>
                                      <p:to>
                                        <p:strVal val="visible"/>
                                      </p:to>
                                    </p:set>
                                    <p:anim calcmode="lin" valueType="num">
                                      <p:cBhvr>
                                        <p:cTn id="47" dur="500" fill="hold"/>
                                        <p:tgtEl>
                                          <p:spTgt spid="463"/>
                                        </p:tgtEl>
                                        <p:attrNameLst>
                                          <p:attrName>ppt_w</p:attrName>
                                        </p:attrNameLst>
                                      </p:cBhvr>
                                      <p:tavLst>
                                        <p:tav tm="0">
                                          <p:val>
                                            <p:fltVal val="0"/>
                                          </p:val>
                                        </p:tav>
                                        <p:tav tm="100000">
                                          <p:val>
                                            <p:strVal val="#ppt_w"/>
                                          </p:val>
                                        </p:tav>
                                      </p:tavLst>
                                    </p:anim>
                                    <p:anim calcmode="lin" valueType="num">
                                      <p:cBhvr>
                                        <p:cTn id="48" dur="500" fill="hold"/>
                                        <p:tgtEl>
                                          <p:spTgt spid="463"/>
                                        </p:tgtEl>
                                        <p:attrNameLst>
                                          <p:attrName>ppt_h</p:attrName>
                                        </p:attrNameLst>
                                      </p:cBhvr>
                                      <p:tavLst>
                                        <p:tav tm="0">
                                          <p:val>
                                            <p:fltVal val="0"/>
                                          </p:val>
                                        </p:tav>
                                        <p:tav tm="100000">
                                          <p:val>
                                            <p:strVal val="#ppt_h"/>
                                          </p:val>
                                        </p:tav>
                                      </p:tavLst>
                                    </p:anim>
                                  </p:childTnLst>
                                </p:cTn>
                              </p:par>
                            </p:childTnLst>
                          </p:cTn>
                        </p:par>
                        <p:par>
                          <p:cTn id="49" fill="hold">
                            <p:stCondLst>
                              <p:cond delay="1500"/>
                            </p:stCondLst>
                            <p:childTnLst>
                              <p:par>
                                <p:cTn id="50" presetClass="entr" nodeType="afterEffect" presetSubtype="1" presetID="2" grpId="10" fill="hold">
                                  <p:stCondLst>
                                    <p:cond delay="0"/>
                                  </p:stCondLst>
                                  <p:iterate type="el" backwards="0">
                                    <p:tmAbs val="0"/>
                                  </p:iterate>
                                  <p:childTnLst>
                                    <p:set>
                                      <p:cBhvr>
                                        <p:cTn id="51" fill="hold"/>
                                        <p:tgtEl>
                                          <p:spTgt spid="460"/>
                                        </p:tgtEl>
                                        <p:attrNameLst>
                                          <p:attrName>style.visibility</p:attrName>
                                        </p:attrNameLst>
                                      </p:cBhvr>
                                      <p:to>
                                        <p:strVal val="visible"/>
                                      </p:to>
                                    </p:set>
                                    <p:anim calcmode="lin" valueType="num">
                                      <p:cBhvr>
                                        <p:cTn id="52" dur="500" fill="hold"/>
                                        <p:tgtEl>
                                          <p:spTgt spid="460"/>
                                        </p:tgtEl>
                                        <p:attrNameLst>
                                          <p:attrName>ppt_x</p:attrName>
                                        </p:attrNameLst>
                                      </p:cBhvr>
                                      <p:tavLst>
                                        <p:tav tm="0">
                                          <p:val>
                                            <p:strVal val="#ppt_x"/>
                                          </p:val>
                                        </p:tav>
                                        <p:tav tm="100000">
                                          <p:val>
                                            <p:strVal val="#ppt_x"/>
                                          </p:val>
                                        </p:tav>
                                      </p:tavLst>
                                    </p:anim>
                                    <p:anim calcmode="lin" valueType="num">
                                      <p:cBhvr>
                                        <p:cTn id="53" dur="500" fill="hold"/>
                                        <p:tgtEl>
                                          <p:spTgt spid="46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9" grpId="6"/>
      <p:bldP build="whole" bldLvl="1" animBg="1" rev="0" advAuto="0" spid="460" grpId="10"/>
      <p:bldP build="whole" bldLvl="1" animBg="1" rev="0" advAuto="0" spid="451" grpId="3"/>
      <p:bldP build="whole" bldLvl="1" animBg="1" rev="0" advAuto="0" spid="448" grpId="1"/>
      <p:bldP build="whole" bldLvl="1" animBg="1" rev="0" advAuto="0" spid="455" grpId="4"/>
      <p:bldP build="whole" bldLvl="1" animBg="1" rev="0" advAuto="0" spid="463" grpId="9"/>
      <p:bldP build="whole" bldLvl="1" animBg="1" rev="0" advAuto="0" spid="449" grpId="2"/>
      <p:bldP build="whole" bldLvl="1" animBg="1" rev="0" advAuto="0" spid="450" grpId="8"/>
      <p:bldP build="whole" bldLvl="1" animBg="1" rev="0" advAuto="0" spid="452" grpId="5"/>
      <p:bldP build="whole" bldLvl="1" animBg="1" rev="0" advAuto="0" spid="456" grpId="7"/>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文本框 15"/>
          <p:cNvSpPr txBox="1"/>
          <p:nvPr/>
        </p:nvSpPr>
        <p:spPr>
          <a:xfrm>
            <a:off x="743676" y="309785"/>
            <a:ext cx="5558773"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Performance analysis of non-IID data (unbalanced)</a:t>
            </a:r>
          </a:p>
        </p:txBody>
      </p:sp>
      <p:sp>
        <p:nvSpPr>
          <p:cNvPr id="468" name="直接连接符 30"/>
          <p:cNvSpPr/>
          <p:nvPr/>
        </p:nvSpPr>
        <p:spPr>
          <a:xfrm>
            <a:off x="774478" y="657416"/>
            <a:ext cx="480260" cy="1"/>
          </a:xfrm>
          <a:prstGeom prst="line">
            <a:avLst/>
          </a:prstGeom>
          <a:ln>
            <a:solidFill>
              <a:srgbClr val="1B4367"/>
            </a:solidFill>
            <a:miter/>
          </a:ln>
        </p:spPr>
        <p:txBody>
          <a:bodyPr lIns="45719" rIns="45719"/>
          <a:lstStyle/>
          <a:p>
            <a:pPr/>
          </a:p>
        </p:txBody>
      </p:sp>
      <p:pic>
        <p:nvPicPr>
          <p:cNvPr id="469" name="niid_mnist2.png" descr="niid_mnist2.png"/>
          <p:cNvPicPr>
            <a:picLocks noChangeAspect="1"/>
          </p:cNvPicPr>
          <p:nvPr/>
        </p:nvPicPr>
        <p:blipFill>
          <a:blip r:embed="rId3">
            <a:extLst/>
          </a:blip>
          <a:stretch>
            <a:fillRect/>
          </a:stretch>
        </p:blipFill>
        <p:spPr>
          <a:xfrm>
            <a:off x="385758" y="887569"/>
            <a:ext cx="5260456" cy="3945341"/>
          </a:xfrm>
          <a:prstGeom prst="rect">
            <a:avLst/>
          </a:prstGeom>
          <a:ln w="12700">
            <a:miter lim="400000"/>
          </a:ln>
        </p:spPr>
      </p:pic>
      <p:sp>
        <p:nvSpPr>
          <p:cNvPr id="470" name="TextBox 1210"/>
          <p:cNvSpPr txBox="1"/>
          <p:nvPr/>
        </p:nvSpPr>
        <p:spPr>
          <a:xfrm>
            <a:off x="6451309" y="676407"/>
            <a:ext cx="2389369" cy="9448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Slightly non-IID: can still reach high accuracy</a:t>
            </a:r>
          </a:p>
        </p:txBody>
      </p:sp>
      <p:grpSp>
        <p:nvGrpSpPr>
          <p:cNvPr id="473" name="组合 107"/>
          <p:cNvGrpSpPr/>
          <p:nvPr/>
        </p:nvGrpSpPr>
        <p:grpSpPr>
          <a:xfrm>
            <a:off x="5982830" y="736452"/>
            <a:ext cx="368595" cy="368595"/>
            <a:chOff x="0" y="0"/>
            <a:chExt cx="368593" cy="368593"/>
          </a:xfrm>
        </p:grpSpPr>
        <p:sp>
          <p:nvSpPr>
            <p:cNvPr id="471"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472"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1</a:t>
              </a:r>
            </a:p>
          </p:txBody>
        </p:sp>
      </p:grpSp>
      <p:sp>
        <p:nvSpPr>
          <p:cNvPr id="474" name="TextBox 1210"/>
          <p:cNvSpPr txBox="1"/>
          <p:nvPr/>
        </p:nvSpPr>
        <p:spPr>
          <a:xfrm>
            <a:off x="6452984" y="1816944"/>
            <a:ext cx="2389369" cy="9448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Seriously non-IID: low and unstable accuracy</a:t>
            </a:r>
          </a:p>
        </p:txBody>
      </p:sp>
      <p:grpSp>
        <p:nvGrpSpPr>
          <p:cNvPr id="477" name="组合 107"/>
          <p:cNvGrpSpPr/>
          <p:nvPr/>
        </p:nvGrpSpPr>
        <p:grpSpPr>
          <a:xfrm>
            <a:off x="5984505" y="1876990"/>
            <a:ext cx="368595" cy="368595"/>
            <a:chOff x="0" y="0"/>
            <a:chExt cx="368593" cy="368593"/>
          </a:xfrm>
        </p:grpSpPr>
        <p:sp>
          <p:nvSpPr>
            <p:cNvPr id="475"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476"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2</a:t>
              </a:r>
            </a:p>
          </p:txBody>
        </p:sp>
      </p:grpSp>
      <p:sp>
        <p:nvSpPr>
          <p:cNvPr id="478" name="TextBox 1210"/>
          <p:cNvSpPr txBox="1"/>
          <p:nvPr/>
        </p:nvSpPr>
        <p:spPr>
          <a:xfrm>
            <a:off x="6425543" y="3277678"/>
            <a:ext cx="2389369" cy="12369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p>
            <a:pPr>
              <a:defRPr b="1" sz="1900">
                <a:solidFill>
                  <a:srgbClr val="1B4367"/>
                </a:solidFill>
              </a:defRPr>
            </a:pPr>
            <a:r>
              <a:t>1 class per device &lt; 100% non-IID?</a:t>
            </a:r>
          </a:p>
          <a:p>
            <a:pPr>
              <a:defRPr b="1" sz="1900">
                <a:solidFill>
                  <a:srgbClr val="1B4367"/>
                </a:solidFill>
              </a:defRPr>
            </a:pPr>
            <a:r>
              <a:t>Unbalanced data distribution</a:t>
            </a:r>
          </a:p>
        </p:txBody>
      </p:sp>
      <p:grpSp>
        <p:nvGrpSpPr>
          <p:cNvPr id="481" name="组合 107"/>
          <p:cNvGrpSpPr/>
          <p:nvPr/>
        </p:nvGrpSpPr>
        <p:grpSpPr>
          <a:xfrm>
            <a:off x="5982830" y="3335028"/>
            <a:ext cx="368595" cy="368595"/>
            <a:chOff x="0" y="0"/>
            <a:chExt cx="368593" cy="368593"/>
          </a:xfrm>
        </p:grpSpPr>
        <p:sp>
          <p:nvSpPr>
            <p:cNvPr id="479"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480"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3</a:t>
              </a:r>
            </a:p>
          </p:txBody>
        </p:sp>
      </p:gr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67"/>
                                        </p:tgtEl>
                                        <p:attrNameLst>
                                          <p:attrName>style.visibility</p:attrName>
                                        </p:attrNameLst>
                                      </p:cBhvr>
                                      <p:to>
                                        <p:strVal val="visible"/>
                                      </p:to>
                                    </p:set>
                                    <p:anim calcmode="lin" valueType="num">
                                      <p:cBhvr>
                                        <p:cTn id="7" dur="500" fill="hold"/>
                                        <p:tgtEl>
                                          <p:spTgt spid="467"/>
                                        </p:tgtEl>
                                        <p:attrNameLst>
                                          <p:attrName>ppt_w</p:attrName>
                                        </p:attrNameLst>
                                      </p:cBhvr>
                                      <p:tavLst>
                                        <p:tav tm="0">
                                          <p:val>
                                            <p:fltVal val="0"/>
                                          </p:val>
                                        </p:tav>
                                        <p:tav tm="100000">
                                          <p:val>
                                            <p:strVal val="#ppt_w"/>
                                          </p:val>
                                        </p:tav>
                                      </p:tavLst>
                                    </p:anim>
                                    <p:anim calcmode="lin" valueType="num">
                                      <p:cBhvr>
                                        <p:cTn id="8" dur="500" fill="hold"/>
                                        <p:tgtEl>
                                          <p:spTgt spid="46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468"/>
                                        </p:tgtEl>
                                        <p:attrNameLst>
                                          <p:attrName>style.visibility</p:attrName>
                                        </p:attrNameLst>
                                      </p:cBhvr>
                                      <p:to>
                                        <p:strVal val="visible"/>
                                      </p:to>
                                    </p:set>
                                    <p:animEffect filter="wipe(left)" transition="in">
                                      <p:cBhvr>
                                        <p:cTn id="12" dur="300"/>
                                        <p:tgtEl>
                                          <p:spTgt spid="468"/>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3" fill="hold">
                                  <p:stCondLst>
                                    <p:cond delay="0"/>
                                  </p:stCondLst>
                                  <p:iterate type="el" backwards="0">
                                    <p:tmAbs val="0"/>
                                  </p:iterate>
                                  <p:childTnLst>
                                    <p:set>
                                      <p:cBhvr>
                                        <p:cTn id="16" fill="hold"/>
                                        <p:tgtEl>
                                          <p:spTgt spid="469"/>
                                        </p:tgtEl>
                                        <p:attrNameLst>
                                          <p:attrName>style.visibility</p:attrName>
                                        </p:attrNameLst>
                                      </p:cBhvr>
                                      <p:to>
                                        <p:strVal val="visible"/>
                                      </p:to>
                                    </p:set>
                                    <p:anim calcmode="lin" valueType="num">
                                      <p:cBhvr>
                                        <p:cTn id="17" dur="1000" fill="hold"/>
                                        <p:tgtEl>
                                          <p:spTgt spid="469"/>
                                        </p:tgtEl>
                                        <p:attrNameLst>
                                          <p:attrName>ppt_x</p:attrName>
                                        </p:attrNameLst>
                                      </p:cBhvr>
                                      <p:tavLst>
                                        <p:tav tm="0">
                                          <p:val>
                                            <p:strVal val="0-#ppt_w/2"/>
                                          </p:val>
                                        </p:tav>
                                        <p:tav tm="100000">
                                          <p:val>
                                            <p:strVal val="#ppt_x"/>
                                          </p:val>
                                        </p:tav>
                                      </p:tavLst>
                                    </p:anim>
                                    <p:anim calcmode="lin" valueType="num">
                                      <p:cBhvr>
                                        <p:cTn id="18" dur="1000" fill="hold"/>
                                        <p:tgtEl>
                                          <p:spTgt spid="469"/>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Class="entr" nodeType="afterEffect" presetSubtype="16" presetID="23" grpId="4" fill="hold">
                                  <p:stCondLst>
                                    <p:cond delay="0"/>
                                  </p:stCondLst>
                                  <p:iterate type="el" backwards="0">
                                    <p:tmAbs val="0"/>
                                  </p:iterate>
                                  <p:childTnLst>
                                    <p:set>
                                      <p:cBhvr>
                                        <p:cTn id="21" fill="hold"/>
                                        <p:tgtEl>
                                          <p:spTgt spid="473"/>
                                        </p:tgtEl>
                                        <p:attrNameLst>
                                          <p:attrName>style.visibility</p:attrName>
                                        </p:attrNameLst>
                                      </p:cBhvr>
                                      <p:to>
                                        <p:strVal val="visible"/>
                                      </p:to>
                                    </p:set>
                                    <p:anim calcmode="lin" valueType="num">
                                      <p:cBhvr>
                                        <p:cTn id="22" dur="500" fill="hold"/>
                                        <p:tgtEl>
                                          <p:spTgt spid="473"/>
                                        </p:tgtEl>
                                        <p:attrNameLst>
                                          <p:attrName>ppt_w</p:attrName>
                                        </p:attrNameLst>
                                      </p:cBhvr>
                                      <p:tavLst>
                                        <p:tav tm="0">
                                          <p:val>
                                            <p:fltVal val="0"/>
                                          </p:val>
                                        </p:tav>
                                        <p:tav tm="100000">
                                          <p:val>
                                            <p:strVal val="#ppt_w"/>
                                          </p:val>
                                        </p:tav>
                                      </p:tavLst>
                                    </p:anim>
                                    <p:anim calcmode="lin" valueType="num">
                                      <p:cBhvr>
                                        <p:cTn id="23" dur="500" fill="hold"/>
                                        <p:tgtEl>
                                          <p:spTgt spid="473"/>
                                        </p:tgtEl>
                                        <p:attrNameLst>
                                          <p:attrName>ppt_h</p:attrName>
                                        </p:attrNameLst>
                                      </p:cBhvr>
                                      <p:tavLst>
                                        <p:tav tm="0">
                                          <p:val>
                                            <p:fltVal val="0"/>
                                          </p:val>
                                        </p:tav>
                                        <p:tav tm="100000">
                                          <p:val>
                                            <p:strVal val="#ppt_h"/>
                                          </p:val>
                                        </p:tav>
                                      </p:tavLst>
                                    </p:anim>
                                  </p:childTnLst>
                                </p:cTn>
                              </p:par>
                            </p:childTnLst>
                          </p:cTn>
                        </p:par>
                        <p:par>
                          <p:cTn id="24" fill="hold">
                            <p:stCondLst>
                              <p:cond delay="1500"/>
                            </p:stCondLst>
                            <p:childTnLst>
                              <p:par>
                                <p:cTn id="25" presetClass="entr" nodeType="afterEffect" presetSubtype="1" presetID="2" grpId="5" fill="hold">
                                  <p:stCondLst>
                                    <p:cond delay="0"/>
                                  </p:stCondLst>
                                  <p:iterate type="el" backwards="0">
                                    <p:tmAbs val="0"/>
                                  </p:iterate>
                                  <p:childTnLst>
                                    <p:set>
                                      <p:cBhvr>
                                        <p:cTn id="26" fill="hold"/>
                                        <p:tgtEl>
                                          <p:spTgt spid="470"/>
                                        </p:tgtEl>
                                        <p:attrNameLst>
                                          <p:attrName>style.visibility</p:attrName>
                                        </p:attrNameLst>
                                      </p:cBhvr>
                                      <p:to>
                                        <p:strVal val="visible"/>
                                      </p:to>
                                    </p:set>
                                    <p:anim calcmode="lin" valueType="num">
                                      <p:cBhvr>
                                        <p:cTn id="27" dur="500" fill="hold"/>
                                        <p:tgtEl>
                                          <p:spTgt spid="470"/>
                                        </p:tgtEl>
                                        <p:attrNameLst>
                                          <p:attrName>ppt_x</p:attrName>
                                        </p:attrNameLst>
                                      </p:cBhvr>
                                      <p:tavLst>
                                        <p:tav tm="0">
                                          <p:val>
                                            <p:strVal val="#ppt_x"/>
                                          </p:val>
                                        </p:tav>
                                        <p:tav tm="100000">
                                          <p:val>
                                            <p:strVal val="#ppt_x"/>
                                          </p:val>
                                        </p:tav>
                                      </p:tavLst>
                                    </p:anim>
                                    <p:anim calcmode="lin" valueType="num">
                                      <p:cBhvr>
                                        <p:cTn id="28" dur="500" fill="hold"/>
                                        <p:tgtEl>
                                          <p:spTgt spid="470"/>
                                        </p:tgtEl>
                                        <p:attrNameLst>
                                          <p:attrName>ppt_y</p:attrName>
                                        </p:attrNameLst>
                                      </p:cBhvr>
                                      <p:tavLst>
                                        <p:tav tm="0">
                                          <p:val>
                                            <p:strVal val="0-#ppt_h/2"/>
                                          </p:val>
                                        </p:tav>
                                        <p:tav tm="100000">
                                          <p:val>
                                            <p:strVal val="#ppt_y"/>
                                          </p:val>
                                        </p:tav>
                                      </p:tavLst>
                                    </p:anim>
                                  </p:childTnLst>
                                </p:cTn>
                              </p:par>
                            </p:childTnLst>
                          </p:cTn>
                        </p:par>
                        <p:par>
                          <p:cTn id="29" fill="hold">
                            <p:stCondLst>
                              <p:cond delay="2000"/>
                            </p:stCondLst>
                            <p:childTnLst>
                              <p:par>
                                <p:cTn id="30" presetClass="entr" nodeType="afterEffect" presetSubtype="16" presetID="23" grpId="6" fill="hold">
                                  <p:stCondLst>
                                    <p:cond delay="0"/>
                                  </p:stCondLst>
                                  <p:iterate type="el" backwards="0">
                                    <p:tmAbs val="0"/>
                                  </p:iterate>
                                  <p:childTnLst>
                                    <p:set>
                                      <p:cBhvr>
                                        <p:cTn id="31" fill="hold"/>
                                        <p:tgtEl>
                                          <p:spTgt spid="477"/>
                                        </p:tgtEl>
                                        <p:attrNameLst>
                                          <p:attrName>style.visibility</p:attrName>
                                        </p:attrNameLst>
                                      </p:cBhvr>
                                      <p:to>
                                        <p:strVal val="visible"/>
                                      </p:to>
                                    </p:set>
                                    <p:anim calcmode="lin" valueType="num">
                                      <p:cBhvr>
                                        <p:cTn id="32" dur="500" fill="hold"/>
                                        <p:tgtEl>
                                          <p:spTgt spid="477"/>
                                        </p:tgtEl>
                                        <p:attrNameLst>
                                          <p:attrName>ppt_w</p:attrName>
                                        </p:attrNameLst>
                                      </p:cBhvr>
                                      <p:tavLst>
                                        <p:tav tm="0">
                                          <p:val>
                                            <p:fltVal val="0"/>
                                          </p:val>
                                        </p:tav>
                                        <p:tav tm="100000">
                                          <p:val>
                                            <p:strVal val="#ppt_w"/>
                                          </p:val>
                                        </p:tav>
                                      </p:tavLst>
                                    </p:anim>
                                    <p:anim calcmode="lin" valueType="num">
                                      <p:cBhvr>
                                        <p:cTn id="33" dur="500" fill="hold"/>
                                        <p:tgtEl>
                                          <p:spTgt spid="477"/>
                                        </p:tgtEl>
                                        <p:attrNameLst>
                                          <p:attrName>ppt_h</p:attrName>
                                        </p:attrNameLst>
                                      </p:cBhvr>
                                      <p:tavLst>
                                        <p:tav tm="0">
                                          <p:val>
                                            <p:fltVal val="0"/>
                                          </p:val>
                                        </p:tav>
                                        <p:tav tm="100000">
                                          <p:val>
                                            <p:strVal val="#ppt_h"/>
                                          </p:val>
                                        </p:tav>
                                      </p:tavLst>
                                    </p:anim>
                                  </p:childTnLst>
                                </p:cTn>
                              </p:par>
                            </p:childTnLst>
                          </p:cTn>
                        </p:par>
                        <p:par>
                          <p:cTn id="34" fill="hold">
                            <p:stCondLst>
                              <p:cond delay="2500"/>
                            </p:stCondLst>
                            <p:childTnLst>
                              <p:par>
                                <p:cTn id="35" presetClass="entr" nodeType="afterEffect" presetSubtype="1" presetID="2" grpId="7" fill="hold">
                                  <p:stCondLst>
                                    <p:cond delay="0"/>
                                  </p:stCondLst>
                                  <p:iterate type="el" backwards="0">
                                    <p:tmAbs val="0"/>
                                  </p:iterate>
                                  <p:childTnLst>
                                    <p:set>
                                      <p:cBhvr>
                                        <p:cTn id="36" fill="hold"/>
                                        <p:tgtEl>
                                          <p:spTgt spid="474"/>
                                        </p:tgtEl>
                                        <p:attrNameLst>
                                          <p:attrName>style.visibility</p:attrName>
                                        </p:attrNameLst>
                                      </p:cBhvr>
                                      <p:to>
                                        <p:strVal val="visible"/>
                                      </p:to>
                                    </p:set>
                                    <p:anim calcmode="lin" valueType="num">
                                      <p:cBhvr>
                                        <p:cTn id="37" dur="500" fill="hold"/>
                                        <p:tgtEl>
                                          <p:spTgt spid="474"/>
                                        </p:tgtEl>
                                        <p:attrNameLst>
                                          <p:attrName>ppt_x</p:attrName>
                                        </p:attrNameLst>
                                      </p:cBhvr>
                                      <p:tavLst>
                                        <p:tav tm="0">
                                          <p:val>
                                            <p:strVal val="#ppt_x"/>
                                          </p:val>
                                        </p:tav>
                                        <p:tav tm="100000">
                                          <p:val>
                                            <p:strVal val="#ppt_x"/>
                                          </p:val>
                                        </p:tav>
                                      </p:tavLst>
                                    </p:anim>
                                    <p:anim calcmode="lin" valueType="num">
                                      <p:cBhvr>
                                        <p:cTn id="38" dur="500" fill="hold"/>
                                        <p:tgtEl>
                                          <p:spTgt spid="474"/>
                                        </p:tgtEl>
                                        <p:attrNameLst>
                                          <p:attrName>ppt_y</p:attrName>
                                        </p:attrNameLst>
                                      </p:cBhvr>
                                      <p:tavLst>
                                        <p:tav tm="0">
                                          <p:val>
                                            <p:strVal val="0-#ppt_h/2"/>
                                          </p:val>
                                        </p:tav>
                                        <p:tav tm="100000">
                                          <p:val>
                                            <p:strVal val="#ppt_y"/>
                                          </p:val>
                                        </p:tav>
                                      </p:tavLst>
                                    </p:anim>
                                  </p:childTnLst>
                                </p:cTn>
                              </p:par>
                            </p:childTnLst>
                          </p:cTn>
                        </p:par>
                        <p:par>
                          <p:cTn id="39" fill="hold">
                            <p:stCondLst>
                              <p:cond delay="3000"/>
                            </p:stCondLst>
                            <p:childTnLst>
                              <p:par>
                                <p:cTn id="40" presetClass="entr" nodeType="afterEffect" presetSubtype="16" presetID="23" grpId="8" fill="hold">
                                  <p:stCondLst>
                                    <p:cond delay="0"/>
                                  </p:stCondLst>
                                  <p:iterate type="el" backwards="0">
                                    <p:tmAbs val="0"/>
                                  </p:iterate>
                                  <p:childTnLst>
                                    <p:set>
                                      <p:cBhvr>
                                        <p:cTn id="41" fill="hold"/>
                                        <p:tgtEl>
                                          <p:spTgt spid="481"/>
                                        </p:tgtEl>
                                        <p:attrNameLst>
                                          <p:attrName>style.visibility</p:attrName>
                                        </p:attrNameLst>
                                      </p:cBhvr>
                                      <p:to>
                                        <p:strVal val="visible"/>
                                      </p:to>
                                    </p:set>
                                    <p:anim calcmode="lin" valueType="num">
                                      <p:cBhvr>
                                        <p:cTn id="42" dur="500" fill="hold"/>
                                        <p:tgtEl>
                                          <p:spTgt spid="481"/>
                                        </p:tgtEl>
                                        <p:attrNameLst>
                                          <p:attrName>ppt_w</p:attrName>
                                        </p:attrNameLst>
                                      </p:cBhvr>
                                      <p:tavLst>
                                        <p:tav tm="0">
                                          <p:val>
                                            <p:fltVal val="0"/>
                                          </p:val>
                                        </p:tav>
                                        <p:tav tm="100000">
                                          <p:val>
                                            <p:strVal val="#ppt_w"/>
                                          </p:val>
                                        </p:tav>
                                      </p:tavLst>
                                    </p:anim>
                                    <p:anim calcmode="lin" valueType="num">
                                      <p:cBhvr>
                                        <p:cTn id="43" dur="500" fill="hold"/>
                                        <p:tgtEl>
                                          <p:spTgt spid="481"/>
                                        </p:tgtEl>
                                        <p:attrNameLst>
                                          <p:attrName>ppt_h</p:attrName>
                                        </p:attrNameLst>
                                      </p:cBhvr>
                                      <p:tavLst>
                                        <p:tav tm="0">
                                          <p:val>
                                            <p:fltVal val="0"/>
                                          </p:val>
                                        </p:tav>
                                        <p:tav tm="100000">
                                          <p:val>
                                            <p:strVal val="#ppt_h"/>
                                          </p:val>
                                        </p:tav>
                                      </p:tavLst>
                                    </p:anim>
                                  </p:childTnLst>
                                </p:cTn>
                              </p:par>
                            </p:childTnLst>
                          </p:cTn>
                        </p:par>
                        <p:par>
                          <p:cTn id="44" fill="hold">
                            <p:stCondLst>
                              <p:cond delay="3500"/>
                            </p:stCondLst>
                            <p:childTnLst>
                              <p:par>
                                <p:cTn id="45" presetClass="entr" nodeType="afterEffect" presetSubtype="1" presetID="2" grpId="9" fill="hold">
                                  <p:stCondLst>
                                    <p:cond delay="0"/>
                                  </p:stCondLst>
                                  <p:iterate type="el" backwards="0">
                                    <p:tmAbs val="0"/>
                                  </p:iterate>
                                  <p:childTnLst>
                                    <p:set>
                                      <p:cBhvr>
                                        <p:cTn id="46" fill="hold"/>
                                        <p:tgtEl>
                                          <p:spTgt spid="478"/>
                                        </p:tgtEl>
                                        <p:attrNameLst>
                                          <p:attrName>style.visibility</p:attrName>
                                        </p:attrNameLst>
                                      </p:cBhvr>
                                      <p:to>
                                        <p:strVal val="visible"/>
                                      </p:to>
                                    </p:set>
                                    <p:anim calcmode="lin" valueType="num">
                                      <p:cBhvr>
                                        <p:cTn id="47" dur="500" fill="hold"/>
                                        <p:tgtEl>
                                          <p:spTgt spid="478"/>
                                        </p:tgtEl>
                                        <p:attrNameLst>
                                          <p:attrName>ppt_x</p:attrName>
                                        </p:attrNameLst>
                                      </p:cBhvr>
                                      <p:tavLst>
                                        <p:tav tm="0">
                                          <p:val>
                                            <p:strVal val="#ppt_x"/>
                                          </p:val>
                                        </p:tav>
                                        <p:tav tm="100000">
                                          <p:val>
                                            <p:strVal val="#ppt_x"/>
                                          </p:val>
                                        </p:tav>
                                      </p:tavLst>
                                    </p:anim>
                                    <p:anim calcmode="lin" valueType="num">
                                      <p:cBhvr>
                                        <p:cTn id="48" dur="500" fill="hold"/>
                                        <p:tgtEl>
                                          <p:spTgt spid="47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0" grpId="5"/>
      <p:bldP build="whole" bldLvl="1" animBg="1" rev="0" advAuto="0" spid="474" grpId="7"/>
      <p:bldP build="whole" bldLvl="1" animBg="1" rev="0" advAuto="0" spid="467" grpId="1"/>
      <p:bldP build="whole" bldLvl="1" animBg="1" rev="0" advAuto="0" spid="481" grpId="8"/>
      <p:bldP build="whole" bldLvl="1" animBg="1" rev="0" advAuto="0" spid="477" grpId="6"/>
      <p:bldP build="whole" bldLvl="1" animBg="1" rev="0" advAuto="0" spid="469" grpId="3"/>
      <p:bldP build="whole" bldLvl="1" animBg="1" rev="0" advAuto="0" spid="478" grpId="9"/>
      <p:bldP build="whole" bldLvl="1" animBg="1" rev="0" advAuto="0" spid="468" grpId="2"/>
      <p:bldP build="whole" bldLvl="1" animBg="1" rev="0" advAuto="0" spid="473" grpId="4"/>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5" name="kappa.png" descr="kappa.png"/>
          <p:cNvPicPr>
            <a:picLocks noChangeAspect="1"/>
          </p:cNvPicPr>
          <p:nvPr/>
        </p:nvPicPr>
        <p:blipFill>
          <a:blip r:embed="rId3">
            <a:extLst/>
          </a:blip>
          <a:stretch>
            <a:fillRect/>
          </a:stretch>
        </p:blipFill>
        <p:spPr>
          <a:xfrm>
            <a:off x="128697" y="960124"/>
            <a:ext cx="6436525" cy="3861915"/>
          </a:xfrm>
          <a:prstGeom prst="rect">
            <a:avLst/>
          </a:prstGeom>
          <a:ln w="12700">
            <a:miter lim="400000"/>
          </a:ln>
        </p:spPr>
      </p:pic>
      <p:sp>
        <p:nvSpPr>
          <p:cNvPr id="486" name="文本框 15"/>
          <p:cNvSpPr txBox="1"/>
          <p:nvPr/>
        </p:nvSpPr>
        <p:spPr>
          <a:xfrm>
            <a:off x="743676" y="309785"/>
            <a:ext cx="5558773"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Performance analysis</a:t>
            </a:r>
          </a:p>
        </p:txBody>
      </p:sp>
      <p:sp>
        <p:nvSpPr>
          <p:cNvPr id="487" name="直接连接符 30"/>
          <p:cNvSpPr/>
          <p:nvPr/>
        </p:nvSpPr>
        <p:spPr>
          <a:xfrm>
            <a:off x="774478" y="657416"/>
            <a:ext cx="480260" cy="1"/>
          </a:xfrm>
          <a:prstGeom prst="line">
            <a:avLst/>
          </a:prstGeom>
          <a:ln>
            <a:solidFill>
              <a:srgbClr val="1B4367"/>
            </a:solidFill>
            <a:miter/>
          </a:ln>
        </p:spPr>
        <p:txBody>
          <a:bodyPr lIns="45719" rIns="45719"/>
          <a:lstStyle/>
          <a:p>
            <a:pPr/>
          </a:p>
        </p:txBody>
      </p:sp>
      <p:sp>
        <p:nvSpPr>
          <p:cNvPr id="488" name="TextBox 1210"/>
          <p:cNvSpPr txBox="1"/>
          <p:nvPr/>
        </p:nvSpPr>
        <p:spPr>
          <a:xfrm>
            <a:off x="6679909" y="790707"/>
            <a:ext cx="2389369" cy="12369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Kappa is normalized at the baseline of random chance</a:t>
            </a:r>
          </a:p>
        </p:txBody>
      </p:sp>
      <p:grpSp>
        <p:nvGrpSpPr>
          <p:cNvPr id="491" name="组合 107"/>
          <p:cNvGrpSpPr/>
          <p:nvPr/>
        </p:nvGrpSpPr>
        <p:grpSpPr>
          <a:xfrm>
            <a:off x="6224130" y="850752"/>
            <a:ext cx="368595" cy="368595"/>
            <a:chOff x="0" y="0"/>
            <a:chExt cx="368593" cy="368593"/>
          </a:xfrm>
        </p:grpSpPr>
        <p:sp>
          <p:nvSpPr>
            <p:cNvPr id="489"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490"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1</a:t>
              </a:r>
            </a:p>
          </p:txBody>
        </p:sp>
      </p:grpSp>
      <p:sp>
        <p:nvSpPr>
          <p:cNvPr id="492" name="TextBox 1210"/>
          <p:cNvSpPr txBox="1"/>
          <p:nvPr/>
        </p:nvSpPr>
        <p:spPr>
          <a:xfrm>
            <a:off x="6685548" y="2236382"/>
            <a:ext cx="2389369" cy="12369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When data is unbalanced, performance is worse</a:t>
            </a:r>
          </a:p>
        </p:txBody>
      </p:sp>
      <p:grpSp>
        <p:nvGrpSpPr>
          <p:cNvPr id="495" name="组合 107"/>
          <p:cNvGrpSpPr/>
          <p:nvPr/>
        </p:nvGrpSpPr>
        <p:grpSpPr>
          <a:xfrm>
            <a:off x="6217069" y="2296427"/>
            <a:ext cx="368595" cy="368595"/>
            <a:chOff x="0" y="0"/>
            <a:chExt cx="368593" cy="368593"/>
          </a:xfrm>
        </p:grpSpPr>
        <p:sp>
          <p:nvSpPr>
            <p:cNvPr id="493"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494"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2</a:t>
              </a:r>
            </a:p>
          </p:txBody>
        </p:sp>
      </p:grpSp>
      <p:sp>
        <p:nvSpPr>
          <p:cNvPr id="496" name="TextBox 1210"/>
          <p:cNvSpPr txBox="1"/>
          <p:nvPr/>
        </p:nvSpPr>
        <p:spPr>
          <a:xfrm>
            <a:off x="6685548" y="3558511"/>
            <a:ext cx="2389369" cy="9448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Seriously non-IID: seems random guess</a:t>
            </a:r>
          </a:p>
        </p:txBody>
      </p:sp>
      <p:grpSp>
        <p:nvGrpSpPr>
          <p:cNvPr id="499" name="组合 107"/>
          <p:cNvGrpSpPr/>
          <p:nvPr/>
        </p:nvGrpSpPr>
        <p:grpSpPr>
          <a:xfrm>
            <a:off x="6217070" y="3618557"/>
            <a:ext cx="368595" cy="368595"/>
            <a:chOff x="0" y="0"/>
            <a:chExt cx="368593" cy="368593"/>
          </a:xfrm>
        </p:grpSpPr>
        <p:sp>
          <p:nvSpPr>
            <p:cNvPr id="497"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498"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3</a:t>
              </a:r>
            </a:p>
          </p:txBody>
        </p:sp>
      </p:gr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86"/>
                                        </p:tgtEl>
                                        <p:attrNameLst>
                                          <p:attrName>style.visibility</p:attrName>
                                        </p:attrNameLst>
                                      </p:cBhvr>
                                      <p:to>
                                        <p:strVal val="visible"/>
                                      </p:to>
                                    </p:set>
                                    <p:anim calcmode="lin" valueType="num">
                                      <p:cBhvr>
                                        <p:cTn id="7" dur="500" fill="hold"/>
                                        <p:tgtEl>
                                          <p:spTgt spid="486"/>
                                        </p:tgtEl>
                                        <p:attrNameLst>
                                          <p:attrName>ppt_w</p:attrName>
                                        </p:attrNameLst>
                                      </p:cBhvr>
                                      <p:tavLst>
                                        <p:tav tm="0">
                                          <p:val>
                                            <p:fltVal val="0"/>
                                          </p:val>
                                        </p:tav>
                                        <p:tav tm="100000">
                                          <p:val>
                                            <p:strVal val="#ppt_w"/>
                                          </p:val>
                                        </p:tav>
                                      </p:tavLst>
                                    </p:anim>
                                    <p:anim calcmode="lin" valueType="num">
                                      <p:cBhvr>
                                        <p:cTn id="8" dur="500" fill="hold"/>
                                        <p:tgtEl>
                                          <p:spTgt spid="48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487"/>
                                        </p:tgtEl>
                                        <p:attrNameLst>
                                          <p:attrName>style.visibility</p:attrName>
                                        </p:attrNameLst>
                                      </p:cBhvr>
                                      <p:to>
                                        <p:strVal val="visible"/>
                                      </p:to>
                                    </p:set>
                                    <p:animEffect filter="wipe(left)" transition="in">
                                      <p:cBhvr>
                                        <p:cTn id="12" dur="300"/>
                                        <p:tgtEl>
                                          <p:spTgt spid="487"/>
                                        </p:tgtEl>
                                      </p:cBhvr>
                                    </p:animEffect>
                                  </p:childTnLst>
                                </p:cTn>
                              </p:par>
                            </p:childTnLst>
                          </p:cTn>
                        </p:par>
                        <p:par>
                          <p:cTn id="13" fill="hold">
                            <p:stCondLst>
                              <p:cond delay="800"/>
                            </p:stCondLst>
                            <p:childTnLst>
                              <p:par>
                                <p:cTn id="14" presetClass="entr" nodeType="afterEffect" presetSubtype="16" presetID="23" grpId="3" fill="hold">
                                  <p:stCondLst>
                                    <p:cond delay="0"/>
                                  </p:stCondLst>
                                  <p:iterate type="el" backwards="0">
                                    <p:tmAbs val="0"/>
                                  </p:iterate>
                                  <p:childTnLst>
                                    <p:set>
                                      <p:cBhvr>
                                        <p:cTn id="15" fill="hold"/>
                                        <p:tgtEl>
                                          <p:spTgt spid="491"/>
                                        </p:tgtEl>
                                        <p:attrNameLst>
                                          <p:attrName>style.visibility</p:attrName>
                                        </p:attrNameLst>
                                      </p:cBhvr>
                                      <p:to>
                                        <p:strVal val="visible"/>
                                      </p:to>
                                    </p:set>
                                    <p:anim calcmode="lin" valueType="num">
                                      <p:cBhvr>
                                        <p:cTn id="16" dur="500" fill="hold"/>
                                        <p:tgtEl>
                                          <p:spTgt spid="491"/>
                                        </p:tgtEl>
                                        <p:attrNameLst>
                                          <p:attrName>ppt_w</p:attrName>
                                        </p:attrNameLst>
                                      </p:cBhvr>
                                      <p:tavLst>
                                        <p:tav tm="0">
                                          <p:val>
                                            <p:fltVal val="0"/>
                                          </p:val>
                                        </p:tav>
                                        <p:tav tm="100000">
                                          <p:val>
                                            <p:strVal val="#ppt_w"/>
                                          </p:val>
                                        </p:tav>
                                      </p:tavLst>
                                    </p:anim>
                                    <p:anim calcmode="lin" valueType="num">
                                      <p:cBhvr>
                                        <p:cTn id="17" dur="500" fill="hold"/>
                                        <p:tgtEl>
                                          <p:spTgt spid="491"/>
                                        </p:tgtEl>
                                        <p:attrNameLst>
                                          <p:attrName>ppt_h</p:attrName>
                                        </p:attrNameLst>
                                      </p:cBhvr>
                                      <p:tavLst>
                                        <p:tav tm="0">
                                          <p:val>
                                            <p:fltVal val="0"/>
                                          </p:val>
                                        </p:tav>
                                        <p:tav tm="100000">
                                          <p:val>
                                            <p:strVal val="#ppt_h"/>
                                          </p:val>
                                        </p:tav>
                                      </p:tavLst>
                                    </p:anim>
                                  </p:childTnLst>
                                </p:cTn>
                              </p:par>
                            </p:childTnLst>
                          </p:cTn>
                        </p:par>
                        <p:par>
                          <p:cTn id="18" fill="hold">
                            <p:stCondLst>
                              <p:cond delay="1300"/>
                            </p:stCondLst>
                            <p:childTnLst>
                              <p:par>
                                <p:cTn id="19" presetClass="entr" nodeType="afterEffect" presetSubtype="1" presetID="2" grpId="4" fill="hold">
                                  <p:stCondLst>
                                    <p:cond delay="0"/>
                                  </p:stCondLst>
                                  <p:iterate type="el" backwards="0">
                                    <p:tmAbs val="0"/>
                                  </p:iterate>
                                  <p:childTnLst>
                                    <p:set>
                                      <p:cBhvr>
                                        <p:cTn id="20" fill="hold"/>
                                        <p:tgtEl>
                                          <p:spTgt spid="488"/>
                                        </p:tgtEl>
                                        <p:attrNameLst>
                                          <p:attrName>style.visibility</p:attrName>
                                        </p:attrNameLst>
                                      </p:cBhvr>
                                      <p:to>
                                        <p:strVal val="visible"/>
                                      </p:to>
                                    </p:set>
                                    <p:anim calcmode="lin" valueType="num">
                                      <p:cBhvr>
                                        <p:cTn id="21" dur="500" fill="hold"/>
                                        <p:tgtEl>
                                          <p:spTgt spid="488"/>
                                        </p:tgtEl>
                                        <p:attrNameLst>
                                          <p:attrName>ppt_x</p:attrName>
                                        </p:attrNameLst>
                                      </p:cBhvr>
                                      <p:tavLst>
                                        <p:tav tm="0">
                                          <p:val>
                                            <p:strVal val="#ppt_x"/>
                                          </p:val>
                                        </p:tav>
                                        <p:tav tm="100000">
                                          <p:val>
                                            <p:strVal val="#ppt_x"/>
                                          </p:val>
                                        </p:tav>
                                      </p:tavLst>
                                    </p:anim>
                                    <p:anim calcmode="lin" valueType="num">
                                      <p:cBhvr>
                                        <p:cTn id="22" dur="500" fill="hold"/>
                                        <p:tgtEl>
                                          <p:spTgt spid="488"/>
                                        </p:tgtEl>
                                        <p:attrNameLst>
                                          <p:attrName>ppt_y</p:attrName>
                                        </p:attrNameLst>
                                      </p:cBhvr>
                                      <p:tavLst>
                                        <p:tav tm="0">
                                          <p:val>
                                            <p:strVal val="0-#ppt_h/2"/>
                                          </p:val>
                                        </p:tav>
                                        <p:tav tm="100000">
                                          <p:val>
                                            <p:strVal val="#ppt_y"/>
                                          </p:val>
                                        </p:tav>
                                      </p:tavLst>
                                    </p:anim>
                                  </p:childTnLst>
                                </p:cTn>
                              </p:par>
                            </p:childTnLst>
                          </p:cTn>
                        </p:par>
                        <p:par>
                          <p:cTn id="23" fill="hold">
                            <p:stCondLst>
                              <p:cond delay="1800"/>
                            </p:stCondLst>
                            <p:childTnLst>
                              <p:par>
                                <p:cTn id="24" presetClass="entr" nodeType="afterEffect" presetSubtype="16" presetID="23" grpId="5" fill="hold">
                                  <p:stCondLst>
                                    <p:cond delay="0"/>
                                  </p:stCondLst>
                                  <p:iterate type="el" backwards="0">
                                    <p:tmAbs val="0"/>
                                  </p:iterate>
                                  <p:childTnLst>
                                    <p:set>
                                      <p:cBhvr>
                                        <p:cTn id="25" fill="hold"/>
                                        <p:tgtEl>
                                          <p:spTgt spid="495"/>
                                        </p:tgtEl>
                                        <p:attrNameLst>
                                          <p:attrName>style.visibility</p:attrName>
                                        </p:attrNameLst>
                                      </p:cBhvr>
                                      <p:to>
                                        <p:strVal val="visible"/>
                                      </p:to>
                                    </p:set>
                                    <p:anim calcmode="lin" valueType="num">
                                      <p:cBhvr>
                                        <p:cTn id="26" dur="500" fill="hold"/>
                                        <p:tgtEl>
                                          <p:spTgt spid="495"/>
                                        </p:tgtEl>
                                        <p:attrNameLst>
                                          <p:attrName>ppt_w</p:attrName>
                                        </p:attrNameLst>
                                      </p:cBhvr>
                                      <p:tavLst>
                                        <p:tav tm="0">
                                          <p:val>
                                            <p:fltVal val="0"/>
                                          </p:val>
                                        </p:tav>
                                        <p:tav tm="100000">
                                          <p:val>
                                            <p:strVal val="#ppt_w"/>
                                          </p:val>
                                        </p:tav>
                                      </p:tavLst>
                                    </p:anim>
                                    <p:anim calcmode="lin" valueType="num">
                                      <p:cBhvr>
                                        <p:cTn id="27" dur="500" fill="hold"/>
                                        <p:tgtEl>
                                          <p:spTgt spid="495"/>
                                        </p:tgtEl>
                                        <p:attrNameLst>
                                          <p:attrName>ppt_h</p:attrName>
                                        </p:attrNameLst>
                                      </p:cBhvr>
                                      <p:tavLst>
                                        <p:tav tm="0">
                                          <p:val>
                                            <p:fltVal val="0"/>
                                          </p:val>
                                        </p:tav>
                                        <p:tav tm="100000">
                                          <p:val>
                                            <p:strVal val="#ppt_h"/>
                                          </p:val>
                                        </p:tav>
                                      </p:tavLst>
                                    </p:anim>
                                  </p:childTnLst>
                                </p:cTn>
                              </p:par>
                            </p:childTnLst>
                          </p:cTn>
                        </p:par>
                        <p:par>
                          <p:cTn id="28" fill="hold">
                            <p:stCondLst>
                              <p:cond delay="2300"/>
                            </p:stCondLst>
                            <p:childTnLst>
                              <p:par>
                                <p:cTn id="29" presetClass="entr" nodeType="afterEffect" presetSubtype="1" presetID="2" grpId="6" fill="hold">
                                  <p:stCondLst>
                                    <p:cond delay="0"/>
                                  </p:stCondLst>
                                  <p:iterate type="el" backwards="0">
                                    <p:tmAbs val="0"/>
                                  </p:iterate>
                                  <p:childTnLst>
                                    <p:set>
                                      <p:cBhvr>
                                        <p:cTn id="30" fill="hold"/>
                                        <p:tgtEl>
                                          <p:spTgt spid="492"/>
                                        </p:tgtEl>
                                        <p:attrNameLst>
                                          <p:attrName>style.visibility</p:attrName>
                                        </p:attrNameLst>
                                      </p:cBhvr>
                                      <p:to>
                                        <p:strVal val="visible"/>
                                      </p:to>
                                    </p:set>
                                    <p:anim calcmode="lin" valueType="num">
                                      <p:cBhvr>
                                        <p:cTn id="31" dur="500" fill="hold"/>
                                        <p:tgtEl>
                                          <p:spTgt spid="492"/>
                                        </p:tgtEl>
                                        <p:attrNameLst>
                                          <p:attrName>ppt_x</p:attrName>
                                        </p:attrNameLst>
                                      </p:cBhvr>
                                      <p:tavLst>
                                        <p:tav tm="0">
                                          <p:val>
                                            <p:strVal val="#ppt_x"/>
                                          </p:val>
                                        </p:tav>
                                        <p:tav tm="100000">
                                          <p:val>
                                            <p:strVal val="#ppt_x"/>
                                          </p:val>
                                        </p:tav>
                                      </p:tavLst>
                                    </p:anim>
                                    <p:anim calcmode="lin" valueType="num">
                                      <p:cBhvr>
                                        <p:cTn id="32" dur="500" fill="hold"/>
                                        <p:tgtEl>
                                          <p:spTgt spid="492"/>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 grpId="7" fill="hold">
                                  <p:stCondLst>
                                    <p:cond delay="0"/>
                                  </p:stCondLst>
                                  <p:iterate type="el" backwards="0">
                                    <p:tmAbs val="0"/>
                                  </p:iterate>
                                  <p:childTnLst>
                                    <p:set>
                                      <p:cBhvr>
                                        <p:cTn id="36" fill="hold"/>
                                        <p:tgtEl>
                                          <p:spTgt spid="485"/>
                                        </p:tgtEl>
                                        <p:attrNameLst>
                                          <p:attrName>style.visibility</p:attrName>
                                        </p:attrNameLst>
                                      </p:cBhvr>
                                      <p:to>
                                        <p:strVal val="visible"/>
                                      </p:to>
                                    </p:set>
                                    <p:anim calcmode="lin" valueType="num">
                                      <p:cBhvr>
                                        <p:cTn id="37" dur="1000" fill="hold"/>
                                        <p:tgtEl>
                                          <p:spTgt spid="485"/>
                                        </p:tgtEl>
                                        <p:attrNameLst>
                                          <p:attrName>ppt_x</p:attrName>
                                        </p:attrNameLst>
                                      </p:cBhvr>
                                      <p:tavLst>
                                        <p:tav tm="0">
                                          <p:val>
                                            <p:strVal val="0-#ppt_w/2"/>
                                          </p:val>
                                        </p:tav>
                                        <p:tav tm="100000">
                                          <p:val>
                                            <p:strVal val="#ppt_x"/>
                                          </p:val>
                                        </p:tav>
                                      </p:tavLst>
                                    </p:anim>
                                    <p:anim calcmode="lin" valueType="num">
                                      <p:cBhvr>
                                        <p:cTn id="38" dur="1000" fill="hold"/>
                                        <p:tgtEl>
                                          <p:spTgt spid="485"/>
                                        </p:tgtEl>
                                        <p:attrNameLst>
                                          <p:attrName>ppt_y</p:attrName>
                                        </p:attrNameLst>
                                      </p:cBhvr>
                                      <p:tavLst>
                                        <p:tav tm="0">
                                          <p:val>
                                            <p:strVal val="#ppt_y"/>
                                          </p:val>
                                        </p:tav>
                                        <p:tav tm="100000">
                                          <p:val>
                                            <p:strVal val="#ppt_y"/>
                                          </p:val>
                                        </p:tav>
                                      </p:tavLst>
                                    </p:anim>
                                  </p:childTnLst>
                                </p:cTn>
                              </p:par>
                            </p:childTnLst>
                          </p:cTn>
                        </p:par>
                        <p:par>
                          <p:cTn id="39" fill="hold">
                            <p:stCondLst>
                              <p:cond delay="1000"/>
                            </p:stCondLst>
                            <p:childTnLst>
                              <p:par>
                                <p:cTn id="40" presetClass="entr" nodeType="afterEffect" presetSubtype="16" presetID="23" grpId="8" fill="hold">
                                  <p:stCondLst>
                                    <p:cond delay="0"/>
                                  </p:stCondLst>
                                  <p:iterate type="el" backwards="0">
                                    <p:tmAbs val="0"/>
                                  </p:iterate>
                                  <p:childTnLst>
                                    <p:set>
                                      <p:cBhvr>
                                        <p:cTn id="41" fill="hold"/>
                                        <p:tgtEl>
                                          <p:spTgt spid="499"/>
                                        </p:tgtEl>
                                        <p:attrNameLst>
                                          <p:attrName>style.visibility</p:attrName>
                                        </p:attrNameLst>
                                      </p:cBhvr>
                                      <p:to>
                                        <p:strVal val="visible"/>
                                      </p:to>
                                    </p:set>
                                    <p:anim calcmode="lin" valueType="num">
                                      <p:cBhvr>
                                        <p:cTn id="42" dur="500" fill="hold"/>
                                        <p:tgtEl>
                                          <p:spTgt spid="499"/>
                                        </p:tgtEl>
                                        <p:attrNameLst>
                                          <p:attrName>ppt_w</p:attrName>
                                        </p:attrNameLst>
                                      </p:cBhvr>
                                      <p:tavLst>
                                        <p:tav tm="0">
                                          <p:val>
                                            <p:fltVal val="0"/>
                                          </p:val>
                                        </p:tav>
                                        <p:tav tm="100000">
                                          <p:val>
                                            <p:strVal val="#ppt_w"/>
                                          </p:val>
                                        </p:tav>
                                      </p:tavLst>
                                    </p:anim>
                                    <p:anim calcmode="lin" valueType="num">
                                      <p:cBhvr>
                                        <p:cTn id="43" dur="500" fill="hold"/>
                                        <p:tgtEl>
                                          <p:spTgt spid="499"/>
                                        </p:tgtEl>
                                        <p:attrNameLst>
                                          <p:attrName>ppt_h</p:attrName>
                                        </p:attrNameLst>
                                      </p:cBhvr>
                                      <p:tavLst>
                                        <p:tav tm="0">
                                          <p:val>
                                            <p:fltVal val="0"/>
                                          </p:val>
                                        </p:tav>
                                        <p:tav tm="100000">
                                          <p:val>
                                            <p:strVal val="#ppt_h"/>
                                          </p:val>
                                        </p:tav>
                                      </p:tavLst>
                                    </p:anim>
                                  </p:childTnLst>
                                </p:cTn>
                              </p:par>
                            </p:childTnLst>
                          </p:cTn>
                        </p:par>
                        <p:par>
                          <p:cTn id="44" fill="hold">
                            <p:stCondLst>
                              <p:cond delay="1500"/>
                            </p:stCondLst>
                            <p:childTnLst>
                              <p:par>
                                <p:cTn id="45" presetClass="entr" nodeType="afterEffect" presetSubtype="1" presetID="2" grpId="9" fill="hold">
                                  <p:stCondLst>
                                    <p:cond delay="0"/>
                                  </p:stCondLst>
                                  <p:iterate type="el" backwards="0">
                                    <p:tmAbs val="0"/>
                                  </p:iterate>
                                  <p:childTnLst>
                                    <p:set>
                                      <p:cBhvr>
                                        <p:cTn id="46" fill="hold"/>
                                        <p:tgtEl>
                                          <p:spTgt spid="496"/>
                                        </p:tgtEl>
                                        <p:attrNameLst>
                                          <p:attrName>style.visibility</p:attrName>
                                        </p:attrNameLst>
                                      </p:cBhvr>
                                      <p:to>
                                        <p:strVal val="visible"/>
                                      </p:to>
                                    </p:set>
                                    <p:anim calcmode="lin" valueType="num">
                                      <p:cBhvr>
                                        <p:cTn id="47" dur="500" fill="hold"/>
                                        <p:tgtEl>
                                          <p:spTgt spid="496"/>
                                        </p:tgtEl>
                                        <p:attrNameLst>
                                          <p:attrName>ppt_x</p:attrName>
                                        </p:attrNameLst>
                                      </p:cBhvr>
                                      <p:tavLst>
                                        <p:tav tm="0">
                                          <p:val>
                                            <p:strVal val="#ppt_x"/>
                                          </p:val>
                                        </p:tav>
                                        <p:tav tm="100000">
                                          <p:val>
                                            <p:strVal val="#ppt_x"/>
                                          </p:val>
                                        </p:tav>
                                      </p:tavLst>
                                    </p:anim>
                                    <p:anim calcmode="lin" valueType="num">
                                      <p:cBhvr>
                                        <p:cTn id="48" dur="500" fill="hold"/>
                                        <p:tgtEl>
                                          <p:spTgt spid="49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8" grpId="4"/>
      <p:bldP build="whole" bldLvl="1" animBg="1" rev="0" advAuto="0" spid="492" grpId="6"/>
      <p:bldP build="whole" bldLvl="1" animBg="1" rev="0" advAuto="0" spid="491" grpId="3"/>
      <p:bldP build="whole" bldLvl="1" animBg="1" rev="0" advAuto="0" spid="496" grpId="9"/>
      <p:bldP build="whole" bldLvl="1" animBg="1" rev="0" advAuto="0" spid="487" grpId="2"/>
      <p:bldP build="whole" bldLvl="1" animBg="1" rev="0" advAuto="0" spid="486" grpId="1"/>
      <p:bldP build="whole" bldLvl="1" animBg="1" rev="0" advAuto="0" spid="495" grpId="5"/>
      <p:bldP build="whole" bldLvl="1" animBg="1" rev="0" advAuto="0" spid="485" grpId="7"/>
      <p:bldP build="whole" bldLvl="1" animBg="1" rev="0" advAuto="0" spid="499" grpId="8"/>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文本框 15"/>
          <p:cNvSpPr txBox="1"/>
          <p:nvPr/>
        </p:nvSpPr>
        <p:spPr>
          <a:xfrm>
            <a:off x="743676" y="309785"/>
            <a:ext cx="5558773"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Performance analysis</a:t>
            </a:r>
          </a:p>
        </p:txBody>
      </p:sp>
      <p:sp>
        <p:nvSpPr>
          <p:cNvPr id="504" name="直接连接符 30"/>
          <p:cNvSpPr/>
          <p:nvPr/>
        </p:nvSpPr>
        <p:spPr>
          <a:xfrm>
            <a:off x="774478" y="657416"/>
            <a:ext cx="480260" cy="1"/>
          </a:xfrm>
          <a:prstGeom prst="line">
            <a:avLst/>
          </a:prstGeom>
          <a:ln>
            <a:solidFill>
              <a:srgbClr val="1B4367"/>
            </a:solidFill>
            <a:miter/>
          </a:ln>
        </p:spPr>
        <p:txBody>
          <a:bodyPr lIns="45719" rIns="45719"/>
          <a:lstStyle/>
          <a:p>
            <a:pPr/>
          </a:p>
        </p:txBody>
      </p:sp>
      <p:sp>
        <p:nvSpPr>
          <p:cNvPr id="505" name="TextBox 1210"/>
          <p:cNvSpPr txBox="1"/>
          <p:nvPr/>
        </p:nvSpPr>
        <p:spPr>
          <a:xfrm>
            <a:off x="685340" y="854709"/>
            <a:ext cx="5675444" cy="3606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Number of rounds to achieve certain accuracies:</a:t>
            </a:r>
          </a:p>
        </p:txBody>
      </p:sp>
      <p:graphicFrame>
        <p:nvGraphicFramePr>
          <p:cNvPr id="506" name="表格"/>
          <p:cNvGraphicFramePr/>
          <p:nvPr/>
        </p:nvGraphicFramePr>
        <p:xfrm>
          <a:off x="769373" y="1407920"/>
          <a:ext cx="5798897" cy="3630945"/>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1446549"/>
                <a:gridCol w="1446549"/>
                <a:gridCol w="1446549"/>
                <a:gridCol w="1446549"/>
              </a:tblGrid>
              <a:tr h="402027">
                <a:tc>
                  <a:txBody>
                    <a:bodyPr/>
                    <a:lstStyle/>
                    <a:p>
                      <a:pPr algn="ctr">
                        <a:defRPr sz="1400"/>
                      </a:pPr>
                    </a:p>
                  </a:txBody>
                  <a:tcPr marL="0" marR="0" marT="0" marB="0" anchor="t" anchorCtr="0" horzOverflow="overflow"/>
                </a:tc>
                <a:tc>
                  <a:txBody>
                    <a:bodyPr/>
                    <a:lstStyle/>
                    <a:p>
                      <a:pPr algn="ctr">
                        <a:defRPr b="0" sz="1800">
                          <a:solidFill>
                            <a:srgbClr val="000000"/>
                          </a:solidFill>
                        </a:defRPr>
                      </a:pPr>
                      <a:r>
                        <a:rPr b="1">
                          <a:solidFill>
                            <a:srgbClr val="FFFFFF"/>
                          </a:solidFill>
                        </a:rPr>
                        <a:t>0.85</a:t>
                      </a:r>
                    </a:p>
                  </a:txBody>
                  <a:tcPr marL="0" marR="0" marT="0" marB="0" anchor="t" anchorCtr="0" horzOverflow="overflow"/>
                </a:tc>
                <a:tc>
                  <a:txBody>
                    <a:bodyPr/>
                    <a:lstStyle/>
                    <a:p>
                      <a:pPr algn="ctr">
                        <a:defRPr b="0" sz="1800">
                          <a:solidFill>
                            <a:srgbClr val="000000"/>
                          </a:solidFill>
                        </a:defRPr>
                      </a:pPr>
                      <a:r>
                        <a:rPr b="1">
                          <a:solidFill>
                            <a:srgbClr val="FFFFFF"/>
                          </a:solidFill>
                        </a:rPr>
                        <a:t>0.9</a:t>
                      </a:r>
                    </a:p>
                  </a:txBody>
                  <a:tcPr marL="0" marR="0" marT="0" marB="0" anchor="t" anchorCtr="0" horzOverflow="overflow"/>
                </a:tc>
                <a:tc>
                  <a:txBody>
                    <a:bodyPr/>
                    <a:lstStyle/>
                    <a:p>
                      <a:pPr algn="ctr">
                        <a:defRPr b="0" sz="1800">
                          <a:solidFill>
                            <a:srgbClr val="000000"/>
                          </a:solidFill>
                        </a:defRPr>
                      </a:pPr>
                      <a:r>
                        <a:rPr b="1">
                          <a:solidFill>
                            <a:srgbClr val="FFFFFF"/>
                          </a:solidFill>
                        </a:rPr>
                        <a:t>0.95</a:t>
                      </a:r>
                    </a:p>
                  </a:txBody>
                  <a:tcPr marL="0" marR="0" marT="0" marB="0" anchor="t" anchorCtr="0" horzOverflow="overflow"/>
                </a:tc>
              </a:tr>
              <a:tr h="402027">
                <a:tc>
                  <a:txBody>
                    <a:bodyPr/>
                    <a:lstStyle/>
                    <a:p>
                      <a:pPr algn="ctr">
                        <a:defRPr b="0" sz="1800">
                          <a:solidFill>
                            <a:srgbClr val="000000"/>
                          </a:solidFill>
                        </a:defRPr>
                      </a:pPr>
                      <a:r>
                        <a:rPr b="1" sz="1400">
                          <a:solidFill>
                            <a:srgbClr val="FFFFFF"/>
                          </a:solidFill>
                        </a:rPr>
                        <a:t>Traditional ML
(in epochs)</a:t>
                      </a:r>
                    </a:p>
                  </a:txBody>
                  <a:tcPr marL="0" marR="0" marT="0" marB="0" anchor="t" anchorCtr="0" horzOverflow="overflow"/>
                </a:tc>
                <a:tc>
                  <a:txBody>
                    <a:bodyPr/>
                    <a:lstStyle/>
                    <a:p>
                      <a:pPr algn="ctr">
                        <a:defRPr sz="1800"/>
                      </a:pPr>
                      <a:r>
                        <a:rPr sz="1400"/>
                        <a:t>1</a:t>
                      </a:r>
                    </a:p>
                  </a:txBody>
                  <a:tcPr marL="0" marR="0" marT="0" marB="0" anchor="t" anchorCtr="0" horzOverflow="overflow"/>
                </a:tc>
                <a:tc>
                  <a:txBody>
                    <a:bodyPr/>
                    <a:lstStyle/>
                    <a:p>
                      <a:pPr algn="ctr">
                        <a:defRPr sz="1800"/>
                      </a:pPr>
                      <a:r>
                        <a:rPr sz="1400"/>
                        <a:t>1</a:t>
                      </a:r>
                    </a:p>
                  </a:txBody>
                  <a:tcPr marL="0" marR="0" marT="0" marB="0" anchor="t" anchorCtr="0" horzOverflow="overflow"/>
                </a:tc>
                <a:tc>
                  <a:txBody>
                    <a:bodyPr/>
                    <a:lstStyle/>
                    <a:p>
                      <a:pPr algn="ctr">
                        <a:defRPr sz="1800"/>
                      </a:pPr>
                      <a:r>
                        <a:rPr sz="1400"/>
                        <a:t>2</a:t>
                      </a:r>
                    </a:p>
                  </a:txBody>
                  <a:tcPr marL="0" marR="0" marT="0" marB="0" anchor="t" anchorCtr="0" horzOverflow="overflow"/>
                </a:tc>
              </a:tr>
              <a:tr h="402027">
                <a:tc>
                  <a:txBody>
                    <a:bodyPr/>
                    <a:lstStyle/>
                    <a:p>
                      <a:pPr algn="ctr">
                        <a:defRPr b="0" sz="1800">
                          <a:solidFill>
                            <a:srgbClr val="000000"/>
                          </a:solidFill>
                        </a:defRPr>
                      </a:pPr>
                      <a:r>
                        <a:rPr b="1" sz="1400">
                          <a:solidFill>
                            <a:srgbClr val="FFFFFF"/>
                          </a:solidFill>
                        </a:rPr>
                        <a:t>IID</a:t>
                      </a:r>
                    </a:p>
                  </a:txBody>
                  <a:tcPr marL="0" marR="0" marT="0" marB="0" anchor="t" anchorCtr="0" horzOverflow="overflow"/>
                </a:tc>
                <a:tc>
                  <a:txBody>
                    <a:bodyPr/>
                    <a:lstStyle/>
                    <a:p>
                      <a:pPr algn="ctr">
                        <a:defRPr sz="1800"/>
                      </a:pPr>
                      <a:r>
                        <a:rPr sz="1400"/>
                        <a:t>5</a:t>
                      </a:r>
                    </a:p>
                  </a:txBody>
                  <a:tcPr marL="0" marR="0" marT="0" marB="0" anchor="t" anchorCtr="0" horzOverflow="overflow"/>
                </a:tc>
                <a:tc>
                  <a:txBody>
                    <a:bodyPr/>
                    <a:lstStyle/>
                    <a:p>
                      <a:pPr algn="ctr">
                        <a:defRPr sz="1800"/>
                      </a:pPr>
                      <a:r>
                        <a:rPr sz="1400"/>
                        <a:t>7</a:t>
                      </a:r>
                    </a:p>
                  </a:txBody>
                  <a:tcPr marL="0" marR="0" marT="0" marB="0" anchor="t" anchorCtr="0" horzOverflow="overflow"/>
                </a:tc>
                <a:tc>
                  <a:txBody>
                    <a:bodyPr/>
                    <a:lstStyle/>
                    <a:p>
                      <a:pPr algn="ctr">
                        <a:defRPr sz="1800"/>
                      </a:pPr>
                      <a:r>
                        <a:rPr sz="1400"/>
                        <a:t>16</a:t>
                      </a:r>
                    </a:p>
                  </a:txBody>
                  <a:tcPr marL="0" marR="0" marT="0" marB="0" anchor="t" anchorCtr="0" horzOverflow="overflow"/>
                </a:tc>
              </a:tr>
              <a:tr h="402027">
                <a:tc>
                  <a:txBody>
                    <a:bodyPr/>
                    <a:lstStyle/>
                    <a:p>
                      <a:pPr algn="ctr">
                        <a:defRPr b="0" sz="1800">
                          <a:solidFill>
                            <a:srgbClr val="000000"/>
                          </a:solidFill>
                        </a:defRPr>
                      </a:pPr>
                      <a:r>
                        <a:rPr b="1" sz="1400">
                          <a:solidFill>
                            <a:srgbClr val="FFFFFF"/>
                          </a:solidFill>
                        </a:rPr>
                        <a:t>20% non-IID</a:t>
                      </a:r>
                    </a:p>
                  </a:txBody>
                  <a:tcPr marL="0" marR="0" marT="0" marB="0" anchor="t" anchorCtr="0" horzOverflow="overflow"/>
                </a:tc>
                <a:tc>
                  <a:txBody>
                    <a:bodyPr/>
                    <a:lstStyle/>
                    <a:p>
                      <a:pPr algn="ctr">
                        <a:defRPr sz="1800"/>
                      </a:pPr>
                      <a:r>
                        <a:rPr sz="1400"/>
                        <a:t>5</a:t>
                      </a:r>
                    </a:p>
                  </a:txBody>
                  <a:tcPr marL="0" marR="0" marT="0" marB="0" anchor="t" anchorCtr="0" horzOverflow="overflow"/>
                </a:tc>
                <a:tc>
                  <a:txBody>
                    <a:bodyPr/>
                    <a:lstStyle/>
                    <a:p>
                      <a:pPr algn="ctr">
                        <a:defRPr sz="1800"/>
                      </a:pPr>
                      <a:r>
                        <a:rPr sz="1400"/>
                        <a:t>7</a:t>
                      </a:r>
                    </a:p>
                  </a:txBody>
                  <a:tcPr marL="0" marR="0" marT="0" marB="0" anchor="t" anchorCtr="0" horzOverflow="overflow"/>
                </a:tc>
                <a:tc>
                  <a:txBody>
                    <a:bodyPr/>
                    <a:lstStyle/>
                    <a:p>
                      <a:pPr algn="ctr">
                        <a:defRPr sz="1800"/>
                      </a:pPr>
                      <a:r>
                        <a:rPr sz="1400"/>
                        <a:t>17</a:t>
                      </a:r>
                    </a:p>
                  </a:txBody>
                  <a:tcPr marL="0" marR="0" marT="0" marB="0" anchor="t" anchorCtr="0" horzOverflow="overflow"/>
                </a:tc>
              </a:tr>
              <a:tr h="402027">
                <a:tc>
                  <a:txBody>
                    <a:bodyPr/>
                    <a:lstStyle/>
                    <a:p>
                      <a:pPr algn="ctr">
                        <a:defRPr b="0" sz="1800">
                          <a:solidFill>
                            <a:srgbClr val="000000"/>
                          </a:solidFill>
                        </a:defRPr>
                      </a:pPr>
                      <a:r>
                        <a:rPr b="1" sz="1400">
                          <a:solidFill>
                            <a:srgbClr val="FFFFFF"/>
                          </a:solidFill>
                        </a:rPr>
                        <a:t>40% non-IID</a:t>
                      </a:r>
                    </a:p>
                  </a:txBody>
                  <a:tcPr marL="0" marR="0" marT="0" marB="0" anchor="t" anchorCtr="0" horzOverflow="overflow"/>
                </a:tc>
                <a:tc>
                  <a:txBody>
                    <a:bodyPr/>
                    <a:lstStyle/>
                    <a:p>
                      <a:pPr algn="ctr">
                        <a:defRPr sz="1800"/>
                      </a:pPr>
                      <a:r>
                        <a:rPr sz="1400"/>
                        <a:t>11</a:t>
                      </a:r>
                    </a:p>
                  </a:txBody>
                  <a:tcPr marL="0" marR="0" marT="0" marB="0" anchor="t" anchorCtr="0" horzOverflow="overflow"/>
                </a:tc>
                <a:tc>
                  <a:txBody>
                    <a:bodyPr/>
                    <a:lstStyle/>
                    <a:p>
                      <a:pPr algn="ctr">
                        <a:defRPr sz="1800"/>
                      </a:pPr>
                      <a:r>
                        <a:rPr sz="1400"/>
                        <a:t>17</a:t>
                      </a:r>
                    </a:p>
                  </a:txBody>
                  <a:tcPr marL="0" marR="0" marT="0" marB="0" anchor="t" anchorCtr="0" horzOverflow="overflow"/>
                </a:tc>
                <a:tc>
                  <a:txBody>
                    <a:bodyPr/>
                    <a:lstStyle/>
                    <a:p>
                      <a:pPr algn="ctr">
                        <a:defRPr sz="1800"/>
                      </a:pPr>
                      <a:r>
                        <a:rPr sz="1400"/>
                        <a:t>34</a:t>
                      </a:r>
                    </a:p>
                  </a:txBody>
                  <a:tcPr marL="0" marR="0" marT="0" marB="0" anchor="t" anchorCtr="0" horzOverflow="overflow"/>
                </a:tc>
              </a:tr>
              <a:tr h="402027">
                <a:tc>
                  <a:txBody>
                    <a:bodyPr/>
                    <a:lstStyle/>
                    <a:p>
                      <a:pPr algn="ctr">
                        <a:defRPr b="0" sz="1800">
                          <a:solidFill>
                            <a:srgbClr val="000000"/>
                          </a:solidFill>
                        </a:defRPr>
                      </a:pPr>
                      <a:r>
                        <a:rPr b="1" sz="1400">
                          <a:solidFill>
                            <a:srgbClr val="FFFFFF"/>
                          </a:solidFill>
                        </a:rPr>
                        <a:t>60% non-IID</a:t>
                      </a:r>
                    </a:p>
                  </a:txBody>
                  <a:tcPr marL="0" marR="0" marT="0" marB="0" anchor="t" anchorCtr="0" horzOverflow="overflow"/>
                </a:tc>
                <a:tc>
                  <a:txBody>
                    <a:bodyPr/>
                    <a:lstStyle/>
                    <a:p>
                      <a:pPr algn="ctr">
                        <a:defRPr sz="1800"/>
                      </a:pPr>
                      <a:r>
                        <a:rPr sz="1400"/>
                        <a:t>33</a:t>
                      </a:r>
                    </a:p>
                  </a:txBody>
                  <a:tcPr marL="0" marR="0" marT="0" marB="0" anchor="t" anchorCtr="0" horzOverflow="overflow"/>
                </a:tc>
                <a:tc>
                  <a:txBody>
                    <a:bodyPr/>
                    <a:lstStyle/>
                    <a:p>
                      <a:pPr algn="ctr">
                        <a:defRPr sz="1800"/>
                      </a:pPr>
                      <a:r>
                        <a:rPr sz="1400"/>
                        <a:t>49</a:t>
                      </a:r>
                    </a:p>
                  </a:txBody>
                  <a:tcPr marL="0" marR="0" marT="0" marB="0" anchor="t" anchorCtr="0" horzOverflow="overflow"/>
                </a:tc>
                <a:tc>
                  <a:txBody>
                    <a:bodyPr/>
                    <a:lstStyle/>
                    <a:p>
                      <a:pPr algn="ctr">
                        <a:defRPr sz="1800"/>
                      </a:pPr>
                      <a:r>
                        <a:rPr sz="1400"/>
                        <a:t>101</a:t>
                      </a:r>
                    </a:p>
                  </a:txBody>
                  <a:tcPr marL="0" marR="0" marT="0" marB="0" anchor="t" anchorCtr="0" horzOverflow="overflow"/>
                </a:tc>
              </a:tr>
              <a:tr h="402027">
                <a:tc>
                  <a:txBody>
                    <a:bodyPr/>
                    <a:lstStyle/>
                    <a:p>
                      <a:pPr algn="ctr">
                        <a:defRPr b="0" sz="1800">
                          <a:solidFill>
                            <a:srgbClr val="000000"/>
                          </a:solidFill>
                        </a:defRPr>
                      </a:pPr>
                      <a:r>
                        <a:rPr b="1" sz="1400">
                          <a:solidFill>
                            <a:srgbClr val="FFFFFF"/>
                          </a:solidFill>
                        </a:rPr>
                        <a:t>80% non-IID</a:t>
                      </a:r>
                    </a:p>
                  </a:txBody>
                  <a:tcPr marL="0" marR="0" marT="0" marB="0" anchor="t" anchorCtr="0" horzOverflow="overflow"/>
                </a:tc>
                <a:tc>
                  <a:txBody>
                    <a:bodyPr/>
                    <a:lstStyle/>
                    <a:p>
                      <a:pPr algn="ctr">
                        <a:defRPr sz="1800"/>
                      </a:pPr>
                      <a:r>
                        <a:rPr sz="1400"/>
                        <a:t>33</a:t>
                      </a:r>
                    </a:p>
                  </a:txBody>
                  <a:tcPr marL="0" marR="0" marT="0" marB="0" anchor="t" anchorCtr="0" horzOverflow="overflow"/>
                </a:tc>
                <a:tc>
                  <a:txBody>
                    <a:bodyPr/>
                    <a:lstStyle/>
                    <a:p>
                      <a:pPr algn="ctr">
                        <a:defRPr sz="1800"/>
                      </a:pPr>
                      <a:r>
                        <a:rPr sz="1400"/>
                        <a:t>55</a:t>
                      </a:r>
                    </a:p>
                  </a:txBody>
                  <a:tcPr marL="0" marR="0" marT="0" marB="0" anchor="t" anchorCtr="0" horzOverflow="overflow"/>
                </a:tc>
                <a:tc>
                  <a:txBody>
                    <a:bodyPr/>
                    <a:lstStyle/>
                    <a:p>
                      <a:pPr algn="ctr">
                        <a:defRPr sz="1800"/>
                      </a:pPr>
                      <a:r>
                        <a:rPr sz="1400"/>
                        <a:t>194</a:t>
                      </a:r>
                    </a:p>
                  </a:txBody>
                  <a:tcPr marL="0" marR="0" marT="0" marB="0" anchor="t" anchorCtr="0" horzOverflow="overflow"/>
                </a:tc>
              </a:tr>
              <a:tr h="402027">
                <a:tc>
                  <a:txBody>
                    <a:bodyPr/>
                    <a:lstStyle/>
                    <a:p>
                      <a:pPr algn="ctr">
                        <a:defRPr b="0" sz="1800">
                          <a:solidFill>
                            <a:srgbClr val="000000"/>
                          </a:solidFill>
                        </a:defRPr>
                      </a:pPr>
                      <a:r>
                        <a:rPr b="1" sz="1400">
                          <a:solidFill>
                            <a:srgbClr val="FFFFFF"/>
                          </a:solidFill>
                        </a:rPr>
                        <a:t>100% non-IID</a:t>
                      </a:r>
                    </a:p>
                  </a:txBody>
                  <a:tcPr marL="0" marR="0" marT="0" marB="0" anchor="t" anchorCtr="0" horzOverflow="overflow"/>
                </a:tc>
                <a:tc>
                  <a:txBody>
                    <a:bodyPr/>
                    <a:lstStyle/>
                    <a:p>
                      <a:pPr algn="ctr">
                        <a:defRPr sz="1800"/>
                      </a:pPr>
                      <a:r>
                        <a:rPr sz="1400"/>
                        <a:t>∞*</a:t>
                      </a:r>
                    </a:p>
                  </a:txBody>
                  <a:tcPr marL="0" marR="0" marT="0" marB="0" anchor="t" anchorCtr="0" horzOverflow="overflow"/>
                </a:tc>
                <a:tc>
                  <a:txBody>
                    <a:bodyPr/>
                    <a:lstStyle/>
                    <a:p>
                      <a:pPr algn="ctr">
                        <a:defRPr sz="1800"/>
                      </a:pPr>
                      <a:r>
                        <a:rPr sz="1400"/>
                        <a:t>∞*</a:t>
                      </a:r>
                    </a:p>
                  </a:txBody>
                  <a:tcPr marL="0" marR="0" marT="0" marB="0" anchor="t" anchorCtr="0" horzOverflow="overflow"/>
                </a:tc>
                <a:tc>
                  <a:txBody>
                    <a:bodyPr/>
                    <a:lstStyle/>
                    <a:p>
                      <a:pPr algn="ctr">
                        <a:defRPr sz="1800"/>
                      </a:pPr>
                      <a:r>
                        <a:rPr sz="1400"/>
                        <a:t>∞*</a:t>
                      </a:r>
                    </a:p>
                  </a:txBody>
                  <a:tcPr marL="0" marR="0" marT="0" marB="0" anchor="t" anchorCtr="0" horzOverflow="overflow"/>
                </a:tc>
              </a:tr>
            </a:tbl>
          </a:graphicData>
        </a:graphic>
      </p:graphicFrame>
      <p:sp>
        <p:nvSpPr>
          <p:cNvPr id="507" name="矩形 47"/>
          <p:cNvSpPr txBox="1"/>
          <p:nvPr/>
        </p:nvSpPr>
        <p:spPr>
          <a:xfrm>
            <a:off x="313182" y="4751803"/>
            <a:ext cx="7874430" cy="220975"/>
          </a:xfrm>
          <a:prstGeom prst="rect">
            <a:avLst/>
          </a:prstGeom>
          <a:ln w="12700">
            <a:miter lim="400000"/>
          </a:ln>
          <a:extLst>
            <a:ext uri="{C572A759-6A51-4108-AA02-DFA0A04FC94B}">
              <ma14:wrappingTextBoxFlag xmlns:ma14="http://schemas.microsoft.com/office/mac/drawingml/2011/main" val="1"/>
            </a:ext>
          </a:extLst>
        </p:spPr>
        <p:txBody>
          <a:bodyPr lIns="34286" tIns="34286" rIns="34286" bIns="34286">
            <a:spAutoFit/>
          </a:bodyPr>
          <a:lstStyle>
            <a:lvl1pPr>
              <a:lnSpc>
                <a:spcPct val="120000"/>
              </a:lnSpc>
              <a:defRPr sz="1000">
                <a:solidFill>
                  <a:srgbClr val="404040"/>
                </a:solidFill>
              </a:defRPr>
            </a:lvl1pPr>
          </a:lstStyle>
          <a:p>
            <a:pPr/>
            <a:r>
              <a:t>* Stopped checking after 200 rounds</a:t>
            </a:r>
          </a:p>
        </p:txBody>
      </p:sp>
      <p:sp>
        <p:nvSpPr>
          <p:cNvPr id="508" name="TextBox 1210"/>
          <p:cNvSpPr txBox="1"/>
          <p:nvPr/>
        </p:nvSpPr>
        <p:spPr>
          <a:xfrm>
            <a:off x="7108290" y="1132054"/>
            <a:ext cx="1716060" cy="24053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With slightly non-IID data distribution, can finally converge to a useful model, just a matter of time</a:t>
            </a:r>
          </a:p>
        </p:txBody>
      </p:sp>
      <p:grpSp>
        <p:nvGrpSpPr>
          <p:cNvPr id="511" name="组合 107"/>
          <p:cNvGrpSpPr/>
          <p:nvPr/>
        </p:nvGrpSpPr>
        <p:grpSpPr>
          <a:xfrm>
            <a:off x="6676213" y="1128097"/>
            <a:ext cx="368595" cy="368595"/>
            <a:chOff x="0" y="0"/>
            <a:chExt cx="368593" cy="368593"/>
          </a:xfrm>
        </p:grpSpPr>
        <p:sp>
          <p:nvSpPr>
            <p:cNvPr id="509"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510"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1</a:t>
              </a:r>
            </a:p>
          </p:txBody>
        </p:sp>
      </p:gr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503"/>
                                        </p:tgtEl>
                                        <p:attrNameLst>
                                          <p:attrName>style.visibility</p:attrName>
                                        </p:attrNameLst>
                                      </p:cBhvr>
                                      <p:to>
                                        <p:strVal val="visible"/>
                                      </p:to>
                                    </p:set>
                                    <p:anim calcmode="lin" valueType="num">
                                      <p:cBhvr>
                                        <p:cTn id="7" dur="500" fill="hold"/>
                                        <p:tgtEl>
                                          <p:spTgt spid="503"/>
                                        </p:tgtEl>
                                        <p:attrNameLst>
                                          <p:attrName>ppt_w</p:attrName>
                                        </p:attrNameLst>
                                      </p:cBhvr>
                                      <p:tavLst>
                                        <p:tav tm="0">
                                          <p:val>
                                            <p:fltVal val="0"/>
                                          </p:val>
                                        </p:tav>
                                        <p:tav tm="100000">
                                          <p:val>
                                            <p:strVal val="#ppt_w"/>
                                          </p:val>
                                        </p:tav>
                                      </p:tavLst>
                                    </p:anim>
                                    <p:anim calcmode="lin" valueType="num">
                                      <p:cBhvr>
                                        <p:cTn id="8" dur="500" fill="hold"/>
                                        <p:tgtEl>
                                          <p:spTgt spid="50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504"/>
                                        </p:tgtEl>
                                        <p:attrNameLst>
                                          <p:attrName>style.visibility</p:attrName>
                                        </p:attrNameLst>
                                      </p:cBhvr>
                                      <p:to>
                                        <p:strVal val="visible"/>
                                      </p:to>
                                    </p:set>
                                    <p:animEffect filter="wipe(left)" transition="in">
                                      <p:cBhvr>
                                        <p:cTn id="12" dur="300"/>
                                        <p:tgtEl>
                                          <p:spTgt spid="504"/>
                                        </p:tgtEl>
                                      </p:cBhvr>
                                    </p:animEffect>
                                  </p:childTnLst>
                                </p:cTn>
                              </p:par>
                            </p:childTnLst>
                          </p:cTn>
                        </p:par>
                        <p:par>
                          <p:cTn id="13" fill="hold">
                            <p:stCondLst>
                              <p:cond delay="800"/>
                            </p:stCondLst>
                            <p:childTnLst>
                              <p:par>
                                <p:cTn id="14" presetClass="entr" nodeType="afterEffect" presetSubtype="1" presetID="2" grpId="3" fill="hold">
                                  <p:stCondLst>
                                    <p:cond delay="0"/>
                                  </p:stCondLst>
                                  <p:iterate type="el" backwards="0">
                                    <p:tmAbs val="0"/>
                                  </p:iterate>
                                  <p:childTnLst>
                                    <p:set>
                                      <p:cBhvr>
                                        <p:cTn id="15" fill="hold"/>
                                        <p:tgtEl>
                                          <p:spTgt spid="505"/>
                                        </p:tgtEl>
                                        <p:attrNameLst>
                                          <p:attrName>style.visibility</p:attrName>
                                        </p:attrNameLst>
                                      </p:cBhvr>
                                      <p:to>
                                        <p:strVal val="visible"/>
                                      </p:to>
                                    </p:set>
                                    <p:anim calcmode="lin" valueType="num">
                                      <p:cBhvr>
                                        <p:cTn id="16" dur="500" fill="hold"/>
                                        <p:tgtEl>
                                          <p:spTgt spid="505"/>
                                        </p:tgtEl>
                                        <p:attrNameLst>
                                          <p:attrName>ppt_x</p:attrName>
                                        </p:attrNameLst>
                                      </p:cBhvr>
                                      <p:tavLst>
                                        <p:tav tm="0">
                                          <p:val>
                                            <p:strVal val="#ppt_x"/>
                                          </p:val>
                                        </p:tav>
                                        <p:tav tm="100000">
                                          <p:val>
                                            <p:strVal val="#ppt_x"/>
                                          </p:val>
                                        </p:tav>
                                      </p:tavLst>
                                    </p:anim>
                                    <p:anim calcmode="lin" valueType="num">
                                      <p:cBhvr>
                                        <p:cTn id="17" dur="500" fill="hold"/>
                                        <p:tgtEl>
                                          <p:spTgt spid="505"/>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8" presetID="2" grpId="4" fill="hold">
                                  <p:stCondLst>
                                    <p:cond delay="0"/>
                                  </p:stCondLst>
                                  <p:iterate type="el" backwards="0">
                                    <p:tmAbs val="0"/>
                                  </p:iterate>
                                  <p:childTnLst>
                                    <p:set>
                                      <p:cBhvr>
                                        <p:cTn id="21" fill="hold"/>
                                        <p:tgtEl>
                                          <p:spTgt spid="506"/>
                                        </p:tgtEl>
                                        <p:attrNameLst>
                                          <p:attrName>style.visibility</p:attrName>
                                        </p:attrNameLst>
                                      </p:cBhvr>
                                      <p:to>
                                        <p:strVal val="visible"/>
                                      </p:to>
                                    </p:set>
                                    <p:anim calcmode="lin" valueType="num">
                                      <p:cBhvr>
                                        <p:cTn id="22" dur="1000" fill="hold"/>
                                        <p:tgtEl>
                                          <p:spTgt spid="506"/>
                                        </p:tgtEl>
                                        <p:attrNameLst>
                                          <p:attrName>ppt_x</p:attrName>
                                        </p:attrNameLst>
                                      </p:cBhvr>
                                      <p:tavLst>
                                        <p:tav tm="0">
                                          <p:val>
                                            <p:strVal val="0-#ppt_w/2"/>
                                          </p:val>
                                        </p:tav>
                                        <p:tav tm="100000">
                                          <p:val>
                                            <p:strVal val="#ppt_x"/>
                                          </p:val>
                                        </p:tav>
                                      </p:tavLst>
                                    </p:anim>
                                    <p:anim calcmode="lin" valueType="num">
                                      <p:cBhvr>
                                        <p:cTn id="23" dur="1000" fill="hold"/>
                                        <p:tgtEl>
                                          <p:spTgt spid="506"/>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Class="entr" nodeType="afterEffect" presetID="9" grpId="5" fill="hold">
                                  <p:stCondLst>
                                    <p:cond delay="0"/>
                                  </p:stCondLst>
                                  <p:iterate type="el" backwards="0">
                                    <p:tmAbs val="0"/>
                                  </p:iterate>
                                  <p:childTnLst>
                                    <p:set>
                                      <p:cBhvr>
                                        <p:cTn id="26" fill="hold"/>
                                        <p:tgtEl>
                                          <p:spTgt spid="507"/>
                                        </p:tgtEl>
                                        <p:attrNameLst>
                                          <p:attrName>style.visibility</p:attrName>
                                        </p:attrNameLst>
                                      </p:cBhvr>
                                      <p:to>
                                        <p:strVal val="visible"/>
                                      </p:to>
                                    </p:set>
                                    <p:animEffect filter="dissolve" transition="in">
                                      <p:cBhvr>
                                        <p:cTn id="27" dur="500"/>
                                        <p:tgtEl>
                                          <p:spTgt spid="507"/>
                                        </p:tgtEl>
                                      </p:cBhvr>
                                    </p:animEffect>
                                  </p:childTnLst>
                                </p:cTn>
                              </p:par>
                            </p:childTnLst>
                          </p:cTn>
                        </p:par>
                        <p:par>
                          <p:cTn id="28" fill="hold">
                            <p:stCondLst>
                              <p:cond delay="1500"/>
                            </p:stCondLst>
                            <p:childTnLst>
                              <p:par>
                                <p:cTn id="29" presetClass="entr" nodeType="afterEffect" presetSubtype="16" presetID="23" grpId="6" fill="hold">
                                  <p:stCondLst>
                                    <p:cond delay="0"/>
                                  </p:stCondLst>
                                  <p:iterate type="el" backwards="0">
                                    <p:tmAbs val="0"/>
                                  </p:iterate>
                                  <p:childTnLst>
                                    <p:set>
                                      <p:cBhvr>
                                        <p:cTn id="30" fill="hold"/>
                                        <p:tgtEl>
                                          <p:spTgt spid="511"/>
                                        </p:tgtEl>
                                        <p:attrNameLst>
                                          <p:attrName>style.visibility</p:attrName>
                                        </p:attrNameLst>
                                      </p:cBhvr>
                                      <p:to>
                                        <p:strVal val="visible"/>
                                      </p:to>
                                    </p:set>
                                    <p:anim calcmode="lin" valueType="num">
                                      <p:cBhvr>
                                        <p:cTn id="31" dur="500" fill="hold"/>
                                        <p:tgtEl>
                                          <p:spTgt spid="511"/>
                                        </p:tgtEl>
                                        <p:attrNameLst>
                                          <p:attrName>ppt_w</p:attrName>
                                        </p:attrNameLst>
                                      </p:cBhvr>
                                      <p:tavLst>
                                        <p:tav tm="0">
                                          <p:val>
                                            <p:fltVal val="0"/>
                                          </p:val>
                                        </p:tav>
                                        <p:tav tm="100000">
                                          <p:val>
                                            <p:strVal val="#ppt_w"/>
                                          </p:val>
                                        </p:tav>
                                      </p:tavLst>
                                    </p:anim>
                                    <p:anim calcmode="lin" valueType="num">
                                      <p:cBhvr>
                                        <p:cTn id="32" dur="500" fill="hold"/>
                                        <p:tgtEl>
                                          <p:spTgt spid="511"/>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Class="entr" nodeType="afterEffect" presetSubtype="1" presetID="2" grpId="7" fill="hold">
                                  <p:stCondLst>
                                    <p:cond delay="0"/>
                                  </p:stCondLst>
                                  <p:iterate type="el" backwards="0">
                                    <p:tmAbs val="0"/>
                                  </p:iterate>
                                  <p:childTnLst>
                                    <p:set>
                                      <p:cBhvr>
                                        <p:cTn id="35" fill="hold"/>
                                        <p:tgtEl>
                                          <p:spTgt spid="508"/>
                                        </p:tgtEl>
                                        <p:attrNameLst>
                                          <p:attrName>style.visibility</p:attrName>
                                        </p:attrNameLst>
                                      </p:cBhvr>
                                      <p:to>
                                        <p:strVal val="visible"/>
                                      </p:to>
                                    </p:set>
                                    <p:anim calcmode="lin" valueType="num">
                                      <p:cBhvr>
                                        <p:cTn id="36" dur="500" fill="hold"/>
                                        <p:tgtEl>
                                          <p:spTgt spid="508"/>
                                        </p:tgtEl>
                                        <p:attrNameLst>
                                          <p:attrName>ppt_x</p:attrName>
                                        </p:attrNameLst>
                                      </p:cBhvr>
                                      <p:tavLst>
                                        <p:tav tm="0">
                                          <p:val>
                                            <p:strVal val="#ppt_x"/>
                                          </p:val>
                                        </p:tav>
                                        <p:tav tm="100000">
                                          <p:val>
                                            <p:strVal val="#ppt_x"/>
                                          </p:val>
                                        </p:tav>
                                      </p:tavLst>
                                    </p:anim>
                                    <p:anim calcmode="lin" valueType="num">
                                      <p:cBhvr>
                                        <p:cTn id="37" dur="500" fill="hold"/>
                                        <p:tgtEl>
                                          <p:spTgt spid="50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5" grpId="3"/>
      <p:bldP build="whole" bldLvl="1" animBg="1" rev="0" advAuto="0" spid="503" grpId="1"/>
      <p:bldP build="whole" bldLvl="1" animBg="1" rev="0" advAuto="0" spid="508" grpId="7"/>
      <p:bldP build="whole" bldLvl="1" animBg="1" rev="0" advAuto="0" spid="506" grpId="4"/>
      <p:bldP build="whole" bldLvl="1" animBg="1" rev="0" advAuto="0" spid="507" grpId="5"/>
      <p:bldP build="whole" bldLvl="1" animBg="1" rev="0" advAuto="0" spid="511" grpId="6"/>
      <p:bldP build="whole" bldLvl="1" animBg="1" rev="0" advAuto="0" spid="504" grpId="2"/>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文本框 15"/>
          <p:cNvSpPr txBox="1"/>
          <p:nvPr/>
        </p:nvSpPr>
        <p:spPr>
          <a:xfrm>
            <a:off x="743676" y="309785"/>
            <a:ext cx="5558773"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Performance analysis</a:t>
            </a:r>
          </a:p>
        </p:txBody>
      </p:sp>
      <p:sp>
        <p:nvSpPr>
          <p:cNvPr id="516" name="直接连接符 30"/>
          <p:cNvSpPr/>
          <p:nvPr/>
        </p:nvSpPr>
        <p:spPr>
          <a:xfrm>
            <a:off x="774478" y="657416"/>
            <a:ext cx="480260" cy="1"/>
          </a:xfrm>
          <a:prstGeom prst="line">
            <a:avLst/>
          </a:prstGeom>
          <a:ln>
            <a:solidFill>
              <a:srgbClr val="1B4367"/>
            </a:solidFill>
            <a:miter/>
          </a:ln>
        </p:spPr>
        <p:txBody>
          <a:bodyPr lIns="45719" rIns="45719"/>
          <a:lstStyle/>
          <a:p>
            <a:pPr/>
          </a:p>
        </p:txBody>
      </p:sp>
      <p:sp>
        <p:nvSpPr>
          <p:cNvPr id="517" name="TextBox 1210"/>
          <p:cNvSpPr txBox="1"/>
          <p:nvPr/>
        </p:nvSpPr>
        <p:spPr>
          <a:xfrm>
            <a:off x="685340" y="854709"/>
            <a:ext cx="5675444" cy="3606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Number of rounds to achieve certain accuracies:</a:t>
            </a:r>
          </a:p>
        </p:txBody>
      </p:sp>
      <p:graphicFrame>
        <p:nvGraphicFramePr>
          <p:cNvPr id="518" name="表格"/>
          <p:cNvGraphicFramePr/>
          <p:nvPr/>
        </p:nvGraphicFramePr>
        <p:xfrm>
          <a:off x="769373" y="1407920"/>
          <a:ext cx="5798897" cy="3630945"/>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1446549"/>
                <a:gridCol w="1446549"/>
                <a:gridCol w="1446549"/>
                <a:gridCol w="1446549"/>
              </a:tblGrid>
              <a:tr h="402027">
                <a:tc>
                  <a:txBody>
                    <a:bodyPr/>
                    <a:lstStyle/>
                    <a:p>
                      <a:pPr algn="ctr">
                        <a:defRPr sz="1400"/>
                      </a:pPr>
                    </a:p>
                  </a:txBody>
                  <a:tcPr marL="0" marR="0" marT="0" marB="0" anchor="t" anchorCtr="0" horzOverflow="overflow"/>
                </a:tc>
                <a:tc>
                  <a:txBody>
                    <a:bodyPr/>
                    <a:lstStyle/>
                    <a:p>
                      <a:pPr algn="ctr">
                        <a:defRPr b="0" sz="1800">
                          <a:solidFill>
                            <a:srgbClr val="000000"/>
                          </a:solidFill>
                        </a:defRPr>
                      </a:pPr>
                      <a:r>
                        <a:rPr b="1">
                          <a:solidFill>
                            <a:srgbClr val="FFFFFF"/>
                          </a:solidFill>
                        </a:rPr>
                        <a:t>0.85</a:t>
                      </a:r>
                    </a:p>
                  </a:txBody>
                  <a:tcPr marL="0" marR="0" marT="0" marB="0" anchor="t" anchorCtr="0" horzOverflow="overflow"/>
                </a:tc>
                <a:tc>
                  <a:txBody>
                    <a:bodyPr/>
                    <a:lstStyle/>
                    <a:p>
                      <a:pPr algn="ctr">
                        <a:defRPr b="0" sz="1800">
                          <a:solidFill>
                            <a:srgbClr val="000000"/>
                          </a:solidFill>
                        </a:defRPr>
                      </a:pPr>
                      <a:r>
                        <a:rPr b="1">
                          <a:solidFill>
                            <a:srgbClr val="FFFFFF"/>
                          </a:solidFill>
                        </a:rPr>
                        <a:t>0.9</a:t>
                      </a:r>
                    </a:p>
                  </a:txBody>
                  <a:tcPr marL="0" marR="0" marT="0" marB="0" anchor="t" anchorCtr="0" horzOverflow="overflow"/>
                </a:tc>
                <a:tc>
                  <a:txBody>
                    <a:bodyPr/>
                    <a:lstStyle/>
                    <a:p>
                      <a:pPr algn="ctr">
                        <a:defRPr b="0" sz="1800">
                          <a:solidFill>
                            <a:srgbClr val="000000"/>
                          </a:solidFill>
                        </a:defRPr>
                      </a:pPr>
                      <a:r>
                        <a:rPr b="1">
                          <a:solidFill>
                            <a:srgbClr val="FFFFFF"/>
                          </a:solidFill>
                        </a:rPr>
                        <a:t>0.95</a:t>
                      </a:r>
                    </a:p>
                  </a:txBody>
                  <a:tcPr marL="0" marR="0" marT="0" marB="0" anchor="t" anchorCtr="0" horzOverflow="overflow"/>
                </a:tc>
              </a:tr>
              <a:tr h="402027">
                <a:tc>
                  <a:txBody>
                    <a:bodyPr/>
                    <a:lstStyle/>
                    <a:p>
                      <a:pPr algn="ctr">
                        <a:defRPr b="0" sz="1800">
                          <a:solidFill>
                            <a:srgbClr val="000000"/>
                          </a:solidFill>
                        </a:defRPr>
                      </a:pPr>
                      <a:r>
                        <a:rPr b="1" sz="1400">
                          <a:solidFill>
                            <a:srgbClr val="FFFFFF"/>
                          </a:solidFill>
                        </a:rPr>
                        <a:t>Traditional ML
(in epochs)</a:t>
                      </a:r>
                    </a:p>
                  </a:txBody>
                  <a:tcPr marL="0" marR="0" marT="0" marB="0" anchor="t" anchorCtr="0" horzOverflow="overflow"/>
                </a:tc>
                <a:tc>
                  <a:txBody>
                    <a:bodyPr/>
                    <a:lstStyle/>
                    <a:p>
                      <a:pPr algn="ctr">
                        <a:defRPr sz="1800"/>
                      </a:pPr>
                      <a:r>
                        <a:rPr sz="1400"/>
                        <a:t>1</a:t>
                      </a:r>
                    </a:p>
                  </a:txBody>
                  <a:tcPr marL="0" marR="0" marT="0" marB="0" anchor="t" anchorCtr="0" horzOverflow="overflow"/>
                </a:tc>
                <a:tc>
                  <a:txBody>
                    <a:bodyPr/>
                    <a:lstStyle/>
                    <a:p>
                      <a:pPr algn="ctr">
                        <a:defRPr sz="1800"/>
                      </a:pPr>
                      <a:r>
                        <a:rPr sz="1400"/>
                        <a:t>1</a:t>
                      </a:r>
                    </a:p>
                  </a:txBody>
                  <a:tcPr marL="0" marR="0" marT="0" marB="0" anchor="t" anchorCtr="0" horzOverflow="overflow"/>
                </a:tc>
                <a:tc>
                  <a:txBody>
                    <a:bodyPr/>
                    <a:lstStyle/>
                    <a:p>
                      <a:pPr algn="ctr">
                        <a:defRPr sz="1800"/>
                      </a:pPr>
                      <a:r>
                        <a:rPr sz="1400"/>
                        <a:t>2</a:t>
                      </a:r>
                    </a:p>
                  </a:txBody>
                  <a:tcPr marL="0" marR="0" marT="0" marB="0" anchor="t" anchorCtr="0" horzOverflow="overflow"/>
                </a:tc>
              </a:tr>
              <a:tr h="402027">
                <a:tc>
                  <a:txBody>
                    <a:bodyPr/>
                    <a:lstStyle/>
                    <a:p>
                      <a:pPr algn="ctr">
                        <a:defRPr b="0" sz="1800">
                          <a:solidFill>
                            <a:srgbClr val="000000"/>
                          </a:solidFill>
                        </a:defRPr>
                      </a:pPr>
                      <a:r>
                        <a:rPr b="1" sz="1400">
                          <a:solidFill>
                            <a:srgbClr val="FFFFFF"/>
                          </a:solidFill>
                        </a:rPr>
                        <a:t>IID</a:t>
                      </a:r>
                    </a:p>
                  </a:txBody>
                  <a:tcPr marL="0" marR="0" marT="0" marB="0" anchor="t" anchorCtr="0" horzOverflow="overflow"/>
                </a:tc>
                <a:tc>
                  <a:txBody>
                    <a:bodyPr/>
                    <a:lstStyle/>
                    <a:p>
                      <a:pPr algn="ctr">
                        <a:defRPr sz="1800"/>
                      </a:pPr>
                      <a:r>
                        <a:rPr sz="1400"/>
                        <a:t>5</a:t>
                      </a:r>
                    </a:p>
                  </a:txBody>
                  <a:tcPr marL="0" marR="0" marT="0" marB="0" anchor="t" anchorCtr="0" horzOverflow="overflow"/>
                </a:tc>
                <a:tc>
                  <a:txBody>
                    <a:bodyPr/>
                    <a:lstStyle/>
                    <a:p>
                      <a:pPr algn="ctr">
                        <a:defRPr sz="1800"/>
                      </a:pPr>
                      <a:r>
                        <a:rPr sz="1400"/>
                        <a:t>7</a:t>
                      </a:r>
                    </a:p>
                  </a:txBody>
                  <a:tcPr marL="0" marR="0" marT="0" marB="0" anchor="t" anchorCtr="0" horzOverflow="overflow"/>
                </a:tc>
                <a:tc>
                  <a:txBody>
                    <a:bodyPr/>
                    <a:lstStyle/>
                    <a:p>
                      <a:pPr algn="ctr">
                        <a:defRPr sz="1800"/>
                      </a:pPr>
                      <a:r>
                        <a:rPr sz="1400"/>
                        <a:t>16</a:t>
                      </a:r>
                    </a:p>
                  </a:txBody>
                  <a:tcPr marL="0" marR="0" marT="0" marB="0" anchor="t" anchorCtr="0" horzOverflow="overflow"/>
                </a:tc>
              </a:tr>
              <a:tr h="402027">
                <a:tc>
                  <a:txBody>
                    <a:bodyPr/>
                    <a:lstStyle/>
                    <a:p>
                      <a:pPr algn="ctr">
                        <a:defRPr b="0" sz="1800">
                          <a:solidFill>
                            <a:srgbClr val="000000"/>
                          </a:solidFill>
                        </a:defRPr>
                      </a:pPr>
                      <a:r>
                        <a:rPr b="1" sz="1400">
                          <a:solidFill>
                            <a:srgbClr val="FFFFFF"/>
                          </a:solidFill>
                        </a:rPr>
                        <a:t>1 class</a:t>
                      </a:r>
                    </a:p>
                  </a:txBody>
                  <a:tcPr marL="0" marR="0" marT="0" marB="0" anchor="t" anchorCtr="0" horzOverflow="overflow"/>
                </a:tc>
                <a:tc>
                  <a:txBody>
                    <a:bodyPr/>
                    <a:lstStyle/>
                    <a:p>
                      <a:pPr algn="ctr">
                        <a:defRPr sz="1800"/>
                      </a:pPr>
                      <a:r>
                        <a:rPr sz="1400"/>
                        <a:t>∞*</a:t>
                      </a:r>
                    </a:p>
                  </a:txBody>
                  <a:tcPr marL="0" marR="0" marT="0" marB="0" anchor="t" anchorCtr="0" horzOverflow="overflow"/>
                </a:tc>
                <a:tc>
                  <a:txBody>
                    <a:bodyPr/>
                    <a:lstStyle/>
                    <a:p>
                      <a:pPr algn="ctr">
                        <a:defRPr sz="1800"/>
                      </a:pPr>
                      <a:r>
                        <a:rPr sz="1400"/>
                        <a:t>∞*</a:t>
                      </a:r>
                    </a:p>
                  </a:txBody>
                  <a:tcPr marL="0" marR="0" marT="0" marB="0" anchor="t" anchorCtr="0" horzOverflow="overflow"/>
                </a:tc>
                <a:tc>
                  <a:txBody>
                    <a:bodyPr/>
                    <a:lstStyle/>
                    <a:p>
                      <a:pPr algn="ctr">
                        <a:defRPr sz="1800"/>
                      </a:pPr>
                      <a:r>
                        <a:rPr sz="1400"/>
                        <a:t>∞*</a:t>
                      </a:r>
                    </a:p>
                  </a:txBody>
                  <a:tcPr marL="0" marR="0" marT="0" marB="0" anchor="t" anchorCtr="0" horzOverflow="overflow"/>
                </a:tc>
              </a:tr>
              <a:tr h="402027">
                <a:tc>
                  <a:txBody>
                    <a:bodyPr/>
                    <a:lstStyle/>
                    <a:p>
                      <a:pPr algn="ctr">
                        <a:defRPr b="0" sz="1800">
                          <a:solidFill>
                            <a:srgbClr val="000000"/>
                          </a:solidFill>
                        </a:defRPr>
                      </a:pPr>
                      <a:r>
                        <a:rPr b="1" sz="1400">
                          <a:solidFill>
                            <a:srgbClr val="FFFFFF"/>
                          </a:solidFill>
                        </a:rPr>
                        <a:t>2 classes</a:t>
                      </a:r>
                    </a:p>
                  </a:txBody>
                  <a:tcPr marL="0" marR="0" marT="0" marB="0" anchor="t" anchorCtr="0" horzOverflow="overflow"/>
                </a:tc>
                <a:tc>
                  <a:txBody>
                    <a:bodyPr/>
                    <a:lstStyle/>
                    <a:p>
                      <a:pPr algn="ctr">
                        <a:defRPr sz="1800"/>
                      </a:pPr>
                      <a:r>
                        <a:rPr sz="1400"/>
                        <a:t>48</a:t>
                      </a:r>
                    </a:p>
                  </a:txBody>
                  <a:tcPr marL="0" marR="0" marT="0" marB="0" anchor="t" anchorCtr="0" horzOverflow="overflow"/>
                </a:tc>
                <a:tc>
                  <a:txBody>
                    <a:bodyPr/>
                    <a:lstStyle/>
                    <a:p>
                      <a:pPr algn="ctr">
                        <a:defRPr sz="1800"/>
                      </a:pPr>
                      <a:r>
                        <a:rPr sz="1400"/>
                        <a:t>73</a:t>
                      </a:r>
                    </a:p>
                  </a:txBody>
                  <a:tcPr marL="0" marR="0" marT="0" marB="0" anchor="t" anchorCtr="0" horzOverflow="overflow"/>
                </a:tc>
                <a:tc>
                  <a:txBody>
                    <a:bodyPr/>
                    <a:lstStyle/>
                    <a:p>
                      <a:pPr algn="ctr">
                        <a:defRPr sz="1800"/>
                      </a:pPr>
                      <a:r>
                        <a:rPr sz="1400"/>
                        <a:t>∞*</a:t>
                      </a:r>
                    </a:p>
                  </a:txBody>
                  <a:tcPr marL="0" marR="0" marT="0" marB="0" anchor="t" anchorCtr="0" horzOverflow="overflow"/>
                </a:tc>
              </a:tr>
              <a:tr h="402027">
                <a:tc>
                  <a:txBody>
                    <a:bodyPr/>
                    <a:lstStyle/>
                    <a:p>
                      <a:pPr algn="ctr">
                        <a:defRPr b="0" sz="1800">
                          <a:solidFill>
                            <a:srgbClr val="000000"/>
                          </a:solidFill>
                        </a:defRPr>
                      </a:pPr>
                      <a:r>
                        <a:rPr b="1" sz="1400">
                          <a:solidFill>
                            <a:srgbClr val="FFFFFF"/>
                          </a:solidFill>
                        </a:rPr>
                        <a:t>3 classes</a:t>
                      </a:r>
                    </a:p>
                  </a:txBody>
                  <a:tcPr marL="0" marR="0" marT="0" marB="0" anchor="t" anchorCtr="0" horzOverflow="overflow"/>
                </a:tc>
                <a:tc>
                  <a:txBody>
                    <a:bodyPr/>
                    <a:lstStyle/>
                    <a:p>
                      <a:pPr algn="ctr">
                        <a:defRPr sz="1800"/>
                      </a:pPr>
                      <a:r>
                        <a:rPr sz="1400"/>
                        <a:t>16</a:t>
                      </a:r>
                    </a:p>
                  </a:txBody>
                  <a:tcPr marL="0" marR="0" marT="0" marB="0" anchor="t" anchorCtr="0" horzOverflow="overflow"/>
                </a:tc>
                <a:tc>
                  <a:txBody>
                    <a:bodyPr/>
                    <a:lstStyle/>
                    <a:p>
                      <a:pPr algn="ctr">
                        <a:defRPr sz="1800"/>
                      </a:pPr>
                      <a:r>
                        <a:rPr sz="1400"/>
                        <a:t>29</a:t>
                      </a:r>
                    </a:p>
                  </a:txBody>
                  <a:tcPr marL="0" marR="0" marT="0" marB="0" anchor="t" anchorCtr="0" horzOverflow="overflow"/>
                </a:tc>
                <a:tc>
                  <a:txBody>
                    <a:bodyPr/>
                    <a:lstStyle/>
                    <a:p>
                      <a:pPr algn="ctr">
                        <a:defRPr sz="1800"/>
                      </a:pPr>
                      <a:r>
                        <a:rPr sz="1400"/>
                        <a:t>89</a:t>
                      </a:r>
                    </a:p>
                  </a:txBody>
                  <a:tcPr marL="0" marR="0" marT="0" marB="0" anchor="t" anchorCtr="0" horzOverflow="overflow"/>
                </a:tc>
              </a:tr>
              <a:tr h="402027">
                <a:tc>
                  <a:txBody>
                    <a:bodyPr/>
                    <a:lstStyle/>
                    <a:p>
                      <a:pPr algn="ctr">
                        <a:defRPr b="0" sz="1800">
                          <a:solidFill>
                            <a:srgbClr val="000000"/>
                          </a:solidFill>
                        </a:defRPr>
                      </a:pPr>
                      <a:r>
                        <a:rPr b="1" sz="1400">
                          <a:solidFill>
                            <a:srgbClr val="FFFFFF"/>
                          </a:solidFill>
                        </a:rPr>
                        <a:t>5 classes</a:t>
                      </a:r>
                    </a:p>
                  </a:txBody>
                  <a:tcPr marL="0" marR="0" marT="0" marB="0" anchor="t" anchorCtr="0" horzOverflow="overflow"/>
                </a:tc>
                <a:tc>
                  <a:txBody>
                    <a:bodyPr/>
                    <a:lstStyle/>
                    <a:p>
                      <a:pPr algn="ctr">
                        <a:defRPr sz="1800"/>
                      </a:pPr>
                      <a:r>
                        <a:rPr sz="1400"/>
                        <a:t>13</a:t>
                      </a:r>
                    </a:p>
                  </a:txBody>
                  <a:tcPr marL="0" marR="0" marT="0" marB="0" anchor="t" anchorCtr="0" horzOverflow="overflow"/>
                </a:tc>
                <a:tc>
                  <a:txBody>
                    <a:bodyPr/>
                    <a:lstStyle/>
                    <a:p>
                      <a:pPr algn="ctr">
                        <a:defRPr sz="1800"/>
                      </a:pPr>
                      <a:r>
                        <a:rPr sz="1400"/>
                        <a:t>18</a:t>
                      </a:r>
                    </a:p>
                  </a:txBody>
                  <a:tcPr marL="0" marR="0" marT="0" marB="0" anchor="t" anchorCtr="0" horzOverflow="overflow"/>
                </a:tc>
                <a:tc>
                  <a:txBody>
                    <a:bodyPr/>
                    <a:lstStyle/>
                    <a:p>
                      <a:pPr algn="ctr">
                        <a:defRPr sz="1800"/>
                      </a:pPr>
                      <a:r>
                        <a:rPr sz="1400"/>
                        <a:t>70</a:t>
                      </a:r>
                    </a:p>
                  </a:txBody>
                  <a:tcPr marL="0" marR="0" marT="0" marB="0" anchor="t" anchorCtr="0" horzOverflow="overflow"/>
                </a:tc>
              </a:tr>
              <a:tr h="402027">
                <a:tc>
                  <a:txBody>
                    <a:bodyPr/>
                    <a:lstStyle/>
                    <a:p>
                      <a:pPr algn="ctr">
                        <a:defRPr b="0" sz="1800">
                          <a:solidFill>
                            <a:srgbClr val="000000"/>
                          </a:solidFill>
                        </a:defRPr>
                      </a:pPr>
                      <a:r>
                        <a:rPr b="1" sz="1400">
                          <a:solidFill>
                            <a:srgbClr val="FFFFFF"/>
                          </a:solidFill>
                        </a:rPr>
                        <a:t>10 classes</a:t>
                      </a:r>
                    </a:p>
                  </a:txBody>
                  <a:tcPr marL="0" marR="0" marT="0" marB="0" anchor="t" anchorCtr="0" horzOverflow="overflow"/>
                </a:tc>
                <a:tc>
                  <a:txBody>
                    <a:bodyPr/>
                    <a:lstStyle/>
                    <a:p>
                      <a:pPr algn="ctr">
                        <a:defRPr sz="1800"/>
                      </a:pPr>
                      <a:r>
                        <a:rPr sz="1400"/>
                        <a:t>5</a:t>
                      </a:r>
                    </a:p>
                  </a:txBody>
                  <a:tcPr marL="0" marR="0" marT="0" marB="0" anchor="t" anchorCtr="0" horzOverflow="overflow"/>
                </a:tc>
                <a:tc>
                  <a:txBody>
                    <a:bodyPr/>
                    <a:lstStyle/>
                    <a:p>
                      <a:pPr algn="ctr">
                        <a:defRPr sz="1800"/>
                      </a:pPr>
                      <a:r>
                        <a:rPr sz="1400"/>
                        <a:t>7</a:t>
                      </a:r>
                    </a:p>
                  </a:txBody>
                  <a:tcPr marL="0" marR="0" marT="0" marB="0" anchor="t" anchorCtr="0" horzOverflow="overflow"/>
                </a:tc>
                <a:tc>
                  <a:txBody>
                    <a:bodyPr/>
                    <a:lstStyle/>
                    <a:p>
                      <a:pPr algn="ctr">
                        <a:defRPr sz="1800"/>
                      </a:pPr>
                      <a:r>
                        <a:rPr sz="1400"/>
                        <a:t>16</a:t>
                      </a:r>
                    </a:p>
                  </a:txBody>
                  <a:tcPr marL="0" marR="0" marT="0" marB="0" anchor="t" anchorCtr="0" horzOverflow="overflow"/>
                </a:tc>
              </a:tr>
            </a:tbl>
          </a:graphicData>
        </a:graphic>
      </p:graphicFrame>
      <p:sp>
        <p:nvSpPr>
          <p:cNvPr id="519" name="矩形 47"/>
          <p:cNvSpPr txBox="1"/>
          <p:nvPr/>
        </p:nvSpPr>
        <p:spPr>
          <a:xfrm>
            <a:off x="313182" y="4751803"/>
            <a:ext cx="7874430" cy="220975"/>
          </a:xfrm>
          <a:prstGeom prst="rect">
            <a:avLst/>
          </a:prstGeom>
          <a:ln w="12700">
            <a:miter lim="400000"/>
          </a:ln>
          <a:extLst>
            <a:ext uri="{C572A759-6A51-4108-AA02-DFA0A04FC94B}">
              <ma14:wrappingTextBoxFlag xmlns:ma14="http://schemas.microsoft.com/office/mac/drawingml/2011/main" val="1"/>
            </a:ext>
          </a:extLst>
        </p:spPr>
        <p:txBody>
          <a:bodyPr lIns="34286" tIns="34286" rIns="34286" bIns="34286">
            <a:spAutoFit/>
          </a:bodyPr>
          <a:lstStyle>
            <a:lvl1pPr>
              <a:lnSpc>
                <a:spcPct val="120000"/>
              </a:lnSpc>
              <a:defRPr sz="1000">
                <a:solidFill>
                  <a:srgbClr val="404040"/>
                </a:solidFill>
              </a:defRPr>
            </a:lvl1pPr>
          </a:lstStyle>
          <a:p>
            <a:pPr/>
            <a:r>
              <a:t>* Stopped checking after 200 rounds</a:t>
            </a:r>
          </a:p>
        </p:txBody>
      </p:sp>
      <p:sp>
        <p:nvSpPr>
          <p:cNvPr id="520" name="TextBox 1210"/>
          <p:cNvSpPr txBox="1"/>
          <p:nvPr/>
        </p:nvSpPr>
        <p:spPr>
          <a:xfrm>
            <a:off x="7108290" y="1132054"/>
            <a:ext cx="1716060" cy="24053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With slightly non-IID data distribution, can finally converge to a useful model, just a matter of time</a:t>
            </a:r>
          </a:p>
        </p:txBody>
      </p:sp>
      <p:grpSp>
        <p:nvGrpSpPr>
          <p:cNvPr id="523" name="组合 107"/>
          <p:cNvGrpSpPr/>
          <p:nvPr/>
        </p:nvGrpSpPr>
        <p:grpSpPr>
          <a:xfrm>
            <a:off x="6676213" y="1128097"/>
            <a:ext cx="368595" cy="368595"/>
            <a:chOff x="0" y="0"/>
            <a:chExt cx="368593" cy="368593"/>
          </a:xfrm>
        </p:grpSpPr>
        <p:sp>
          <p:nvSpPr>
            <p:cNvPr id="521"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522"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1</a:t>
              </a:r>
            </a:p>
          </p:txBody>
        </p:sp>
      </p:gr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515"/>
                                        </p:tgtEl>
                                        <p:attrNameLst>
                                          <p:attrName>style.visibility</p:attrName>
                                        </p:attrNameLst>
                                      </p:cBhvr>
                                      <p:to>
                                        <p:strVal val="visible"/>
                                      </p:to>
                                    </p:set>
                                    <p:anim calcmode="lin" valueType="num">
                                      <p:cBhvr>
                                        <p:cTn id="7" dur="500" fill="hold"/>
                                        <p:tgtEl>
                                          <p:spTgt spid="515"/>
                                        </p:tgtEl>
                                        <p:attrNameLst>
                                          <p:attrName>ppt_w</p:attrName>
                                        </p:attrNameLst>
                                      </p:cBhvr>
                                      <p:tavLst>
                                        <p:tav tm="0">
                                          <p:val>
                                            <p:fltVal val="0"/>
                                          </p:val>
                                        </p:tav>
                                        <p:tav tm="100000">
                                          <p:val>
                                            <p:strVal val="#ppt_w"/>
                                          </p:val>
                                        </p:tav>
                                      </p:tavLst>
                                    </p:anim>
                                    <p:anim calcmode="lin" valueType="num">
                                      <p:cBhvr>
                                        <p:cTn id="8" dur="500" fill="hold"/>
                                        <p:tgtEl>
                                          <p:spTgt spid="51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516"/>
                                        </p:tgtEl>
                                        <p:attrNameLst>
                                          <p:attrName>style.visibility</p:attrName>
                                        </p:attrNameLst>
                                      </p:cBhvr>
                                      <p:to>
                                        <p:strVal val="visible"/>
                                      </p:to>
                                    </p:set>
                                    <p:animEffect filter="wipe(left)" transition="in">
                                      <p:cBhvr>
                                        <p:cTn id="12" dur="300"/>
                                        <p:tgtEl>
                                          <p:spTgt spid="516"/>
                                        </p:tgtEl>
                                      </p:cBhvr>
                                    </p:animEffect>
                                  </p:childTnLst>
                                </p:cTn>
                              </p:par>
                            </p:childTnLst>
                          </p:cTn>
                        </p:par>
                        <p:par>
                          <p:cTn id="13" fill="hold">
                            <p:stCondLst>
                              <p:cond delay="800"/>
                            </p:stCondLst>
                            <p:childTnLst>
                              <p:par>
                                <p:cTn id="14" presetClass="entr" nodeType="afterEffect" presetSubtype="1" presetID="2" grpId="3" fill="hold">
                                  <p:stCondLst>
                                    <p:cond delay="0"/>
                                  </p:stCondLst>
                                  <p:iterate type="el" backwards="0">
                                    <p:tmAbs val="0"/>
                                  </p:iterate>
                                  <p:childTnLst>
                                    <p:set>
                                      <p:cBhvr>
                                        <p:cTn id="15" fill="hold"/>
                                        <p:tgtEl>
                                          <p:spTgt spid="517"/>
                                        </p:tgtEl>
                                        <p:attrNameLst>
                                          <p:attrName>style.visibility</p:attrName>
                                        </p:attrNameLst>
                                      </p:cBhvr>
                                      <p:to>
                                        <p:strVal val="visible"/>
                                      </p:to>
                                    </p:set>
                                    <p:anim calcmode="lin" valueType="num">
                                      <p:cBhvr>
                                        <p:cTn id="16" dur="500" fill="hold"/>
                                        <p:tgtEl>
                                          <p:spTgt spid="517"/>
                                        </p:tgtEl>
                                        <p:attrNameLst>
                                          <p:attrName>ppt_x</p:attrName>
                                        </p:attrNameLst>
                                      </p:cBhvr>
                                      <p:tavLst>
                                        <p:tav tm="0">
                                          <p:val>
                                            <p:strVal val="#ppt_x"/>
                                          </p:val>
                                        </p:tav>
                                        <p:tav tm="100000">
                                          <p:val>
                                            <p:strVal val="#ppt_x"/>
                                          </p:val>
                                        </p:tav>
                                      </p:tavLst>
                                    </p:anim>
                                    <p:anim calcmode="lin" valueType="num">
                                      <p:cBhvr>
                                        <p:cTn id="17" dur="500" fill="hold"/>
                                        <p:tgtEl>
                                          <p:spTgt spid="517"/>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8" presetID="2" grpId="4" fill="hold">
                                  <p:stCondLst>
                                    <p:cond delay="0"/>
                                  </p:stCondLst>
                                  <p:iterate type="el" backwards="0">
                                    <p:tmAbs val="0"/>
                                  </p:iterate>
                                  <p:childTnLst>
                                    <p:set>
                                      <p:cBhvr>
                                        <p:cTn id="21" fill="hold"/>
                                        <p:tgtEl>
                                          <p:spTgt spid="518"/>
                                        </p:tgtEl>
                                        <p:attrNameLst>
                                          <p:attrName>style.visibility</p:attrName>
                                        </p:attrNameLst>
                                      </p:cBhvr>
                                      <p:to>
                                        <p:strVal val="visible"/>
                                      </p:to>
                                    </p:set>
                                    <p:anim calcmode="lin" valueType="num">
                                      <p:cBhvr>
                                        <p:cTn id="22" dur="1000" fill="hold"/>
                                        <p:tgtEl>
                                          <p:spTgt spid="518"/>
                                        </p:tgtEl>
                                        <p:attrNameLst>
                                          <p:attrName>ppt_x</p:attrName>
                                        </p:attrNameLst>
                                      </p:cBhvr>
                                      <p:tavLst>
                                        <p:tav tm="0">
                                          <p:val>
                                            <p:strVal val="0-#ppt_w/2"/>
                                          </p:val>
                                        </p:tav>
                                        <p:tav tm="100000">
                                          <p:val>
                                            <p:strVal val="#ppt_x"/>
                                          </p:val>
                                        </p:tav>
                                      </p:tavLst>
                                    </p:anim>
                                    <p:anim calcmode="lin" valueType="num">
                                      <p:cBhvr>
                                        <p:cTn id="23" dur="1000" fill="hold"/>
                                        <p:tgtEl>
                                          <p:spTgt spid="518"/>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Class="entr" nodeType="afterEffect" presetID="9" grpId="5" fill="hold">
                                  <p:stCondLst>
                                    <p:cond delay="0"/>
                                  </p:stCondLst>
                                  <p:iterate type="el" backwards="0">
                                    <p:tmAbs val="0"/>
                                  </p:iterate>
                                  <p:childTnLst>
                                    <p:set>
                                      <p:cBhvr>
                                        <p:cTn id="26" fill="hold"/>
                                        <p:tgtEl>
                                          <p:spTgt spid="519"/>
                                        </p:tgtEl>
                                        <p:attrNameLst>
                                          <p:attrName>style.visibility</p:attrName>
                                        </p:attrNameLst>
                                      </p:cBhvr>
                                      <p:to>
                                        <p:strVal val="visible"/>
                                      </p:to>
                                    </p:set>
                                    <p:animEffect filter="dissolve" transition="in">
                                      <p:cBhvr>
                                        <p:cTn id="27" dur="500"/>
                                        <p:tgtEl>
                                          <p:spTgt spid="519"/>
                                        </p:tgtEl>
                                      </p:cBhvr>
                                    </p:animEffect>
                                  </p:childTnLst>
                                </p:cTn>
                              </p:par>
                            </p:childTnLst>
                          </p:cTn>
                        </p:par>
                        <p:par>
                          <p:cTn id="28" fill="hold">
                            <p:stCondLst>
                              <p:cond delay="1500"/>
                            </p:stCondLst>
                            <p:childTnLst>
                              <p:par>
                                <p:cTn id="29" presetClass="entr" nodeType="afterEffect" presetSubtype="16" presetID="23" grpId="6" fill="hold">
                                  <p:stCondLst>
                                    <p:cond delay="0"/>
                                  </p:stCondLst>
                                  <p:iterate type="el" backwards="0">
                                    <p:tmAbs val="0"/>
                                  </p:iterate>
                                  <p:childTnLst>
                                    <p:set>
                                      <p:cBhvr>
                                        <p:cTn id="30" fill="hold"/>
                                        <p:tgtEl>
                                          <p:spTgt spid="523"/>
                                        </p:tgtEl>
                                        <p:attrNameLst>
                                          <p:attrName>style.visibility</p:attrName>
                                        </p:attrNameLst>
                                      </p:cBhvr>
                                      <p:to>
                                        <p:strVal val="visible"/>
                                      </p:to>
                                    </p:set>
                                    <p:anim calcmode="lin" valueType="num">
                                      <p:cBhvr>
                                        <p:cTn id="31" dur="500" fill="hold"/>
                                        <p:tgtEl>
                                          <p:spTgt spid="523"/>
                                        </p:tgtEl>
                                        <p:attrNameLst>
                                          <p:attrName>ppt_w</p:attrName>
                                        </p:attrNameLst>
                                      </p:cBhvr>
                                      <p:tavLst>
                                        <p:tav tm="0">
                                          <p:val>
                                            <p:fltVal val="0"/>
                                          </p:val>
                                        </p:tav>
                                        <p:tav tm="100000">
                                          <p:val>
                                            <p:strVal val="#ppt_w"/>
                                          </p:val>
                                        </p:tav>
                                      </p:tavLst>
                                    </p:anim>
                                    <p:anim calcmode="lin" valueType="num">
                                      <p:cBhvr>
                                        <p:cTn id="32" dur="500" fill="hold"/>
                                        <p:tgtEl>
                                          <p:spTgt spid="523"/>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Class="entr" nodeType="afterEffect" presetSubtype="1" presetID="2" grpId="7" fill="hold">
                                  <p:stCondLst>
                                    <p:cond delay="0"/>
                                  </p:stCondLst>
                                  <p:iterate type="el" backwards="0">
                                    <p:tmAbs val="0"/>
                                  </p:iterate>
                                  <p:childTnLst>
                                    <p:set>
                                      <p:cBhvr>
                                        <p:cTn id="35" fill="hold"/>
                                        <p:tgtEl>
                                          <p:spTgt spid="520"/>
                                        </p:tgtEl>
                                        <p:attrNameLst>
                                          <p:attrName>style.visibility</p:attrName>
                                        </p:attrNameLst>
                                      </p:cBhvr>
                                      <p:to>
                                        <p:strVal val="visible"/>
                                      </p:to>
                                    </p:set>
                                    <p:anim calcmode="lin" valueType="num">
                                      <p:cBhvr>
                                        <p:cTn id="36" dur="500" fill="hold"/>
                                        <p:tgtEl>
                                          <p:spTgt spid="520"/>
                                        </p:tgtEl>
                                        <p:attrNameLst>
                                          <p:attrName>ppt_x</p:attrName>
                                        </p:attrNameLst>
                                      </p:cBhvr>
                                      <p:tavLst>
                                        <p:tav tm="0">
                                          <p:val>
                                            <p:strVal val="#ppt_x"/>
                                          </p:val>
                                        </p:tav>
                                        <p:tav tm="100000">
                                          <p:val>
                                            <p:strVal val="#ppt_x"/>
                                          </p:val>
                                        </p:tav>
                                      </p:tavLst>
                                    </p:anim>
                                    <p:anim calcmode="lin" valueType="num">
                                      <p:cBhvr>
                                        <p:cTn id="37" dur="500" fill="hold"/>
                                        <p:tgtEl>
                                          <p:spTgt spid="5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8" grpId="4"/>
      <p:bldP build="whole" bldLvl="1" animBg="1" rev="0" advAuto="0" spid="519" grpId="5"/>
      <p:bldP build="whole" bldLvl="1" animBg="1" rev="0" advAuto="0" spid="517" grpId="3"/>
      <p:bldP build="whole" bldLvl="1" animBg="1" rev="0" advAuto="0" spid="515" grpId="1"/>
      <p:bldP build="whole" bldLvl="1" animBg="1" rev="0" advAuto="0" spid="520" grpId="7"/>
      <p:bldP build="whole" bldLvl="1" animBg="1" rev="0" advAuto="0" spid="516" grpId="2"/>
      <p:bldP build="whole" bldLvl="1" animBg="1" rev="0" advAuto="0" spid="523" grpId="6"/>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77" name="文本框 10"/>
          <p:cNvSpPr txBox="1"/>
          <p:nvPr/>
        </p:nvSpPr>
        <p:spPr>
          <a:xfrm>
            <a:off x="5664148" y="1396268"/>
            <a:ext cx="2989135" cy="345441"/>
          </a:xfrm>
          <a:prstGeom prst="rect">
            <a:avLst/>
          </a:prstGeom>
          <a:solidFill>
            <a:srgbClr val="1B4367"/>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sz="1700">
                <a:solidFill>
                  <a:srgbClr val="FFFFFF"/>
                </a:solidFill>
              </a:defRPr>
            </a:lvl1pPr>
          </a:lstStyle>
          <a:p>
            <a:pPr/>
            <a:r>
              <a:t>Background</a:t>
            </a:r>
          </a:p>
        </p:txBody>
      </p:sp>
      <p:grpSp>
        <p:nvGrpSpPr>
          <p:cNvPr id="180" name="组合 1"/>
          <p:cNvGrpSpPr/>
          <p:nvPr/>
        </p:nvGrpSpPr>
        <p:grpSpPr>
          <a:xfrm>
            <a:off x="5169271" y="1357338"/>
            <a:ext cx="399298" cy="393571"/>
            <a:chOff x="0" y="0"/>
            <a:chExt cx="399296" cy="393570"/>
          </a:xfrm>
        </p:grpSpPr>
        <p:sp>
          <p:nvSpPr>
            <p:cNvPr id="178" name="椭圆 24"/>
            <p:cNvSpPr/>
            <p:nvPr/>
          </p:nvSpPr>
          <p:spPr>
            <a:xfrm>
              <a:off x="0" y="0"/>
              <a:ext cx="393571" cy="393571"/>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79" name="文本框 17"/>
            <p:cNvSpPr txBox="1"/>
            <p:nvPr/>
          </p:nvSpPr>
          <p:spPr>
            <a:xfrm>
              <a:off x="12203" y="9496"/>
              <a:ext cx="387094"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800">
                  <a:solidFill>
                    <a:srgbClr val="FFFFFF"/>
                  </a:solidFill>
                </a:defRPr>
              </a:lvl1pPr>
            </a:lstStyle>
            <a:p>
              <a:pPr/>
              <a:r>
                <a:t>01</a:t>
              </a:r>
            </a:p>
          </p:txBody>
        </p:sp>
      </p:grpSp>
      <p:sp>
        <p:nvSpPr>
          <p:cNvPr id="181" name="文本框 2"/>
          <p:cNvSpPr txBox="1"/>
          <p:nvPr/>
        </p:nvSpPr>
        <p:spPr>
          <a:xfrm>
            <a:off x="2785087" y="2177836"/>
            <a:ext cx="2021715"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solidFill>
                  <a:srgbClr val="1B4367"/>
                </a:solidFill>
              </a:defRPr>
            </a:lvl1pPr>
          </a:lstStyle>
          <a:p>
            <a:pPr/>
            <a:r>
              <a:t>CONTENTS</a:t>
            </a:r>
          </a:p>
        </p:txBody>
      </p:sp>
      <p:sp>
        <p:nvSpPr>
          <p:cNvPr id="182" name="文本框 10"/>
          <p:cNvSpPr txBox="1"/>
          <p:nvPr/>
        </p:nvSpPr>
        <p:spPr>
          <a:xfrm>
            <a:off x="5664148" y="2113813"/>
            <a:ext cx="2989135" cy="345441"/>
          </a:xfrm>
          <a:prstGeom prst="rect">
            <a:avLst/>
          </a:prstGeom>
          <a:solidFill>
            <a:srgbClr val="1B4367"/>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sz="1700">
                <a:solidFill>
                  <a:srgbClr val="FFFFFF"/>
                </a:solidFill>
              </a:defRPr>
            </a:lvl1pPr>
          </a:lstStyle>
          <a:p>
            <a:pPr/>
            <a:r>
              <a:t>Project brief</a:t>
            </a:r>
          </a:p>
        </p:txBody>
      </p:sp>
      <p:grpSp>
        <p:nvGrpSpPr>
          <p:cNvPr id="185" name="组合 79"/>
          <p:cNvGrpSpPr/>
          <p:nvPr/>
        </p:nvGrpSpPr>
        <p:grpSpPr>
          <a:xfrm>
            <a:off x="5169271" y="2074883"/>
            <a:ext cx="399298" cy="393571"/>
            <a:chOff x="0" y="0"/>
            <a:chExt cx="399296" cy="393570"/>
          </a:xfrm>
        </p:grpSpPr>
        <p:sp>
          <p:nvSpPr>
            <p:cNvPr id="183" name="椭圆 80"/>
            <p:cNvSpPr/>
            <p:nvPr/>
          </p:nvSpPr>
          <p:spPr>
            <a:xfrm>
              <a:off x="0" y="0"/>
              <a:ext cx="393571" cy="393571"/>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84" name="文本框 17"/>
            <p:cNvSpPr txBox="1"/>
            <p:nvPr/>
          </p:nvSpPr>
          <p:spPr>
            <a:xfrm>
              <a:off x="12203" y="9496"/>
              <a:ext cx="387094"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800">
                  <a:solidFill>
                    <a:srgbClr val="FFFFFF"/>
                  </a:solidFill>
                </a:defRPr>
              </a:lvl1pPr>
            </a:lstStyle>
            <a:p>
              <a:pPr/>
              <a:r>
                <a:t>02</a:t>
              </a:r>
            </a:p>
          </p:txBody>
        </p:sp>
      </p:grpSp>
      <p:sp>
        <p:nvSpPr>
          <p:cNvPr id="186" name="文本框 10"/>
          <p:cNvSpPr txBox="1"/>
          <p:nvPr/>
        </p:nvSpPr>
        <p:spPr>
          <a:xfrm>
            <a:off x="5664148" y="2831357"/>
            <a:ext cx="2989135" cy="345441"/>
          </a:xfrm>
          <a:prstGeom prst="rect">
            <a:avLst/>
          </a:prstGeom>
          <a:solidFill>
            <a:srgbClr val="1B4367"/>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sz="1700">
                <a:solidFill>
                  <a:srgbClr val="FFFFFF"/>
                </a:solidFill>
              </a:defRPr>
            </a:lvl1pPr>
          </a:lstStyle>
          <a:p>
            <a:pPr/>
            <a:r>
              <a:t>Experiments and Results</a:t>
            </a:r>
          </a:p>
        </p:txBody>
      </p:sp>
      <p:grpSp>
        <p:nvGrpSpPr>
          <p:cNvPr id="189" name="组合 83"/>
          <p:cNvGrpSpPr/>
          <p:nvPr/>
        </p:nvGrpSpPr>
        <p:grpSpPr>
          <a:xfrm>
            <a:off x="5169271" y="2792427"/>
            <a:ext cx="399298" cy="393571"/>
            <a:chOff x="0" y="0"/>
            <a:chExt cx="399296" cy="393570"/>
          </a:xfrm>
        </p:grpSpPr>
        <p:sp>
          <p:nvSpPr>
            <p:cNvPr id="187" name="椭圆 84"/>
            <p:cNvSpPr/>
            <p:nvPr/>
          </p:nvSpPr>
          <p:spPr>
            <a:xfrm>
              <a:off x="0" y="0"/>
              <a:ext cx="393571" cy="393571"/>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88" name="文本框 17"/>
            <p:cNvSpPr txBox="1"/>
            <p:nvPr/>
          </p:nvSpPr>
          <p:spPr>
            <a:xfrm>
              <a:off x="12203" y="9496"/>
              <a:ext cx="387094"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800">
                  <a:solidFill>
                    <a:srgbClr val="FFFFFF"/>
                  </a:solidFill>
                </a:defRPr>
              </a:lvl1pPr>
            </a:lstStyle>
            <a:p>
              <a:pPr/>
              <a:r>
                <a:t>03</a:t>
              </a:r>
            </a:p>
          </p:txBody>
        </p:sp>
      </p:grpSp>
      <p:sp>
        <p:nvSpPr>
          <p:cNvPr id="190" name="文本框 10"/>
          <p:cNvSpPr txBox="1"/>
          <p:nvPr/>
        </p:nvSpPr>
        <p:spPr>
          <a:xfrm>
            <a:off x="5664148" y="3548900"/>
            <a:ext cx="2989135" cy="345441"/>
          </a:xfrm>
          <a:prstGeom prst="rect">
            <a:avLst/>
          </a:prstGeom>
          <a:solidFill>
            <a:srgbClr val="1B4367"/>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sz="1700">
                <a:solidFill>
                  <a:srgbClr val="FFFFFF"/>
                </a:solidFill>
              </a:defRPr>
            </a:lvl1pPr>
          </a:lstStyle>
          <a:p>
            <a:pPr/>
            <a:r>
              <a:t>Summary</a:t>
            </a:r>
          </a:p>
        </p:txBody>
      </p:sp>
      <p:grpSp>
        <p:nvGrpSpPr>
          <p:cNvPr id="193" name="组合 87"/>
          <p:cNvGrpSpPr/>
          <p:nvPr/>
        </p:nvGrpSpPr>
        <p:grpSpPr>
          <a:xfrm>
            <a:off x="5169271" y="3509971"/>
            <a:ext cx="399298" cy="393571"/>
            <a:chOff x="0" y="0"/>
            <a:chExt cx="399296" cy="393570"/>
          </a:xfrm>
        </p:grpSpPr>
        <p:sp>
          <p:nvSpPr>
            <p:cNvPr id="191" name="椭圆 88"/>
            <p:cNvSpPr/>
            <p:nvPr/>
          </p:nvSpPr>
          <p:spPr>
            <a:xfrm>
              <a:off x="0" y="0"/>
              <a:ext cx="393571" cy="393571"/>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92" name="文本框 17"/>
            <p:cNvSpPr txBox="1"/>
            <p:nvPr/>
          </p:nvSpPr>
          <p:spPr>
            <a:xfrm>
              <a:off x="12203" y="9496"/>
              <a:ext cx="387094"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800">
                  <a:solidFill>
                    <a:srgbClr val="FFFFFF"/>
                  </a:solidFill>
                </a:defRPr>
              </a:lvl1pPr>
            </a:lstStyle>
            <a:p>
              <a:pPr/>
              <a:r>
                <a:t>04</a:t>
              </a:r>
            </a:p>
          </p:txBody>
        </p:sp>
      </p:grpSp>
      <p:sp>
        <p:nvSpPr>
          <p:cNvPr id="194" name="燕尾形 3"/>
          <p:cNvSpPr/>
          <p:nvPr/>
        </p:nvSpPr>
        <p:spPr>
          <a:xfrm>
            <a:off x="4601824" y="2183489"/>
            <a:ext cx="256854" cy="448435"/>
          </a:xfrm>
          <a:prstGeom prst="chevron">
            <a:avLst>
              <a:gd name="adj" fmla="val 50000"/>
            </a:avLst>
          </a:prstGeom>
          <a:solidFill>
            <a:srgbClr val="1B4367"/>
          </a:solidFill>
          <a:ln w="12700">
            <a:miter lim="400000"/>
          </a:ln>
        </p:spPr>
        <p:txBody>
          <a:bodyPr lIns="45719" rIns="45719" anchor="ctr"/>
          <a:lstStyle/>
          <a:p>
            <a:pPr algn="ctr">
              <a:defRPr>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slow" advClick="1" p14:dur="1200">
        <p14:prism dir="l" isContent="0" isInverted="1"/>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 grpId="1" fill="hold">
                                  <p:stCondLst>
                                    <p:cond delay="0"/>
                                  </p:stCondLst>
                                  <p:iterate type="el" backwards="0">
                                    <p:tmAbs val="0"/>
                                  </p:iterate>
                                  <p:childTnLst>
                                    <p:set>
                                      <p:cBhvr>
                                        <p:cTn id="6" fill="hold"/>
                                        <p:tgtEl>
                                          <p:spTgt spid="181"/>
                                        </p:tgtEl>
                                        <p:attrNameLst>
                                          <p:attrName>style.visibility</p:attrName>
                                        </p:attrNameLst>
                                      </p:cBhvr>
                                      <p:to>
                                        <p:strVal val="visible"/>
                                      </p:to>
                                    </p:set>
                                    <p:anim calcmode="lin" valueType="num">
                                      <p:cBhvr>
                                        <p:cTn id="7" dur="500" fill="hold"/>
                                        <p:tgtEl>
                                          <p:spTgt spid="181"/>
                                        </p:tgtEl>
                                        <p:attrNameLst>
                                          <p:attrName>ppt_x</p:attrName>
                                        </p:attrNameLst>
                                      </p:cBhvr>
                                      <p:tavLst>
                                        <p:tav tm="0">
                                          <p:val>
                                            <p:strVal val="0-#ppt_w/2"/>
                                          </p:val>
                                        </p:tav>
                                        <p:tav tm="100000">
                                          <p:val>
                                            <p:strVal val="#ppt_x"/>
                                          </p:val>
                                        </p:tav>
                                      </p:tavLst>
                                    </p:anim>
                                    <p:anim calcmode="lin" valueType="num">
                                      <p:cBhvr>
                                        <p:cTn id="8" dur="500" fill="hold"/>
                                        <p:tgtEl>
                                          <p:spTgt spid="18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8" presetID="2" grpId="2" fill="hold">
                                  <p:stCondLst>
                                    <p:cond delay="0"/>
                                  </p:stCondLst>
                                  <p:iterate type="el" backwards="0">
                                    <p:tmAbs val="0"/>
                                  </p:iterate>
                                  <p:childTnLst>
                                    <p:set>
                                      <p:cBhvr>
                                        <p:cTn id="11" fill="hold"/>
                                        <p:tgtEl>
                                          <p:spTgt spid="194"/>
                                        </p:tgtEl>
                                        <p:attrNameLst>
                                          <p:attrName>style.visibility</p:attrName>
                                        </p:attrNameLst>
                                      </p:cBhvr>
                                      <p:to>
                                        <p:strVal val="visible"/>
                                      </p:to>
                                    </p:set>
                                    <p:anim calcmode="lin" valueType="num">
                                      <p:cBhvr>
                                        <p:cTn id="12" dur="500" fill="hold"/>
                                        <p:tgtEl>
                                          <p:spTgt spid="194"/>
                                        </p:tgtEl>
                                        <p:attrNameLst>
                                          <p:attrName>ppt_x</p:attrName>
                                        </p:attrNameLst>
                                      </p:cBhvr>
                                      <p:tavLst>
                                        <p:tav tm="0">
                                          <p:val>
                                            <p:strVal val="0-#ppt_w/2"/>
                                          </p:val>
                                        </p:tav>
                                        <p:tav tm="100000">
                                          <p:val>
                                            <p:strVal val="#ppt_x"/>
                                          </p:val>
                                        </p:tav>
                                      </p:tavLst>
                                    </p:anim>
                                    <p:anim calcmode="lin" valueType="num">
                                      <p:cBhvr>
                                        <p:cTn id="13" dur="500" fill="hold"/>
                                        <p:tgtEl>
                                          <p:spTgt spid="19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180"/>
                                        </p:tgtEl>
                                        <p:attrNameLst>
                                          <p:attrName>style.visibility</p:attrName>
                                        </p:attrNameLst>
                                      </p:cBhvr>
                                      <p:to>
                                        <p:strVal val="visible"/>
                                      </p:to>
                                    </p:set>
                                    <p:anim calcmode="lin" valueType="num">
                                      <p:cBhvr>
                                        <p:cTn id="17" dur="500" fill="hold"/>
                                        <p:tgtEl>
                                          <p:spTgt spid="180"/>
                                        </p:tgtEl>
                                        <p:attrNameLst>
                                          <p:attrName>ppt_w</p:attrName>
                                        </p:attrNameLst>
                                      </p:cBhvr>
                                      <p:tavLst>
                                        <p:tav tm="0">
                                          <p:val>
                                            <p:fltVal val="0"/>
                                          </p:val>
                                        </p:tav>
                                        <p:tav tm="100000">
                                          <p:val>
                                            <p:strVal val="#ppt_w"/>
                                          </p:val>
                                        </p:tav>
                                      </p:tavLst>
                                    </p:anim>
                                    <p:anim calcmode="lin" valueType="num">
                                      <p:cBhvr>
                                        <p:cTn id="18" dur="500" fill="hold"/>
                                        <p:tgtEl>
                                          <p:spTgt spid="180"/>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2" presetID="2" grpId="4" fill="hold">
                                  <p:stCondLst>
                                    <p:cond delay="0"/>
                                  </p:stCondLst>
                                  <p:iterate type="el" backwards="0">
                                    <p:tmAbs val="0"/>
                                  </p:iterate>
                                  <p:childTnLst>
                                    <p:set>
                                      <p:cBhvr>
                                        <p:cTn id="21" fill="hold"/>
                                        <p:tgtEl>
                                          <p:spTgt spid="177"/>
                                        </p:tgtEl>
                                        <p:attrNameLst>
                                          <p:attrName>style.visibility</p:attrName>
                                        </p:attrNameLst>
                                      </p:cBhvr>
                                      <p:to>
                                        <p:strVal val="visible"/>
                                      </p:to>
                                    </p:set>
                                    <p:anim calcmode="lin" valueType="num">
                                      <p:cBhvr>
                                        <p:cTn id="22" dur="500" fill="hold"/>
                                        <p:tgtEl>
                                          <p:spTgt spid="177"/>
                                        </p:tgtEl>
                                        <p:attrNameLst>
                                          <p:attrName>ppt_x</p:attrName>
                                        </p:attrNameLst>
                                      </p:cBhvr>
                                      <p:tavLst>
                                        <p:tav tm="0">
                                          <p:val>
                                            <p:strVal val="1+#ppt_w/2"/>
                                          </p:val>
                                        </p:tav>
                                        <p:tav tm="100000">
                                          <p:val>
                                            <p:strVal val="#ppt_x"/>
                                          </p:val>
                                        </p:tav>
                                      </p:tavLst>
                                    </p:anim>
                                    <p:anim calcmode="lin" valueType="num">
                                      <p:cBhvr>
                                        <p:cTn id="23" dur="500" fill="hold"/>
                                        <p:tgtEl>
                                          <p:spTgt spid="17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Class="entr" nodeType="afterEffect" presetSubtype="16" presetID="23" grpId="5" fill="hold">
                                  <p:stCondLst>
                                    <p:cond delay="0"/>
                                  </p:stCondLst>
                                  <p:iterate type="el" backwards="0">
                                    <p:tmAbs val="0"/>
                                  </p:iterate>
                                  <p:childTnLst>
                                    <p:set>
                                      <p:cBhvr>
                                        <p:cTn id="26" fill="hold"/>
                                        <p:tgtEl>
                                          <p:spTgt spid="185"/>
                                        </p:tgtEl>
                                        <p:attrNameLst>
                                          <p:attrName>style.visibility</p:attrName>
                                        </p:attrNameLst>
                                      </p:cBhvr>
                                      <p:to>
                                        <p:strVal val="visible"/>
                                      </p:to>
                                    </p:set>
                                    <p:anim calcmode="lin" valueType="num">
                                      <p:cBhvr>
                                        <p:cTn id="27" dur="500" fill="hold"/>
                                        <p:tgtEl>
                                          <p:spTgt spid="185"/>
                                        </p:tgtEl>
                                        <p:attrNameLst>
                                          <p:attrName>ppt_w</p:attrName>
                                        </p:attrNameLst>
                                      </p:cBhvr>
                                      <p:tavLst>
                                        <p:tav tm="0">
                                          <p:val>
                                            <p:fltVal val="0"/>
                                          </p:val>
                                        </p:tav>
                                        <p:tav tm="100000">
                                          <p:val>
                                            <p:strVal val="#ppt_w"/>
                                          </p:val>
                                        </p:tav>
                                      </p:tavLst>
                                    </p:anim>
                                    <p:anim calcmode="lin" valueType="num">
                                      <p:cBhvr>
                                        <p:cTn id="28" dur="500" fill="hold"/>
                                        <p:tgtEl>
                                          <p:spTgt spid="185"/>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Class="entr" nodeType="afterEffect" presetSubtype="2" presetID="2" grpId="6" fill="hold">
                                  <p:stCondLst>
                                    <p:cond delay="0"/>
                                  </p:stCondLst>
                                  <p:iterate type="el" backwards="0">
                                    <p:tmAbs val="0"/>
                                  </p:iterate>
                                  <p:childTnLst>
                                    <p:set>
                                      <p:cBhvr>
                                        <p:cTn id="31" fill="hold"/>
                                        <p:tgtEl>
                                          <p:spTgt spid="182"/>
                                        </p:tgtEl>
                                        <p:attrNameLst>
                                          <p:attrName>style.visibility</p:attrName>
                                        </p:attrNameLst>
                                      </p:cBhvr>
                                      <p:to>
                                        <p:strVal val="visible"/>
                                      </p:to>
                                    </p:set>
                                    <p:anim calcmode="lin" valueType="num">
                                      <p:cBhvr>
                                        <p:cTn id="32" dur="500" fill="hold"/>
                                        <p:tgtEl>
                                          <p:spTgt spid="182"/>
                                        </p:tgtEl>
                                        <p:attrNameLst>
                                          <p:attrName>ppt_x</p:attrName>
                                        </p:attrNameLst>
                                      </p:cBhvr>
                                      <p:tavLst>
                                        <p:tav tm="0">
                                          <p:val>
                                            <p:strVal val="1+#ppt_w/2"/>
                                          </p:val>
                                        </p:tav>
                                        <p:tav tm="100000">
                                          <p:val>
                                            <p:strVal val="#ppt_x"/>
                                          </p:val>
                                        </p:tav>
                                      </p:tavLst>
                                    </p:anim>
                                    <p:anim calcmode="lin" valueType="num">
                                      <p:cBhvr>
                                        <p:cTn id="33" dur="500" fill="hold"/>
                                        <p:tgtEl>
                                          <p:spTgt spid="182"/>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Class="entr" nodeType="afterEffect" presetSubtype="16" presetID="23" grpId="7" fill="hold">
                                  <p:stCondLst>
                                    <p:cond delay="0"/>
                                  </p:stCondLst>
                                  <p:iterate type="el" backwards="0">
                                    <p:tmAbs val="0"/>
                                  </p:iterate>
                                  <p:childTnLst>
                                    <p:set>
                                      <p:cBhvr>
                                        <p:cTn id="36" fill="hold"/>
                                        <p:tgtEl>
                                          <p:spTgt spid="189"/>
                                        </p:tgtEl>
                                        <p:attrNameLst>
                                          <p:attrName>style.visibility</p:attrName>
                                        </p:attrNameLst>
                                      </p:cBhvr>
                                      <p:to>
                                        <p:strVal val="visible"/>
                                      </p:to>
                                    </p:set>
                                    <p:anim calcmode="lin" valueType="num">
                                      <p:cBhvr>
                                        <p:cTn id="37" dur="500" fill="hold"/>
                                        <p:tgtEl>
                                          <p:spTgt spid="189"/>
                                        </p:tgtEl>
                                        <p:attrNameLst>
                                          <p:attrName>ppt_w</p:attrName>
                                        </p:attrNameLst>
                                      </p:cBhvr>
                                      <p:tavLst>
                                        <p:tav tm="0">
                                          <p:val>
                                            <p:fltVal val="0"/>
                                          </p:val>
                                        </p:tav>
                                        <p:tav tm="100000">
                                          <p:val>
                                            <p:strVal val="#ppt_w"/>
                                          </p:val>
                                        </p:tav>
                                      </p:tavLst>
                                    </p:anim>
                                    <p:anim calcmode="lin" valueType="num">
                                      <p:cBhvr>
                                        <p:cTn id="38" dur="500" fill="hold"/>
                                        <p:tgtEl>
                                          <p:spTgt spid="189"/>
                                        </p:tgtEl>
                                        <p:attrNameLst>
                                          <p:attrName>ppt_h</p:attrName>
                                        </p:attrNameLst>
                                      </p:cBhvr>
                                      <p:tavLst>
                                        <p:tav tm="0">
                                          <p:val>
                                            <p:fltVal val="0"/>
                                          </p:val>
                                        </p:tav>
                                        <p:tav tm="100000">
                                          <p:val>
                                            <p:strVal val="#ppt_h"/>
                                          </p:val>
                                        </p:tav>
                                      </p:tavLst>
                                    </p:anim>
                                  </p:childTnLst>
                                </p:cTn>
                              </p:par>
                            </p:childTnLst>
                          </p:cTn>
                        </p:par>
                        <p:par>
                          <p:cTn id="39" fill="hold">
                            <p:stCondLst>
                              <p:cond delay="3500"/>
                            </p:stCondLst>
                            <p:childTnLst>
                              <p:par>
                                <p:cTn id="40" presetClass="entr" nodeType="afterEffect" presetSubtype="2" presetID="2" grpId="8" fill="hold">
                                  <p:stCondLst>
                                    <p:cond delay="0"/>
                                  </p:stCondLst>
                                  <p:iterate type="el" backwards="0">
                                    <p:tmAbs val="0"/>
                                  </p:iterate>
                                  <p:childTnLst>
                                    <p:set>
                                      <p:cBhvr>
                                        <p:cTn id="41" fill="hold"/>
                                        <p:tgtEl>
                                          <p:spTgt spid="186"/>
                                        </p:tgtEl>
                                        <p:attrNameLst>
                                          <p:attrName>style.visibility</p:attrName>
                                        </p:attrNameLst>
                                      </p:cBhvr>
                                      <p:to>
                                        <p:strVal val="visible"/>
                                      </p:to>
                                    </p:set>
                                    <p:anim calcmode="lin" valueType="num">
                                      <p:cBhvr>
                                        <p:cTn id="42" dur="500" fill="hold"/>
                                        <p:tgtEl>
                                          <p:spTgt spid="186"/>
                                        </p:tgtEl>
                                        <p:attrNameLst>
                                          <p:attrName>ppt_x</p:attrName>
                                        </p:attrNameLst>
                                      </p:cBhvr>
                                      <p:tavLst>
                                        <p:tav tm="0">
                                          <p:val>
                                            <p:strVal val="1+#ppt_w/2"/>
                                          </p:val>
                                        </p:tav>
                                        <p:tav tm="100000">
                                          <p:val>
                                            <p:strVal val="#ppt_x"/>
                                          </p:val>
                                        </p:tav>
                                      </p:tavLst>
                                    </p:anim>
                                    <p:anim calcmode="lin" valueType="num">
                                      <p:cBhvr>
                                        <p:cTn id="43" dur="500" fill="hold"/>
                                        <p:tgtEl>
                                          <p:spTgt spid="186"/>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Class="entr" nodeType="afterEffect" presetSubtype="16" presetID="23" grpId="9" fill="hold">
                                  <p:stCondLst>
                                    <p:cond delay="0"/>
                                  </p:stCondLst>
                                  <p:iterate type="el" backwards="0">
                                    <p:tmAbs val="0"/>
                                  </p:iterate>
                                  <p:childTnLst>
                                    <p:set>
                                      <p:cBhvr>
                                        <p:cTn id="46" fill="hold"/>
                                        <p:tgtEl>
                                          <p:spTgt spid="193"/>
                                        </p:tgtEl>
                                        <p:attrNameLst>
                                          <p:attrName>style.visibility</p:attrName>
                                        </p:attrNameLst>
                                      </p:cBhvr>
                                      <p:to>
                                        <p:strVal val="visible"/>
                                      </p:to>
                                    </p:set>
                                    <p:anim calcmode="lin" valueType="num">
                                      <p:cBhvr>
                                        <p:cTn id="47" dur="500" fill="hold"/>
                                        <p:tgtEl>
                                          <p:spTgt spid="193"/>
                                        </p:tgtEl>
                                        <p:attrNameLst>
                                          <p:attrName>ppt_w</p:attrName>
                                        </p:attrNameLst>
                                      </p:cBhvr>
                                      <p:tavLst>
                                        <p:tav tm="0">
                                          <p:val>
                                            <p:fltVal val="0"/>
                                          </p:val>
                                        </p:tav>
                                        <p:tav tm="100000">
                                          <p:val>
                                            <p:strVal val="#ppt_w"/>
                                          </p:val>
                                        </p:tav>
                                      </p:tavLst>
                                    </p:anim>
                                    <p:anim calcmode="lin" valueType="num">
                                      <p:cBhvr>
                                        <p:cTn id="48" dur="500" fill="hold"/>
                                        <p:tgtEl>
                                          <p:spTgt spid="193"/>
                                        </p:tgtEl>
                                        <p:attrNameLst>
                                          <p:attrName>ppt_h</p:attrName>
                                        </p:attrNameLst>
                                      </p:cBhvr>
                                      <p:tavLst>
                                        <p:tav tm="0">
                                          <p:val>
                                            <p:fltVal val="0"/>
                                          </p:val>
                                        </p:tav>
                                        <p:tav tm="100000">
                                          <p:val>
                                            <p:strVal val="#ppt_h"/>
                                          </p:val>
                                        </p:tav>
                                      </p:tavLst>
                                    </p:anim>
                                  </p:childTnLst>
                                </p:cTn>
                              </p:par>
                            </p:childTnLst>
                          </p:cTn>
                        </p:par>
                        <p:par>
                          <p:cTn id="49" fill="hold">
                            <p:stCondLst>
                              <p:cond delay="4500"/>
                            </p:stCondLst>
                            <p:childTnLst>
                              <p:par>
                                <p:cTn id="50" presetClass="entr" nodeType="afterEffect" presetSubtype="2" presetID="2" grpId="10" fill="hold">
                                  <p:stCondLst>
                                    <p:cond delay="0"/>
                                  </p:stCondLst>
                                  <p:iterate type="el" backwards="0">
                                    <p:tmAbs val="0"/>
                                  </p:iterate>
                                  <p:childTnLst>
                                    <p:set>
                                      <p:cBhvr>
                                        <p:cTn id="51" fill="hold"/>
                                        <p:tgtEl>
                                          <p:spTgt spid="190"/>
                                        </p:tgtEl>
                                        <p:attrNameLst>
                                          <p:attrName>style.visibility</p:attrName>
                                        </p:attrNameLst>
                                      </p:cBhvr>
                                      <p:to>
                                        <p:strVal val="visible"/>
                                      </p:to>
                                    </p:set>
                                    <p:anim calcmode="lin" valueType="num">
                                      <p:cBhvr>
                                        <p:cTn id="52" dur="500" fill="hold"/>
                                        <p:tgtEl>
                                          <p:spTgt spid="190"/>
                                        </p:tgtEl>
                                        <p:attrNameLst>
                                          <p:attrName>ppt_x</p:attrName>
                                        </p:attrNameLst>
                                      </p:cBhvr>
                                      <p:tavLst>
                                        <p:tav tm="0">
                                          <p:val>
                                            <p:strVal val="1+#ppt_w/2"/>
                                          </p:val>
                                        </p:tav>
                                        <p:tav tm="100000">
                                          <p:val>
                                            <p:strVal val="#ppt_x"/>
                                          </p:val>
                                        </p:tav>
                                      </p:tavLst>
                                    </p:anim>
                                    <p:anim calcmode="lin" valueType="num">
                                      <p:cBhvr>
                                        <p:cTn id="53" dur="500" fill="hold"/>
                                        <p:tgtEl>
                                          <p:spTgt spid="1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4" grpId="2"/>
      <p:bldP build="whole" bldLvl="1" animBg="1" rev="0" advAuto="0" spid="182" grpId="6"/>
      <p:bldP build="whole" bldLvl="1" animBg="1" rev="0" advAuto="0" spid="186" grpId="8"/>
      <p:bldP build="whole" bldLvl="1" animBg="1" rev="0" advAuto="0" spid="180" grpId="3"/>
      <p:bldP build="whole" bldLvl="1" animBg="1" rev="0" advAuto="0" spid="190" grpId="10"/>
      <p:bldP build="whole" bldLvl="1" animBg="1" rev="0" advAuto="0" spid="181" grpId="1"/>
      <p:bldP build="whole" bldLvl="1" animBg="1" rev="0" advAuto="0" spid="189" grpId="7"/>
      <p:bldP build="whole" bldLvl="1" animBg="1" rev="0" advAuto="0" spid="185" grpId="5"/>
      <p:bldP build="whole" bldLvl="1" animBg="1" rev="0" advAuto="0" spid="193" grpId="9"/>
      <p:bldP build="whole" bldLvl="1" animBg="1" rev="0" advAuto="0" spid="177" grpId="4"/>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文本框 15"/>
          <p:cNvSpPr txBox="1"/>
          <p:nvPr/>
        </p:nvSpPr>
        <p:spPr>
          <a:xfrm>
            <a:off x="743676" y="309785"/>
            <a:ext cx="5558773"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Predicted and target values in highly non-IID setting</a:t>
            </a:r>
          </a:p>
        </p:txBody>
      </p:sp>
      <p:sp>
        <p:nvSpPr>
          <p:cNvPr id="526" name="直接连接符 30"/>
          <p:cNvSpPr/>
          <p:nvPr/>
        </p:nvSpPr>
        <p:spPr>
          <a:xfrm>
            <a:off x="774478" y="657416"/>
            <a:ext cx="480260" cy="1"/>
          </a:xfrm>
          <a:prstGeom prst="line">
            <a:avLst/>
          </a:prstGeom>
          <a:ln>
            <a:solidFill>
              <a:srgbClr val="1B4367"/>
            </a:solidFill>
            <a:miter/>
          </a:ln>
        </p:spPr>
        <p:txBody>
          <a:bodyPr lIns="45719" rIns="45719"/>
          <a:lstStyle/>
          <a:p>
            <a:pPr/>
          </a:p>
        </p:txBody>
      </p:sp>
      <p:sp>
        <p:nvSpPr>
          <p:cNvPr id="527" name="TextBox 1210"/>
          <p:cNvSpPr txBox="1"/>
          <p:nvPr/>
        </p:nvSpPr>
        <p:spPr>
          <a:xfrm>
            <a:off x="323454" y="875389"/>
            <a:ext cx="5675444" cy="3606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100% non-IID in round 50: (34.6% accuracy)</a:t>
            </a:r>
          </a:p>
        </p:txBody>
      </p:sp>
      <p:pic>
        <p:nvPicPr>
          <p:cNvPr id="528" name="螢幕截圖 2019-12-29 下午9.03.33.png" descr="螢幕截圖 2019-12-29 下午9.03.33.png"/>
          <p:cNvPicPr>
            <a:picLocks noChangeAspect="1"/>
          </p:cNvPicPr>
          <p:nvPr/>
        </p:nvPicPr>
        <p:blipFill>
          <a:blip r:embed="rId3">
            <a:extLst/>
          </a:blip>
          <a:stretch>
            <a:fillRect/>
          </a:stretch>
        </p:blipFill>
        <p:spPr>
          <a:xfrm>
            <a:off x="484759" y="1537796"/>
            <a:ext cx="5558774" cy="2368930"/>
          </a:xfrm>
          <a:prstGeom prst="rect">
            <a:avLst/>
          </a:prstGeom>
          <a:ln w="12700">
            <a:miter lim="400000"/>
          </a:ln>
        </p:spPr>
      </p:pic>
      <p:sp>
        <p:nvSpPr>
          <p:cNvPr id="529" name="TextBox 1210"/>
          <p:cNvSpPr txBox="1"/>
          <p:nvPr/>
        </p:nvSpPr>
        <p:spPr>
          <a:xfrm>
            <a:off x="356050" y="4429131"/>
            <a:ext cx="8954756" cy="4241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p>
            <a:pPr>
              <a:defRPr b="1" sz="1200">
                <a:solidFill>
                  <a:srgbClr val="1B4367"/>
                </a:solidFill>
              </a:defRPr>
            </a:pPr>
            <a:r>
              <a:t>Area under the ROC curve                                     </a:t>
            </a:r>
          </a:p>
          <a:p>
            <a:pPr>
              <a:defRPr b="1" sz="1200">
                <a:solidFill>
                  <a:srgbClr val="1B4367"/>
                </a:solidFill>
              </a:defRPr>
            </a:pPr>
            <a:r>
              <a:t>0.95136       0.5           0.71407       0.67103       0.69124       0.60795       0.5453        0.63688       0.55815       0.5</a:t>
            </a:r>
          </a:p>
        </p:txBody>
      </p:sp>
      <p:sp>
        <p:nvSpPr>
          <p:cNvPr id="530" name="TextBox 1210"/>
          <p:cNvSpPr txBox="1"/>
          <p:nvPr/>
        </p:nvSpPr>
        <p:spPr>
          <a:xfrm>
            <a:off x="6679909" y="790707"/>
            <a:ext cx="2389369" cy="9448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Most predicted values are 0 and 2, where are 1 and 9?</a:t>
            </a:r>
          </a:p>
        </p:txBody>
      </p:sp>
      <p:grpSp>
        <p:nvGrpSpPr>
          <p:cNvPr id="533" name="组合 107"/>
          <p:cNvGrpSpPr/>
          <p:nvPr/>
        </p:nvGrpSpPr>
        <p:grpSpPr>
          <a:xfrm>
            <a:off x="6224130" y="850752"/>
            <a:ext cx="368595" cy="368595"/>
            <a:chOff x="0" y="0"/>
            <a:chExt cx="368593" cy="368593"/>
          </a:xfrm>
        </p:grpSpPr>
        <p:sp>
          <p:nvSpPr>
            <p:cNvPr id="531"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532"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1</a:t>
              </a:r>
            </a:p>
          </p:txBody>
        </p:sp>
      </p:grpSp>
      <p:sp>
        <p:nvSpPr>
          <p:cNvPr id="534" name="TextBox 1210"/>
          <p:cNvSpPr txBox="1"/>
          <p:nvPr/>
        </p:nvSpPr>
        <p:spPr>
          <a:xfrm>
            <a:off x="6685548" y="1880782"/>
            <a:ext cx="2389369" cy="9448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During averaging models, precision may lose</a:t>
            </a:r>
          </a:p>
        </p:txBody>
      </p:sp>
      <p:grpSp>
        <p:nvGrpSpPr>
          <p:cNvPr id="537" name="组合 107"/>
          <p:cNvGrpSpPr/>
          <p:nvPr/>
        </p:nvGrpSpPr>
        <p:grpSpPr>
          <a:xfrm>
            <a:off x="6217069" y="1940827"/>
            <a:ext cx="368595" cy="368595"/>
            <a:chOff x="0" y="0"/>
            <a:chExt cx="368593" cy="368593"/>
          </a:xfrm>
        </p:grpSpPr>
        <p:sp>
          <p:nvSpPr>
            <p:cNvPr id="535"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536"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2</a:t>
              </a:r>
            </a:p>
          </p:txBody>
        </p:sp>
      </p:grpSp>
      <p:pic>
        <p:nvPicPr>
          <p:cNvPr id="538" name="targeting-target.jpg" descr="targeting-target.jpg"/>
          <p:cNvPicPr>
            <a:picLocks noChangeAspect="1"/>
          </p:cNvPicPr>
          <p:nvPr/>
        </p:nvPicPr>
        <p:blipFill>
          <a:blip r:embed="rId4">
            <a:extLst/>
          </a:blip>
          <a:stretch>
            <a:fillRect/>
          </a:stretch>
        </p:blipFill>
        <p:spPr>
          <a:xfrm>
            <a:off x="7005961" y="3192131"/>
            <a:ext cx="1737265" cy="1162632"/>
          </a:xfrm>
          <a:prstGeom prst="rect">
            <a:avLst/>
          </a:prstGeom>
          <a:ln w="12700">
            <a:miter lim="400000"/>
          </a:ln>
        </p:spPr>
      </p:pic>
      <p:sp>
        <p:nvSpPr>
          <p:cNvPr id="539" name="長方形"/>
          <p:cNvSpPr/>
          <p:nvPr/>
        </p:nvSpPr>
        <p:spPr>
          <a:xfrm>
            <a:off x="994056" y="4612997"/>
            <a:ext cx="721043" cy="317795"/>
          </a:xfrm>
          <a:prstGeom prst="rect">
            <a:avLst/>
          </a:prstGeom>
          <a:ln w="50800">
            <a:solidFill>
              <a:srgbClr val="FF2600"/>
            </a:solidFill>
            <a:miter lim="400000"/>
          </a:ln>
        </p:spPr>
        <p:txBody>
          <a:bodyPr lIns="45719" rIns="45719" anchor="ctr"/>
          <a:lstStyle/>
          <a:p>
            <a:pPr/>
          </a:p>
        </p:txBody>
      </p:sp>
      <p:sp>
        <p:nvSpPr>
          <p:cNvPr id="540" name="長方形"/>
          <p:cNvSpPr/>
          <p:nvPr/>
        </p:nvSpPr>
        <p:spPr>
          <a:xfrm>
            <a:off x="7623849" y="4612997"/>
            <a:ext cx="721043" cy="317795"/>
          </a:xfrm>
          <a:prstGeom prst="rect">
            <a:avLst/>
          </a:prstGeom>
          <a:ln w="50800">
            <a:solidFill>
              <a:srgbClr val="FF2600"/>
            </a:solidFill>
            <a:miter lim="400000"/>
          </a:ln>
        </p:spPr>
        <p:txBody>
          <a:bodyPr lIns="45719" rIns="45719" anchor="ctr"/>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525"/>
                                        </p:tgtEl>
                                        <p:attrNameLst>
                                          <p:attrName>style.visibility</p:attrName>
                                        </p:attrNameLst>
                                      </p:cBhvr>
                                      <p:to>
                                        <p:strVal val="visible"/>
                                      </p:to>
                                    </p:set>
                                    <p:anim calcmode="lin" valueType="num">
                                      <p:cBhvr>
                                        <p:cTn id="7" dur="500" fill="hold"/>
                                        <p:tgtEl>
                                          <p:spTgt spid="525"/>
                                        </p:tgtEl>
                                        <p:attrNameLst>
                                          <p:attrName>ppt_w</p:attrName>
                                        </p:attrNameLst>
                                      </p:cBhvr>
                                      <p:tavLst>
                                        <p:tav tm="0">
                                          <p:val>
                                            <p:fltVal val="0"/>
                                          </p:val>
                                        </p:tav>
                                        <p:tav tm="100000">
                                          <p:val>
                                            <p:strVal val="#ppt_w"/>
                                          </p:val>
                                        </p:tav>
                                      </p:tavLst>
                                    </p:anim>
                                    <p:anim calcmode="lin" valueType="num">
                                      <p:cBhvr>
                                        <p:cTn id="8" dur="500" fill="hold"/>
                                        <p:tgtEl>
                                          <p:spTgt spid="52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526"/>
                                        </p:tgtEl>
                                        <p:attrNameLst>
                                          <p:attrName>style.visibility</p:attrName>
                                        </p:attrNameLst>
                                      </p:cBhvr>
                                      <p:to>
                                        <p:strVal val="visible"/>
                                      </p:to>
                                    </p:set>
                                    <p:animEffect filter="wipe(left)" transition="in">
                                      <p:cBhvr>
                                        <p:cTn id="12" dur="300"/>
                                        <p:tgtEl>
                                          <p:spTgt spid="526"/>
                                        </p:tgtEl>
                                      </p:cBhvr>
                                    </p:animEffect>
                                  </p:childTnLst>
                                </p:cTn>
                              </p:par>
                            </p:childTnLst>
                          </p:cTn>
                        </p:par>
                        <p:par>
                          <p:cTn id="13" fill="hold">
                            <p:stCondLst>
                              <p:cond delay="800"/>
                            </p:stCondLst>
                            <p:childTnLst>
                              <p:par>
                                <p:cTn id="14" presetClass="entr" nodeType="afterEffect" presetSubtype="1" presetID="2" grpId="3" fill="hold">
                                  <p:stCondLst>
                                    <p:cond delay="0"/>
                                  </p:stCondLst>
                                  <p:iterate type="el" backwards="0">
                                    <p:tmAbs val="0"/>
                                  </p:iterate>
                                  <p:childTnLst>
                                    <p:set>
                                      <p:cBhvr>
                                        <p:cTn id="15" fill="hold"/>
                                        <p:tgtEl>
                                          <p:spTgt spid="527"/>
                                        </p:tgtEl>
                                        <p:attrNameLst>
                                          <p:attrName>style.visibility</p:attrName>
                                        </p:attrNameLst>
                                      </p:cBhvr>
                                      <p:to>
                                        <p:strVal val="visible"/>
                                      </p:to>
                                    </p:set>
                                    <p:anim calcmode="lin" valueType="num">
                                      <p:cBhvr>
                                        <p:cTn id="16" dur="500" fill="hold"/>
                                        <p:tgtEl>
                                          <p:spTgt spid="527"/>
                                        </p:tgtEl>
                                        <p:attrNameLst>
                                          <p:attrName>ppt_x</p:attrName>
                                        </p:attrNameLst>
                                      </p:cBhvr>
                                      <p:tavLst>
                                        <p:tav tm="0">
                                          <p:val>
                                            <p:strVal val="#ppt_x"/>
                                          </p:val>
                                        </p:tav>
                                        <p:tav tm="100000">
                                          <p:val>
                                            <p:strVal val="#ppt_x"/>
                                          </p:val>
                                        </p:tav>
                                      </p:tavLst>
                                    </p:anim>
                                    <p:anim calcmode="lin" valueType="num">
                                      <p:cBhvr>
                                        <p:cTn id="17" dur="500" fill="hold"/>
                                        <p:tgtEl>
                                          <p:spTgt spid="527"/>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8" presetID="2" grpId="4" fill="hold">
                                  <p:stCondLst>
                                    <p:cond delay="0"/>
                                  </p:stCondLst>
                                  <p:iterate type="el" backwards="0">
                                    <p:tmAbs val="0"/>
                                  </p:iterate>
                                  <p:childTnLst>
                                    <p:set>
                                      <p:cBhvr>
                                        <p:cTn id="21" fill="hold"/>
                                        <p:tgtEl>
                                          <p:spTgt spid="528"/>
                                        </p:tgtEl>
                                        <p:attrNameLst>
                                          <p:attrName>style.visibility</p:attrName>
                                        </p:attrNameLst>
                                      </p:cBhvr>
                                      <p:to>
                                        <p:strVal val="visible"/>
                                      </p:to>
                                    </p:set>
                                    <p:anim calcmode="lin" valueType="num">
                                      <p:cBhvr>
                                        <p:cTn id="22" dur="1000" fill="hold"/>
                                        <p:tgtEl>
                                          <p:spTgt spid="528"/>
                                        </p:tgtEl>
                                        <p:attrNameLst>
                                          <p:attrName>ppt_x</p:attrName>
                                        </p:attrNameLst>
                                      </p:cBhvr>
                                      <p:tavLst>
                                        <p:tav tm="0">
                                          <p:val>
                                            <p:strVal val="0-#ppt_w/2"/>
                                          </p:val>
                                        </p:tav>
                                        <p:tav tm="100000">
                                          <p:val>
                                            <p:strVal val="#ppt_x"/>
                                          </p:val>
                                        </p:tav>
                                      </p:tavLst>
                                    </p:anim>
                                    <p:anim calcmode="lin" valueType="num">
                                      <p:cBhvr>
                                        <p:cTn id="23" dur="1000" fill="hold"/>
                                        <p:tgtEl>
                                          <p:spTgt spid="528"/>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Class="entr" nodeType="afterEffect" presetSubtype="1" presetID="2" grpId="5" fill="hold">
                                  <p:stCondLst>
                                    <p:cond delay="0"/>
                                  </p:stCondLst>
                                  <p:iterate type="el" backwards="0">
                                    <p:tmAbs val="0"/>
                                  </p:iterate>
                                  <p:childTnLst>
                                    <p:set>
                                      <p:cBhvr>
                                        <p:cTn id="26" fill="hold"/>
                                        <p:tgtEl>
                                          <p:spTgt spid="529"/>
                                        </p:tgtEl>
                                        <p:attrNameLst>
                                          <p:attrName>style.visibility</p:attrName>
                                        </p:attrNameLst>
                                      </p:cBhvr>
                                      <p:to>
                                        <p:strVal val="visible"/>
                                      </p:to>
                                    </p:set>
                                    <p:anim calcmode="lin" valueType="num">
                                      <p:cBhvr>
                                        <p:cTn id="27" dur="500" fill="hold"/>
                                        <p:tgtEl>
                                          <p:spTgt spid="529"/>
                                        </p:tgtEl>
                                        <p:attrNameLst>
                                          <p:attrName>ppt_x</p:attrName>
                                        </p:attrNameLst>
                                      </p:cBhvr>
                                      <p:tavLst>
                                        <p:tav tm="0">
                                          <p:val>
                                            <p:strVal val="#ppt_x"/>
                                          </p:val>
                                        </p:tav>
                                        <p:tav tm="100000">
                                          <p:val>
                                            <p:strVal val="#ppt_x"/>
                                          </p:val>
                                        </p:tav>
                                      </p:tavLst>
                                    </p:anim>
                                    <p:anim calcmode="lin" valueType="num">
                                      <p:cBhvr>
                                        <p:cTn id="28" dur="500" fill="hold"/>
                                        <p:tgtEl>
                                          <p:spTgt spid="529"/>
                                        </p:tgtEl>
                                        <p:attrNameLst>
                                          <p:attrName>ppt_y</p:attrName>
                                        </p:attrNameLst>
                                      </p:cBhvr>
                                      <p:tavLst>
                                        <p:tav tm="0">
                                          <p:val>
                                            <p:strVal val="0-#ppt_h/2"/>
                                          </p:val>
                                        </p:tav>
                                        <p:tav tm="100000">
                                          <p:val>
                                            <p:strVal val="#ppt_y"/>
                                          </p:val>
                                        </p:tav>
                                      </p:tavLst>
                                    </p:anim>
                                  </p:childTnLst>
                                </p:cTn>
                              </p:par>
                            </p:childTnLst>
                          </p:cTn>
                        </p:par>
                        <p:par>
                          <p:cTn id="29" fill="hold">
                            <p:stCondLst>
                              <p:cond delay="1500"/>
                            </p:stCondLst>
                            <p:childTnLst>
                              <p:par>
                                <p:cTn id="30" presetClass="entr" nodeType="afterEffect" presetSubtype="16" presetID="23" grpId="6" fill="hold">
                                  <p:stCondLst>
                                    <p:cond delay="0"/>
                                  </p:stCondLst>
                                  <p:iterate type="el" backwards="0">
                                    <p:tmAbs val="0"/>
                                  </p:iterate>
                                  <p:childTnLst>
                                    <p:set>
                                      <p:cBhvr>
                                        <p:cTn id="31" fill="hold"/>
                                        <p:tgtEl>
                                          <p:spTgt spid="533"/>
                                        </p:tgtEl>
                                        <p:attrNameLst>
                                          <p:attrName>style.visibility</p:attrName>
                                        </p:attrNameLst>
                                      </p:cBhvr>
                                      <p:to>
                                        <p:strVal val="visible"/>
                                      </p:to>
                                    </p:set>
                                    <p:anim calcmode="lin" valueType="num">
                                      <p:cBhvr>
                                        <p:cTn id="32" dur="500" fill="hold"/>
                                        <p:tgtEl>
                                          <p:spTgt spid="533"/>
                                        </p:tgtEl>
                                        <p:attrNameLst>
                                          <p:attrName>ppt_w</p:attrName>
                                        </p:attrNameLst>
                                      </p:cBhvr>
                                      <p:tavLst>
                                        <p:tav tm="0">
                                          <p:val>
                                            <p:fltVal val="0"/>
                                          </p:val>
                                        </p:tav>
                                        <p:tav tm="100000">
                                          <p:val>
                                            <p:strVal val="#ppt_w"/>
                                          </p:val>
                                        </p:tav>
                                      </p:tavLst>
                                    </p:anim>
                                    <p:anim calcmode="lin" valueType="num">
                                      <p:cBhvr>
                                        <p:cTn id="33" dur="500" fill="hold"/>
                                        <p:tgtEl>
                                          <p:spTgt spid="533"/>
                                        </p:tgtEl>
                                        <p:attrNameLst>
                                          <p:attrName>ppt_h</p:attrName>
                                        </p:attrNameLst>
                                      </p:cBhvr>
                                      <p:tavLst>
                                        <p:tav tm="0">
                                          <p:val>
                                            <p:fltVal val="0"/>
                                          </p:val>
                                        </p:tav>
                                        <p:tav tm="100000">
                                          <p:val>
                                            <p:strVal val="#ppt_h"/>
                                          </p:val>
                                        </p:tav>
                                      </p:tavLst>
                                    </p:anim>
                                  </p:childTnLst>
                                </p:cTn>
                              </p:par>
                            </p:childTnLst>
                          </p:cTn>
                        </p:par>
                        <p:par>
                          <p:cTn id="34" fill="hold">
                            <p:stCondLst>
                              <p:cond delay="2000"/>
                            </p:stCondLst>
                            <p:childTnLst>
                              <p:par>
                                <p:cTn id="35" presetClass="entr" nodeType="afterEffect" presetSubtype="1" presetID="2" grpId="7" fill="hold">
                                  <p:stCondLst>
                                    <p:cond delay="0"/>
                                  </p:stCondLst>
                                  <p:iterate type="el" backwards="0">
                                    <p:tmAbs val="0"/>
                                  </p:iterate>
                                  <p:childTnLst>
                                    <p:set>
                                      <p:cBhvr>
                                        <p:cTn id="36" fill="hold"/>
                                        <p:tgtEl>
                                          <p:spTgt spid="530"/>
                                        </p:tgtEl>
                                        <p:attrNameLst>
                                          <p:attrName>style.visibility</p:attrName>
                                        </p:attrNameLst>
                                      </p:cBhvr>
                                      <p:to>
                                        <p:strVal val="visible"/>
                                      </p:to>
                                    </p:set>
                                    <p:anim calcmode="lin" valueType="num">
                                      <p:cBhvr>
                                        <p:cTn id="37" dur="500" fill="hold"/>
                                        <p:tgtEl>
                                          <p:spTgt spid="530"/>
                                        </p:tgtEl>
                                        <p:attrNameLst>
                                          <p:attrName>ppt_x</p:attrName>
                                        </p:attrNameLst>
                                      </p:cBhvr>
                                      <p:tavLst>
                                        <p:tav tm="0">
                                          <p:val>
                                            <p:strVal val="#ppt_x"/>
                                          </p:val>
                                        </p:tav>
                                        <p:tav tm="100000">
                                          <p:val>
                                            <p:strVal val="#ppt_x"/>
                                          </p:val>
                                        </p:tav>
                                      </p:tavLst>
                                    </p:anim>
                                    <p:anim calcmode="lin" valueType="num">
                                      <p:cBhvr>
                                        <p:cTn id="38" dur="500" fill="hold"/>
                                        <p:tgtEl>
                                          <p:spTgt spid="530"/>
                                        </p:tgtEl>
                                        <p:attrNameLst>
                                          <p:attrName>ppt_y</p:attrName>
                                        </p:attrNameLst>
                                      </p:cBhvr>
                                      <p:tavLst>
                                        <p:tav tm="0">
                                          <p:val>
                                            <p:strVal val="0-#ppt_h/2"/>
                                          </p:val>
                                        </p:tav>
                                        <p:tav tm="100000">
                                          <p:val>
                                            <p:strVal val="#ppt_y"/>
                                          </p:val>
                                        </p:tav>
                                      </p:tavLst>
                                    </p:anim>
                                  </p:childTnLst>
                                </p:cTn>
                              </p:par>
                            </p:childTnLst>
                          </p:cTn>
                        </p:par>
                        <p:par>
                          <p:cTn id="39" fill="hold">
                            <p:stCondLst>
                              <p:cond delay="2500"/>
                            </p:stCondLst>
                            <p:childTnLst>
                              <p:par>
                                <p:cTn id="40" presetClass="entr" nodeType="afterEffect" presetSubtype="16" presetID="23" grpId="8" fill="hold">
                                  <p:stCondLst>
                                    <p:cond delay="0"/>
                                  </p:stCondLst>
                                  <p:iterate type="el" backwards="0">
                                    <p:tmAbs val="0"/>
                                  </p:iterate>
                                  <p:childTnLst>
                                    <p:set>
                                      <p:cBhvr>
                                        <p:cTn id="41" fill="hold"/>
                                        <p:tgtEl>
                                          <p:spTgt spid="537"/>
                                        </p:tgtEl>
                                        <p:attrNameLst>
                                          <p:attrName>style.visibility</p:attrName>
                                        </p:attrNameLst>
                                      </p:cBhvr>
                                      <p:to>
                                        <p:strVal val="visible"/>
                                      </p:to>
                                    </p:set>
                                    <p:anim calcmode="lin" valueType="num">
                                      <p:cBhvr>
                                        <p:cTn id="42" dur="500" fill="hold"/>
                                        <p:tgtEl>
                                          <p:spTgt spid="537"/>
                                        </p:tgtEl>
                                        <p:attrNameLst>
                                          <p:attrName>ppt_w</p:attrName>
                                        </p:attrNameLst>
                                      </p:cBhvr>
                                      <p:tavLst>
                                        <p:tav tm="0">
                                          <p:val>
                                            <p:fltVal val="0"/>
                                          </p:val>
                                        </p:tav>
                                        <p:tav tm="100000">
                                          <p:val>
                                            <p:strVal val="#ppt_w"/>
                                          </p:val>
                                        </p:tav>
                                      </p:tavLst>
                                    </p:anim>
                                    <p:anim calcmode="lin" valueType="num">
                                      <p:cBhvr>
                                        <p:cTn id="43" dur="500" fill="hold"/>
                                        <p:tgtEl>
                                          <p:spTgt spid="537"/>
                                        </p:tgtEl>
                                        <p:attrNameLst>
                                          <p:attrName>ppt_h</p:attrName>
                                        </p:attrNameLst>
                                      </p:cBhvr>
                                      <p:tavLst>
                                        <p:tav tm="0">
                                          <p:val>
                                            <p:fltVal val="0"/>
                                          </p:val>
                                        </p:tav>
                                        <p:tav tm="100000">
                                          <p:val>
                                            <p:strVal val="#ppt_h"/>
                                          </p:val>
                                        </p:tav>
                                      </p:tavLst>
                                    </p:anim>
                                  </p:childTnLst>
                                </p:cTn>
                              </p:par>
                            </p:childTnLst>
                          </p:cTn>
                        </p:par>
                        <p:par>
                          <p:cTn id="44" fill="hold">
                            <p:stCondLst>
                              <p:cond delay="3000"/>
                            </p:stCondLst>
                            <p:childTnLst>
                              <p:par>
                                <p:cTn id="45" presetClass="entr" nodeType="afterEffect" presetSubtype="1" presetID="2" grpId="9" fill="hold">
                                  <p:stCondLst>
                                    <p:cond delay="0"/>
                                  </p:stCondLst>
                                  <p:iterate type="el" backwards="0">
                                    <p:tmAbs val="0"/>
                                  </p:iterate>
                                  <p:childTnLst>
                                    <p:set>
                                      <p:cBhvr>
                                        <p:cTn id="46" fill="hold"/>
                                        <p:tgtEl>
                                          <p:spTgt spid="534"/>
                                        </p:tgtEl>
                                        <p:attrNameLst>
                                          <p:attrName>style.visibility</p:attrName>
                                        </p:attrNameLst>
                                      </p:cBhvr>
                                      <p:to>
                                        <p:strVal val="visible"/>
                                      </p:to>
                                    </p:set>
                                    <p:anim calcmode="lin" valueType="num">
                                      <p:cBhvr>
                                        <p:cTn id="47" dur="500" fill="hold"/>
                                        <p:tgtEl>
                                          <p:spTgt spid="534"/>
                                        </p:tgtEl>
                                        <p:attrNameLst>
                                          <p:attrName>ppt_x</p:attrName>
                                        </p:attrNameLst>
                                      </p:cBhvr>
                                      <p:tavLst>
                                        <p:tav tm="0">
                                          <p:val>
                                            <p:strVal val="#ppt_x"/>
                                          </p:val>
                                        </p:tav>
                                        <p:tav tm="100000">
                                          <p:val>
                                            <p:strVal val="#ppt_x"/>
                                          </p:val>
                                        </p:tav>
                                      </p:tavLst>
                                    </p:anim>
                                    <p:anim calcmode="lin" valueType="num">
                                      <p:cBhvr>
                                        <p:cTn id="48" dur="500" fill="hold"/>
                                        <p:tgtEl>
                                          <p:spTgt spid="534"/>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8" presetID="2" grpId="10" fill="hold">
                                  <p:stCondLst>
                                    <p:cond delay="0"/>
                                  </p:stCondLst>
                                  <p:iterate type="el" backwards="0">
                                    <p:tmAbs val="0"/>
                                  </p:iterate>
                                  <p:childTnLst>
                                    <p:set>
                                      <p:cBhvr>
                                        <p:cTn id="52" fill="hold"/>
                                        <p:tgtEl>
                                          <p:spTgt spid="538"/>
                                        </p:tgtEl>
                                        <p:attrNameLst>
                                          <p:attrName>style.visibility</p:attrName>
                                        </p:attrNameLst>
                                      </p:cBhvr>
                                      <p:to>
                                        <p:strVal val="visible"/>
                                      </p:to>
                                    </p:set>
                                    <p:anim calcmode="lin" valueType="num">
                                      <p:cBhvr>
                                        <p:cTn id="53" dur="1000" fill="hold"/>
                                        <p:tgtEl>
                                          <p:spTgt spid="538"/>
                                        </p:tgtEl>
                                        <p:attrNameLst>
                                          <p:attrName>ppt_x</p:attrName>
                                        </p:attrNameLst>
                                      </p:cBhvr>
                                      <p:tavLst>
                                        <p:tav tm="0">
                                          <p:val>
                                            <p:strVal val="0-#ppt_w/2"/>
                                          </p:val>
                                        </p:tav>
                                        <p:tav tm="100000">
                                          <p:val>
                                            <p:strVal val="#ppt_x"/>
                                          </p:val>
                                        </p:tav>
                                      </p:tavLst>
                                    </p:anim>
                                    <p:anim calcmode="lin" valueType="num">
                                      <p:cBhvr>
                                        <p:cTn id="54" dur="1000" fill="hold"/>
                                        <p:tgtEl>
                                          <p:spTgt spid="538"/>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Class="entr" nodeType="clickEffect" presetID="9" grpId="11" fill="hold">
                                  <p:stCondLst>
                                    <p:cond delay="0"/>
                                  </p:stCondLst>
                                  <p:iterate type="el" backwards="0">
                                    <p:tmAbs val="0"/>
                                  </p:iterate>
                                  <p:childTnLst>
                                    <p:set>
                                      <p:cBhvr>
                                        <p:cTn id="58" fill="hold"/>
                                        <p:tgtEl>
                                          <p:spTgt spid="539"/>
                                        </p:tgtEl>
                                        <p:attrNameLst>
                                          <p:attrName>style.visibility</p:attrName>
                                        </p:attrNameLst>
                                      </p:cBhvr>
                                      <p:to>
                                        <p:strVal val="visible"/>
                                      </p:to>
                                    </p:set>
                                    <p:animEffect filter="dissolve" transition="in">
                                      <p:cBhvr>
                                        <p:cTn id="59" dur="2000"/>
                                        <p:tgtEl>
                                          <p:spTgt spid="539"/>
                                        </p:tgtEl>
                                      </p:cBhvr>
                                    </p:animEffect>
                                  </p:childTnLst>
                                </p:cTn>
                              </p:par>
                            </p:childTnLst>
                          </p:cTn>
                        </p:par>
                      </p:childTnLst>
                    </p:cTn>
                  </p:par>
                  <p:par>
                    <p:cTn id="60" fill="hold">
                      <p:stCondLst>
                        <p:cond delay="indefinite"/>
                      </p:stCondLst>
                      <p:childTnLst>
                        <p:par>
                          <p:cTn id="61" fill="hold">
                            <p:stCondLst>
                              <p:cond delay="0"/>
                            </p:stCondLst>
                            <p:childTnLst>
                              <p:par>
                                <p:cTn id="62" presetClass="entr" nodeType="clickEffect" presetID="9" grpId="12" fill="hold">
                                  <p:stCondLst>
                                    <p:cond delay="0"/>
                                  </p:stCondLst>
                                  <p:iterate type="el" backwards="0">
                                    <p:tmAbs val="0"/>
                                  </p:iterate>
                                  <p:childTnLst>
                                    <p:set>
                                      <p:cBhvr>
                                        <p:cTn id="63" fill="hold"/>
                                        <p:tgtEl>
                                          <p:spTgt spid="540"/>
                                        </p:tgtEl>
                                        <p:attrNameLst>
                                          <p:attrName>style.visibility</p:attrName>
                                        </p:attrNameLst>
                                      </p:cBhvr>
                                      <p:to>
                                        <p:strVal val="visible"/>
                                      </p:to>
                                    </p:set>
                                    <p:animEffect filter="dissolve" transition="in">
                                      <p:cBhvr>
                                        <p:cTn id="64" dur="2000"/>
                                        <p:tgtEl>
                                          <p:spTgt spid="5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38" grpId="10"/>
      <p:bldP build="whole" bldLvl="1" animBg="1" rev="0" advAuto="0" spid="529" grpId="5"/>
      <p:bldP build="whole" bldLvl="1" animBg="1" rev="0" advAuto="0" spid="533" grpId="6"/>
      <p:bldP build="whole" bldLvl="1" animBg="1" rev="0" advAuto="0" spid="528" grpId="4"/>
      <p:bldP build="whole" bldLvl="1" animBg="1" rev="0" advAuto="0" spid="540" grpId="12"/>
      <p:bldP build="whole" bldLvl="1" animBg="1" rev="0" advAuto="0" spid="526" grpId="2"/>
      <p:bldP build="whole" bldLvl="1" animBg="1" rev="0" advAuto="0" spid="527" grpId="3"/>
      <p:bldP build="whole" bldLvl="1" animBg="1" rev="0" advAuto="0" spid="539" grpId="11"/>
      <p:bldP build="whole" bldLvl="1" animBg="1" rev="0" advAuto="0" spid="530" grpId="7"/>
      <p:bldP build="whole" bldLvl="1" animBg="1" rev="0" advAuto="0" spid="534" grpId="9"/>
      <p:bldP build="whole" bldLvl="1" animBg="1" rev="0" advAuto="0" spid="525" grpId="1"/>
      <p:bldP build="whole" bldLvl="1" animBg="1" rev="0" advAuto="0" spid="537" grpId="8"/>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4" name="文本框 15"/>
          <p:cNvSpPr txBox="1"/>
          <p:nvPr/>
        </p:nvSpPr>
        <p:spPr>
          <a:xfrm>
            <a:off x="743676" y="309785"/>
            <a:ext cx="5558773"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Predicted and target values in highly non-IID setting</a:t>
            </a:r>
          </a:p>
        </p:txBody>
      </p:sp>
      <p:sp>
        <p:nvSpPr>
          <p:cNvPr id="545" name="直接连接符 30"/>
          <p:cNvSpPr/>
          <p:nvPr/>
        </p:nvSpPr>
        <p:spPr>
          <a:xfrm>
            <a:off x="774478" y="657416"/>
            <a:ext cx="480260" cy="1"/>
          </a:xfrm>
          <a:prstGeom prst="line">
            <a:avLst/>
          </a:prstGeom>
          <a:ln>
            <a:solidFill>
              <a:srgbClr val="1B4367"/>
            </a:solidFill>
            <a:miter/>
          </a:ln>
        </p:spPr>
        <p:txBody>
          <a:bodyPr lIns="45719" rIns="45719"/>
          <a:lstStyle/>
          <a:p>
            <a:pPr/>
          </a:p>
        </p:txBody>
      </p:sp>
      <p:pic>
        <p:nvPicPr>
          <p:cNvPr id="546" name="螢幕截圖 2019-12-29 下午8.53.24.png" descr="螢幕截圖 2019-12-29 下午8.53.24.png"/>
          <p:cNvPicPr>
            <a:picLocks noChangeAspect="1"/>
          </p:cNvPicPr>
          <p:nvPr/>
        </p:nvPicPr>
        <p:blipFill>
          <a:blip r:embed="rId3">
            <a:extLst/>
          </a:blip>
          <a:stretch>
            <a:fillRect/>
          </a:stretch>
        </p:blipFill>
        <p:spPr>
          <a:xfrm>
            <a:off x="543560" y="1479093"/>
            <a:ext cx="5558774" cy="2612272"/>
          </a:xfrm>
          <a:prstGeom prst="rect">
            <a:avLst/>
          </a:prstGeom>
          <a:ln w="12700">
            <a:miter lim="400000"/>
          </a:ln>
        </p:spPr>
      </p:pic>
      <p:sp>
        <p:nvSpPr>
          <p:cNvPr id="547" name="TextBox 1210"/>
          <p:cNvSpPr txBox="1"/>
          <p:nvPr/>
        </p:nvSpPr>
        <p:spPr>
          <a:xfrm>
            <a:off x="323454" y="875389"/>
            <a:ext cx="5675444" cy="3606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1 class per device in round 50 (19.7% accuracy):</a:t>
            </a:r>
          </a:p>
        </p:txBody>
      </p:sp>
      <p:sp>
        <p:nvSpPr>
          <p:cNvPr id="548" name="TextBox 1210"/>
          <p:cNvSpPr txBox="1"/>
          <p:nvPr/>
        </p:nvSpPr>
        <p:spPr>
          <a:xfrm>
            <a:off x="356050" y="4429131"/>
            <a:ext cx="8954756" cy="4241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p>
            <a:pPr>
              <a:defRPr b="1" sz="1200">
                <a:solidFill>
                  <a:srgbClr val="1B4367"/>
                </a:solidFill>
              </a:defRPr>
            </a:pPr>
            <a:r>
              <a:t>Area under the ROC curve                                     </a:t>
            </a:r>
          </a:p>
          <a:p>
            <a:pPr>
              <a:defRPr b="1" sz="1200">
                <a:solidFill>
                  <a:srgbClr val="1B4367"/>
                </a:solidFill>
              </a:defRPr>
            </a:pPr>
            <a:r>
              <a:t>0.61423       0.5           0.5           0.5005        0.67199       0.5           0.5           0.5           0.77453       0.49956</a:t>
            </a:r>
          </a:p>
        </p:txBody>
      </p:sp>
      <p:sp>
        <p:nvSpPr>
          <p:cNvPr id="549" name="TextBox 1210"/>
          <p:cNvSpPr txBox="1"/>
          <p:nvPr/>
        </p:nvSpPr>
        <p:spPr>
          <a:xfrm>
            <a:off x="6679909" y="143007"/>
            <a:ext cx="2389369" cy="12369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Most predicted values are 4 and 8, where are the others?</a:t>
            </a:r>
          </a:p>
        </p:txBody>
      </p:sp>
      <p:grpSp>
        <p:nvGrpSpPr>
          <p:cNvPr id="552" name="组合 107"/>
          <p:cNvGrpSpPr/>
          <p:nvPr/>
        </p:nvGrpSpPr>
        <p:grpSpPr>
          <a:xfrm>
            <a:off x="6224130" y="203052"/>
            <a:ext cx="368595" cy="368595"/>
            <a:chOff x="0" y="0"/>
            <a:chExt cx="368593" cy="368593"/>
          </a:xfrm>
        </p:grpSpPr>
        <p:sp>
          <p:nvSpPr>
            <p:cNvPr id="550"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551"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1</a:t>
              </a:r>
            </a:p>
          </p:txBody>
        </p:sp>
      </p:grpSp>
      <p:sp>
        <p:nvSpPr>
          <p:cNvPr id="553" name="TextBox 1210"/>
          <p:cNvSpPr txBox="1"/>
          <p:nvPr/>
        </p:nvSpPr>
        <p:spPr>
          <a:xfrm>
            <a:off x="6685548" y="1436282"/>
            <a:ext cx="2553360" cy="2989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With unbalanced data distribution, worse performance, as models on some devices are not well-trained (close to the old model), averaging models make the situation worse</a:t>
            </a:r>
          </a:p>
        </p:txBody>
      </p:sp>
      <p:grpSp>
        <p:nvGrpSpPr>
          <p:cNvPr id="556" name="组合 107"/>
          <p:cNvGrpSpPr/>
          <p:nvPr/>
        </p:nvGrpSpPr>
        <p:grpSpPr>
          <a:xfrm>
            <a:off x="6217069" y="1496327"/>
            <a:ext cx="368595" cy="368595"/>
            <a:chOff x="0" y="0"/>
            <a:chExt cx="368593" cy="368593"/>
          </a:xfrm>
        </p:grpSpPr>
        <p:sp>
          <p:nvSpPr>
            <p:cNvPr id="554"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555"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2</a:t>
              </a:r>
            </a:p>
          </p:txBody>
        </p:sp>
      </p:grpSp>
      <p:sp>
        <p:nvSpPr>
          <p:cNvPr id="557" name="長方形"/>
          <p:cNvSpPr/>
          <p:nvPr/>
        </p:nvSpPr>
        <p:spPr>
          <a:xfrm>
            <a:off x="994056" y="4633223"/>
            <a:ext cx="2219220" cy="317795"/>
          </a:xfrm>
          <a:prstGeom prst="rect">
            <a:avLst/>
          </a:prstGeom>
          <a:ln w="50800">
            <a:solidFill>
              <a:srgbClr val="FF2600"/>
            </a:solidFill>
            <a:miter lim="400000"/>
          </a:ln>
        </p:spPr>
        <p:txBody>
          <a:bodyPr lIns="45719" rIns="45719" anchor="ctr"/>
          <a:lstStyle/>
          <a:p>
            <a:pPr/>
          </a:p>
        </p:txBody>
      </p:sp>
      <p:sp>
        <p:nvSpPr>
          <p:cNvPr id="558" name="長方形"/>
          <p:cNvSpPr/>
          <p:nvPr/>
        </p:nvSpPr>
        <p:spPr>
          <a:xfrm>
            <a:off x="4129151" y="4633223"/>
            <a:ext cx="1855856" cy="317795"/>
          </a:xfrm>
          <a:prstGeom prst="rect">
            <a:avLst/>
          </a:prstGeom>
          <a:ln w="50800">
            <a:solidFill>
              <a:srgbClr val="FF2600"/>
            </a:solidFill>
            <a:miter lim="400000"/>
          </a:ln>
        </p:spPr>
        <p:txBody>
          <a:bodyPr lIns="45719" rIns="45719" anchor="ctr"/>
          <a:lstStyle/>
          <a:p>
            <a:pPr/>
          </a:p>
        </p:txBody>
      </p:sp>
      <p:sp>
        <p:nvSpPr>
          <p:cNvPr id="559" name="長方形"/>
          <p:cNvSpPr/>
          <p:nvPr/>
        </p:nvSpPr>
        <p:spPr>
          <a:xfrm>
            <a:off x="7011415" y="4633223"/>
            <a:ext cx="721043" cy="317795"/>
          </a:xfrm>
          <a:prstGeom prst="rect">
            <a:avLst/>
          </a:prstGeom>
          <a:ln w="50800">
            <a:solidFill>
              <a:srgbClr val="FF2600"/>
            </a:solidFill>
            <a:miter lim="400000"/>
          </a:ln>
        </p:spPr>
        <p:txBody>
          <a:bodyPr lIns="45719" rIns="45719" anchor="ctr"/>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544"/>
                                        </p:tgtEl>
                                        <p:attrNameLst>
                                          <p:attrName>style.visibility</p:attrName>
                                        </p:attrNameLst>
                                      </p:cBhvr>
                                      <p:to>
                                        <p:strVal val="visible"/>
                                      </p:to>
                                    </p:set>
                                    <p:anim calcmode="lin" valueType="num">
                                      <p:cBhvr>
                                        <p:cTn id="7" dur="500" fill="hold"/>
                                        <p:tgtEl>
                                          <p:spTgt spid="544"/>
                                        </p:tgtEl>
                                        <p:attrNameLst>
                                          <p:attrName>ppt_w</p:attrName>
                                        </p:attrNameLst>
                                      </p:cBhvr>
                                      <p:tavLst>
                                        <p:tav tm="0">
                                          <p:val>
                                            <p:fltVal val="0"/>
                                          </p:val>
                                        </p:tav>
                                        <p:tav tm="100000">
                                          <p:val>
                                            <p:strVal val="#ppt_w"/>
                                          </p:val>
                                        </p:tav>
                                      </p:tavLst>
                                    </p:anim>
                                    <p:anim calcmode="lin" valueType="num">
                                      <p:cBhvr>
                                        <p:cTn id="8" dur="500" fill="hold"/>
                                        <p:tgtEl>
                                          <p:spTgt spid="54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545"/>
                                        </p:tgtEl>
                                        <p:attrNameLst>
                                          <p:attrName>style.visibility</p:attrName>
                                        </p:attrNameLst>
                                      </p:cBhvr>
                                      <p:to>
                                        <p:strVal val="visible"/>
                                      </p:to>
                                    </p:set>
                                    <p:animEffect filter="wipe(left)" transition="in">
                                      <p:cBhvr>
                                        <p:cTn id="12" dur="300"/>
                                        <p:tgtEl>
                                          <p:spTgt spid="545"/>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3" fill="hold">
                                  <p:stCondLst>
                                    <p:cond delay="0"/>
                                  </p:stCondLst>
                                  <p:iterate type="el" backwards="0">
                                    <p:tmAbs val="0"/>
                                  </p:iterate>
                                  <p:childTnLst>
                                    <p:set>
                                      <p:cBhvr>
                                        <p:cTn id="16" fill="hold"/>
                                        <p:tgtEl>
                                          <p:spTgt spid="546"/>
                                        </p:tgtEl>
                                        <p:attrNameLst>
                                          <p:attrName>style.visibility</p:attrName>
                                        </p:attrNameLst>
                                      </p:cBhvr>
                                      <p:to>
                                        <p:strVal val="visible"/>
                                      </p:to>
                                    </p:set>
                                    <p:anim calcmode="lin" valueType="num">
                                      <p:cBhvr>
                                        <p:cTn id="17" dur="1000" fill="hold"/>
                                        <p:tgtEl>
                                          <p:spTgt spid="546"/>
                                        </p:tgtEl>
                                        <p:attrNameLst>
                                          <p:attrName>ppt_x</p:attrName>
                                        </p:attrNameLst>
                                      </p:cBhvr>
                                      <p:tavLst>
                                        <p:tav tm="0">
                                          <p:val>
                                            <p:strVal val="0-#ppt_w/2"/>
                                          </p:val>
                                        </p:tav>
                                        <p:tav tm="100000">
                                          <p:val>
                                            <p:strVal val="#ppt_x"/>
                                          </p:val>
                                        </p:tav>
                                      </p:tavLst>
                                    </p:anim>
                                    <p:anim calcmode="lin" valueType="num">
                                      <p:cBhvr>
                                        <p:cTn id="18" dur="1000" fill="hold"/>
                                        <p:tgtEl>
                                          <p:spTgt spid="546"/>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Class="entr" nodeType="afterEffect" presetSubtype="1" presetID="2" grpId="4" fill="hold">
                                  <p:stCondLst>
                                    <p:cond delay="0"/>
                                  </p:stCondLst>
                                  <p:iterate type="el" backwards="0">
                                    <p:tmAbs val="0"/>
                                  </p:iterate>
                                  <p:childTnLst>
                                    <p:set>
                                      <p:cBhvr>
                                        <p:cTn id="21" fill="hold"/>
                                        <p:tgtEl>
                                          <p:spTgt spid="547"/>
                                        </p:tgtEl>
                                        <p:attrNameLst>
                                          <p:attrName>style.visibility</p:attrName>
                                        </p:attrNameLst>
                                      </p:cBhvr>
                                      <p:to>
                                        <p:strVal val="visible"/>
                                      </p:to>
                                    </p:set>
                                    <p:anim calcmode="lin" valueType="num">
                                      <p:cBhvr>
                                        <p:cTn id="22" dur="500" fill="hold"/>
                                        <p:tgtEl>
                                          <p:spTgt spid="547"/>
                                        </p:tgtEl>
                                        <p:attrNameLst>
                                          <p:attrName>ppt_x</p:attrName>
                                        </p:attrNameLst>
                                      </p:cBhvr>
                                      <p:tavLst>
                                        <p:tav tm="0">
                                          <p:val>
                                            <p:strVal val="#ppt_x"/>
                                          </p:val>
                                        </p:tav>
                                        <p:tav tm="100000">
                                          <p:val>
                                            <p:strVal val="#ppt_x"/>
                                          </p:val>
                                        </p:tav>
                                      </p:tavLst>
                                    </p:anim>
                                    <p:anim calcmode="lin" valueType="num">
                                      <p:cBhvr>
                                        <p:cTn id="23" dur="500" fill="hold"/>
                                        <p:tgtEl>
                                          <p:spTgt spid="547"/>
                                        </p:tgtEl>
                                        <p:attrNameLst>
                                          <p:attrName>ppt_y</p:attrName>
                                        </p:attrNameLst>
                                      </p:cBhvr>
                                      <p:tavLst>
                                        <p:tav tm="0">
                                          <p:val>
                                            <p:strVal val="0-#ppt_h/2"/>
                                          </p:val>
                                        </p:tav>
                                        <p:tav tm="100000">
                                          <p:val>
                                            <p:strVal val="#ppt_y"/>
                                          </p:val>
                                        </p:tav>
                                      </p:tavLst>
                                    </p:anim>
                                  </p:childTnLst>
                                </p:cTn>
                              </p:par>
                            </p:childTnLst>
                          </p:cTn>
                        </p:par>
                        <p:par>
                          <p:cTn id="24" fill="hold">
                            <p:stCondLst>
                              <p:cond delay="1500"/>
                            </p:stCondLst>
                            <p:childTnLst>
                              <p:par>
                                <p:cTn id="25" presetClass="entr" nodeType="afterEffect" presetSubtype="1" presetID="2" grpId="5" fill="hold">
                                  <p:stCondLst>
                                    <p:cond delay="0"/>
                                  </p:stCondLst>
                                  <p:iterate type="el" backwards="0">
                                    <p:tmAbs val="0"/>
                                  </p:iterate>
                                  <p:childTnLst>
                                    <p:set>
                                      <p:cBhvr>
                                        <p:cTn id="26" fill="hold"/>
                                        <p:tgtEl>
                                          <p:spTgt spid="548"/>
                                        </p:tgtEl>
                                        <p:attrNameLst>
                                          <p:attrName>style.visibility</p:attrName>
                                        </p:attrNameLst>
                                      </p:cBhvr>
                                      <p:to>
                                        <p:strVal val="visible"/>
                                      </p:to>
                                    </p:set>
                                    <p:anim calcmode="lin" valueType="num">
                                      <p:cBhvr>
                                        <p:cTn id="27" dur="500" fill="hold"/>
                                        <p:tgtEl>
                                          <p:spTgt spid="548"/>
                                        </p:tgtEl>
                                        <p:attrNameLst>
                                          <p:attrName>ppt_x</p:attrName>
                                        </p:attrNameLst>
                                      </p:cBhvr>
                                      <p:tavLst>
                                        <p:tav tm="0">
                                          <p:val>
                                            <p:strVal val="#ppt_x"/>
                                          </p:val>
                                        </p:tav>
                                        <p:tav tm="100000">
                                          <p:val>
                                            <p:strVal val="#ppt_x"/>
                                          </p:val>
                                        </p:tav>
                                      </p:tavLst>
                                    </p:anim>
                                    <p:anim calcmode="lin" valueType="num">
                                      <p:cBhvr>
                                        <p:cTn id="28" dur="500" fill="hold"/>
                                        <p:tgtEl>
                                          <p:spTgt spid="548"/>
                                        </p:tgtEl>
                                        <p:attrNameLst>
                                          <p:attrName>ppt_y</p:attrName>
                                        </p:attrNameLst>
                                      </p:cBhvr>
                                      <p:tavLst>
                                        <p:tav tm="0">
                                          <p:val>
                                            <p:strVal val="0-#ppt_h/2"/>
                                          </p:val>
                                        </p:tav>
                                        <p:tav tm="100000">
                                          <p:val>
                                            <p:strVal val="#ppt_y"/>
                                          </p:val>
                                        </p:tav>
                                      </p:tavLst>
                                    </p:anim>
                                  </p:childTnLst>
                                </p:cTn>
                              </p:par>
                            </p:childTnLst>
                          </p:cTn>
                        </p:par>
                        <p:par>
                          <p:cTn id="29" fill="hold">
                            <p:stCondLst>
                              <p:cond delay="2000"/>
                            </p:stCondLst>
                            <p:childTnLst>
                              <p:par>
                                <p:cTn id="30" presetClass="entr" nodeType="afterEffect" presetSubtype="16" presetID="23" grpId="6" fill="hold">
                                  <p:stCondLst>
                                    <p:cond delay="0"/>
                                  </p:stCondLst>
                                  <p:iterate type="el" backwards="0">
                                    <p:tmAbs val="0"/>
                                  </p:iterate>
                                  <p:childTnLst>
                                    <p:set>
                                      <p:cBhvr>
                                        <p:cTn id="31" fill="hold"/>
                                        <p:tgtEl>
                                          <p:spTgt spid="552"/>
                                        </p:tgtEl>
                                        <p:attrNameLst>
                                          <p:attrName>style.visibility</p:attrName>
                                        </p:attrNameLst>
                                      </p:cBhvr>
                                      <p:to>
                                        <p:strVal val="visible"/>
                                      </p:to>
                                    </p:set>
                                    <p:anim calcmode="lin" valueType="num">
                                      <p:cBhvr>
                                        <p:cTn id="32" dur="500" fill="hold"/>
                                        <p:tgtEl>
                                          <p:spTgt spid="552"/>
                                        </p:tgtEl>
                                        <p:attrNameLst>
                                          <p:attrName>ppt_w</p:attrName>
                                        </p:attrNameLst>
                                      </p:cBhvr>
                                      <p:tavLst>
                                        <p:tav tm="0">
                                          <p:val>
                                            <p:fltVal val="0"/>
                                          </p:val>
                                        </p:tav>
                                        <p:tav tm="100000">
                                          <p:val>
                                            <p:strVal val="#ppt_w"/>
                                          </p:val>
                                        </p:tav>
                                      </p:tavLst>
                                    </p:anim>
                                    <p:anim calcmode="lin" valueType="num">
                                      <p:cBhvr>
                                        <p:cTn id="33" dur="500" fill="hold"/>
                                        <p:tgtEl>
                                          <p:spTgt spid="552"/>
                                        </p:tgtEl>
                                        <p:attrNameLst>
                                          <p:attrName>ppt_h</p:attrName>
                                        </p:attrNameLst>
                                      </p:cBhvr>
                                      <p:tavLst>
                                        <p:tav tm="0">
                                          <p:val>
                                            <p:fltVal val="0"/>
                                          </p:val>
                                        </p:tav>
                                        <p:tav tm="100000">
                                          <p:val>
                                            <p:strVal val="#ppt_h"/>
                                          </p:val>
                                        </p:tav>
                                      </p:tavLst>
                                    </p:anim>
                                  </p:childTnLst>
                                </p:cTn>
                              </p:par>
                            </p:childTnLst>
                          </p:cTn>
                        </p:par>
                        <p:par>
                          <p:cTn id="34" fill="hold">
                            <p:stCondLst>
                              <p:cond delay="2500"/>
                            </p:stCondLst>
                            <p:childTnLst>
                              <p:par>
                                <p:cTn id="35" presetClass="entr" nodeType="afterEffect" presetSubtype="1" presetID="2" grpId="7" fill="hold">
                                  <p:stCondLst>
                                    <p:cond delay="0"/>
                                  </p:stCondLst>
                                  <p:iterate type="el" backwards="0">
                                    <p:tmAbs val="0"/>
                                  </p:iterate>
                                  <p:childTnLst>
                                    <p:set>
                                      <p:cBhvr>
                                        <p:cTn id="36" fill="hold"/>
                                        <p:tgtEl>
                                          <p:spTgt spid="549"/>
                                        </p:tgtEl>
                                        <p:attrNameLst>
                                          <p:attrName>style.visibility</p:attrName>
                                        </p:attrNameLst>
                                      </p:cBhvr>
                                      <p:to>
                                        <p:strVal val="visible"/>
                                      </p:to>
                                    </p:set>
                                    <p:anim calcmode="lin" valueType="num">
                                      <p:cBhvr>
                                        <p:cTn id="37" dur="500" fill="hold"/>
                                        <p:tgtEl>
                                          <p:spTgt spid="549"/>
                                        </p:tgtEl>
                                        <p:attrNameLst>
                                          <p:attrName>ppt_x</p:attrName>
                                        </p:attrNameLst>
                                      </p:cBhvr>
                                      <p:tavLst>
                                        <p:tav tm="0">
                                          <p:val>
                                            <p:strVal val="#ppt_x"/>
                                          </p:val>
                                        </p:tav>
                                        <p:tav tm="100000">
                                          <p:val>
                                            <p:strVal val="#ppt_x"/>
                                          </p:val>
                                        </p:tav>
                                      </p:tavLst>
                                    </p:anim>
                                    <p:anim calcmode="lin" valueType="num">
                                      <p:cBhvr>
                                        <p:cTn id="38" dur="500" fill="hold"/>
                                        <p:tgtEl>
                                          <p:spTgt spid="549"/>
                                        </p:tgtEl>
                                        <p:attrNameLst>
                                          <p:attrName>ppt_y</p:attrName>
                                        </p:attrNameLst>
                                      </p:cBhvr>
                                      <p:tavLst>
                                        <p:tav tm="0">
                                          <p:val>
                                            <p:strVal val="0-#ppt_h/2"/>
                                          </p:val>
                                        </p:tav>
                                        <p:tav tm="100000">
                                          <p:val>
                                            <p:strVal val="#ppt_y"/>
                                          </p:val>
                                        </p:tav>
                                      </p:tavLst>
                                    </p:anim>
                                  </p:childTnLst>
                                </p:cTn>
                              </p:par>
                            </p:childTnLst>
                          </p:cTn>
                        </p:par>
                        <p:par>
                          <p:cTn id="39" fill="hold">
                            <p:stCondLst>
                              <p:cond delay="3000"/>
                            </p:stCondLst>
                            <p:childTnLst>
                              <p:par>
                                <p:cTn id="40" presetClass="entr" nodeType="afterEffect" presetSubtype="16" presetID="23" grpId="8" fill="hold">
                                  <p:stCondLst>
                                    <p:cond delay="0"/>
                                  </p:stCondLst>
                                  <p:iterate type="el" backwards="0">
                                    <p:tmAbs val="0"/>
                                  </p:iterate>
                                  <p:childTnLst>
                                    <p:set>
                                      <p:cBhvr>
                                        <p:cTn id="41" fill="hold"/>
                                        <p:tgtEl>
                                          <p:spTgt spid="556"/>
                                        </p:tgtEl>
                                        <p:attrNameLst>
                                          <p:attrName>style.visibility</p:attrName>
                                        </p:attrNameLst>
                                      </p:cBhvr>
                                      <p:to>
                                        <p:strVal val="visible"/>
                                      </p:to>
                                    </p:set>
                                    <p:anim calcmode="lin" valueType="num">
                                      <p:cBhvr>
                                        <p:cTn id="42" dur="500" fill="hold"/>
                                        <p:tgtEl>
                                          <p:spTgt spid="556"/>
                                        </p:tgtEl>
                                        <p:attrNameLst>
                                          <p:attrName>ppt_w</p:attrName>
                                        </p:attrNameLst>
                                      </p:cBhvr>
                                      <p:tavLst>
                                        <p:tav tm="0">
                                          <p:val>
                                            <p:fltVal val="0"/>
                                          </p:val>
                                        </p:tav>
                                        <p:tav tm="100000">
                                          <p:val>
                                            <p:strVal val="#ppt_w"/>
                                          </p:val>
                                        </p:tav>
                                      </p:tavLst>
                                    </p:anim>
                                    <p:anim calcmode="lin" valueType="num">
                                      <p:cBhvr>
                                        <p:cTn id="43" dur="500" fill="hold"/>
                                        <p:tgtEl>
                                          <p:spTgt spid="556"/>
                                        </p:tgtEl>
                                        <p:attrNameLst>
                                          <p:attrName>ppt_h</p:attrName>
                                        </p:attrNameLst>
                                      </p:cBhvr>
                                      <p:tavLst>
                                        <p:tav tm="0">
                                          <p:val>
                                            <p:fltVal val="0"/>
                                          </p:val>
                                        </p:tav>
                                        <p:tav tm="100000">
                                          <p:val>
                                            <p:strVal val="#ppt_h"/>
                                          </p:val>
                                        </p:tav>
                                      </p:tavLst>
                                    </p:anim>
                                  </p:childTnLst>
                                </p:cTn>
                              </p:par>
                            </p:childTnLst>
                          </p:cTn>
                        </p:par>
                        <p:par>
                          <p:cTn id="44" fill="hold">
                            <p:stCondLst>
                              <p:cond delay="3500"/>
                            </p:stCondLst>
                            <p:childTnLst>
                              <p:par>
                                <p:cTn id="45" presetClass="entr" nodeType="afterEffect" presetSubtype="1" presetID="2" grpId="9" fill="hold">
                                  <p:stCondLst>
                                    <p:cond delay="0"/>
                                  </p:stCondLst>
                                  <p:iterate type="el" backwards="0">
                                    <p:tmAbs val="0"/>
                                  </p:iterate>
                                  <p:childTnLst>
                                    <p:set>
                                      <p:cBhvr>
                                        <p:cTn id="46" fill="hold"/>
                                        <p:tgtEl>
                                          <p:spTgt spid="553"/>
                                        </p:tgtEl>
                                        <p:attrNameLst>
                                          <p:attrName>style.visibility</p:attrName>
                                        </p:attrNameLst>
                                      </p:cBhvr>
                                      <p:to>
                                        <p:strVal val="visible"/>
                                      </p:to>
                                    </p:set>
                                    <p:anim calcmode="lin" valueType="num">
                                      <p:cBhvr>
                                        <p:cTn id="47" dur="500" fill="hold"/>
                                        <p:tgtEl>
                                          <p:spTgt spid="553"/>
                                        </p:tgtEl>
                                        <p:attrNameLst>
                                          <p:attrName>ppt_x</p:attrName>
                                        </p:attrNameLst>
                                      </p:cBhvr>
                                      <p:tavLst>
                                        <p:tav tm="0">
                                          <p:val>
                                            <p:strVal val="#ppt_x"/>
                                          </p:val>
                                        </p:tav>
                                        <p:tav tm="100000">
                                          <p:val>
                                            <p:strVal val="#ppt_x"/>
                                          </p:val>
                                        </p:tav>
                                      </p:tavLst>
                                    </p:anim>
                                    <p:anim calcmode="lin" valueType="num">
                                      <p:cBhvr>
                                        <p:cTn id="48" dur="500" fill="hold"/>
                                        <p:tgtEl>
                                          <p:spTgt spid="553"/>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Class="entr" nodeType="clickEffect" presetID="9" grpId="10" fill="hold">
                                  <p:stCondLst>
                                    <p:cond delay="0"/>
                                  </p:stCondLst>
                                  <p:iterate type="el" backwards="0">
                                    <p:tmAbs val="0"/>
                                  </p:iterate>
                                  <p:childTnLst>
                                    <p:set>
                                      <p:cBhvr>
                                        <p:cTn id="52" fill="hold"/>
                                        <p:tgtEl>
                                          <p:spTgt spid="557"/>
                                        </p:tgtEl>
                                        <p:attrNameLst>
                                          <p:attrName>style.visibility</p:attrName>
                                        </p:attrNameLst>
                                      </p:cBhvr>
                                      <p:to>
                                        <p:strVal val="visible"/>
                                      </p:to>
                                    </p:set>
                                    <p:animEffect filter="dissolve" transition="in">
                                      <p:cBhvr>
                                        <p:cTn id="53" dur="2000"/>
                                        <p:tgtEl>
                                          <p:spTgt spid="557"/>
                                        </p:tgtEl>
                                      </p:cBhvr>
                                    </p:animEffect>
                                  </p:childTnLst>
                                </p:cTn>
                              </p:par>
                            </p:childTnLst>
                          </p:cTn>
                        </p:par>
                      </p:childTnLst>
                    </p:cTn>
                  </p:par>
                  <p:par>
                    <p:cTn id="54" fill="hold">
                      <p:stCondLst>
                        <p:cond delay="indefinite"/>
                      </p:stCondLst>
                      <p:childTnLst>
                        <p:par>
                          <p:cTn id="55" fill="hold">
                            <p:stCondLst>
                              <p:cond delay="0"/>
                            </p:stCondLst>
                            <p:childTnLst>
                              <p:par>
                                <p:cTn id="56" presetClass="entr" nodeType="clickEffect" presetID="9" grpId="11" fill="hold">
                                  <p:stCondLst>
                                    <p:cond delay="0"/>
                                  </p:stCondLst>
                                  <p:iterate type="el" backwards="0">
                                    <p:tmAbs val="0"/>
                                  </p:iterate>
                                  <p:childTnLst>
                                    <p:set>
                                      <p:cBhvr>
                                        <p:cTn id="57" fill="hold"/>
                                        <p:tgtEl>
                                          <p:spTgt spid="558"/>
                                        </p:tgtEl>
                                        <p:attrNameLst>
                                          <p:attrName>style.visibility</p:attrName>
                                        </p:attrNameLst>
                                      </p:cBhvr>
                                      <p:to>
                                        <p:strVal val="visible"/>
                                      </p:to>
                                    </p:set>
                                    <p:animEffect filter="dissolve" transition="in">
                                      <p:cBhvr>
                                        <p:cTn id="58" dur="2000"/>
                                        <p:tgtEl>
                                          <p:spTgt spid="558"/>
                                        </p:tgtEl>
                                      </p:cBhvr>
                                    </p:animEffect>
                                  </p:childTnLst>
                                </p:cTn>
                              </p:par>
                            </p:childTnLst>
                          </p:cTn>
                        </p:par>
                      </p:childTnLst>
                    </p:cTn>
                  </p:par>
                  <p:par>
                    <p:cTn id="59" fill="hold">
                      <p:stCondLst>
                        <p:cond delay="indefinite"/>
                      </p:stCondLst>
                      <p:childTnLst>
                        <p:par>
                          <p:cTn id="60" fill="hold">
                            <p:stCondLst>
                              <p:cond delay="0"/>
                            </p:stCondLst>
                            <p:childTnLst>
                              <p:par>
                                <p:cTn id="61" presetClass="entr" nodeType="clickEffect" presetID="9" grpId="12" fill="hold">
                                  <p:stCondLst>
                                    <p:cond delay="0"/>
                                  </p:stCondLst>
                                  <p:iterate type="el" backwards="0">
                                    <p:tmAbs val="0"/>
                                  </p:iterate>
                                  <p:childTnLst>
                                    <p:set>
                                      <p:cBhvr>
                                        <p:cTn id="62" fill="hold"/>
                                        <p:tgtEl>
                                          <p:spTgt spid="559"/>
                                        </p:tgtEl>
                                        <p:attrNameLst>
                                          <p:attrName>style.visibility</p:attrName>
                                        </p:attrNameLst>
                                      </p:cBhvr>
                                      <p:to>
                                        <p:strVal val="visible"/>
                                      </p:to>
                                    </p:set>
                                    <p:animEffect filter="dissolve" transition="in">
                                      <p:cBhvr>
                                        <p:cTn id="63" dur="2000"/>
                                        <p:tgtEl>
                                          <p:spTgt spid="5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8" grpId="5"/>
      <p:bldP build="whole" bldLvl="1" animBg="1" rev="0" advAuto="0" spid="552" grpId="6"/>
      <p:bldP build="whole" bldLvl="1" animBg="1" rev="0" advAuto="0" spid="544" grpId="1"/>
      <p:bldP build="whole" bldLvl="1" animBg="1" rev="0" advAuto="0" spid="545" grpId="2"/>
      <p:bldP build="whole" bldLvl="1" animBg="1" rev="0" advAuto="0" spid="549" grpId="7"/>
      <p:bldP build="whole" bldLvl="1" animBg="1" rev="0" advAuto="0" spid="559" grpId="12"/>
      <p:bldP build="whole" bldLvl="1" animBg="1" rev="0" advAuto="0" spid="556" grpId="8"/>
      <p:bldP build="whole" bldLvl="1" animBg="1" rev="0" advAuto="0" spid="558" grpId="11"/>
      <p:bldP build="whole" bldLvl="1" animBg="1" rev="0" advAuto="0" spid="557" grpId="10"/>
      <p:bldP build="whole" bldLvl="1" animBg="1" rev="0" advAuto="0" spid="553" grpId="9"/>
      <p:bldP build="whole" bldLvl="1" animBg="1" rev="0" advAuto="0" spid="546" grpId="3"/>
      <p:bldP build="whole" bldLvl="1" animBg="1" rev="0" advAuto="0" spid="547" grpId="4"/>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文本框 15"/>
          <p:cNvSpPr txBox="1"/>
          <p:nvPr/>
        </p:nvSpPr>
        <p:spPr>
          <a:xfrm>
            <a:off x="743676" y="309785"/>
            <a:ext cx="5558773"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Why poor performance?</a:t>
            </a:r>
          </a:p>
        </p:txBody>
      </p:sp>
      <p:sp>
        <p:nvSpPr>
          <p:cNvPr id="564" name="直接连接符 30"/>
          <p:cNvSpPr/>
          <p:nvPr/>
        </p:nvSpPr>
        <p:spPr>
          <a:xfrm>
            <a:off x="774478" y="657416"/>
            <a:ext cx="480260" cy="1"/>
          </a:xfrm>
          <a:prstGeom prst="line">
            <a:avLst/>
          </a:prstGeom>
          <a:ln>
            <a:solidFill>
              <a:srgbClr val="1B4367"/>
            </a:solidFill>
            <a:miter/>
          </a:ln>
        </p:spPr>
        <p:txBody>
          <a:bodyPr lIns="45719" rIns="45719"/>
          <a:lstStyle/>
          <a:p>
            <a:pPr/>
          </a:p>
        </p:txBody>
      </p:sp>
      <p:pic>
        <p:nvPicPr>
          <p:cNvPr id="565" name="niid_mnist.png" descr="niid_mnist.png"/>
          <p:cNvPicPr>
            <a:picLocks noChangeAspect="1"/>
          </p:cNvPicPr>
          <p:nvPr/>
        </p:nvPicPr>
        <p:blipFill>
          <a:blip r:embed="rId3">
            <a:extLst/>
          </a:blip>
          <a:stretch>
            <a:fillRect/>
          </a:stretch>
        </p:blipFill>
        <p:spPr>
          <a:xfrm>
            <a:off x="2500640" y="641601"/>
            <a:ext cx="2926774" cy="2195080"/>
          </a:xfrm>
          <a:prstGeom prst="rect">
            <a:avLst/>
          </a:prstGeom>
          <a:ln w="12700">
            <a:miter lim="400000"/>
          </a:ln>
        </p:spPr>
      </p:pic>
      <p:sp>
        <p:nvSpPr>
          <p:cNvPr id="566" name="TextBox 1210"/>
          <p:cNvSpPr txBox="1"/>
          <p:nvPr/>
        </p:nvSpPr>
        <p:spPr>
          <a:xfrm>
            <a:off x="6094694" y="721590"/>
            <a:ext cx="2723210" cy="3606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defRPr b="1" sz="1900">
                <a:solidFill>
                  <a:srgbClr val="1B4367"/>
                </a:solidFill>
              </a:defRPr>
            </a:lvl1pPr>
          </a:lstStyle>
          <a:p>
            <a:pPr/>
            <a:r>
              <a:t>Systems heterogeneity</a:t>
            </a:r>
          </a:p>
        </p:txBody>
      </p:sp>
      <p:grpSp>
        <p:nvGrpSpPr>
          <p:cNvPr id="569" name="组合 107"/>
          <p:cNvGrpSpPr/>
          <p:nvPr/>
        </p:nvGrpSpPr>
        <p:grpSpPr>
          <a:xfrm>
            <a:off x="5662617" y="717633"/>
            <a:ext cx="368595" cy="368595"/>
            <a:chOff x="0" y="0"/>
            <a:chExt cx="368593" cy="368593"/>
          </a:xfrm>
        </p:grpSpPr>
        <p:sp>
          <p:nvSpPr>
            <p:cNvPr id="567"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568"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1</a:t>
              </a:r>
            </a:p>
          </p:txBody>
        </p:sp>
      </p:grpSp>
      <p:sp>
        <p:nvSpPr>
          <p:cNvPr id="570" name="TextBox 1210"/>
          <p:cNvSpPr txBox="1"/>
          <p:nvPr/>
        </p:nvSpPr>
        <p:spPr>
          <a:xfrm>
            <a:off x="6090374" y="1239510"/>
            <a:ext cx="3203767"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Highly non-IID: devices training different models</a:t>
            </a:r>
          </a:p>
        </p:txBody>
      </p:sp>
      <p:grpSp>
        <p:nvGrpSpPr>
          <p:cNvPr id="573" name="组合 107"/>
          <p:cNvGrpSpPr/>
          <p:nvPr/>
        </p:nvGrpSpPr>
        <p:grpSpPr>
          <a:xfrm>
            <a:off x="5666804" y="1381603"/>
            <a:ext cx="368595" cy="368595"/>
            <a:chOff x="0" y="0"/>
            <a:chExt cx="368593" cy="368593"/>
          </a:xfrm>
        </p:grpSpPr>
        <p:sp>
          <p:nvSpPr>
            <p:cNvPr id="571"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572"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2</a:t>
              </a:r>
            </a:p>
          </p:txBody>
        </p:sp>
      </p:grpSp>
      <p:grpSp>
        <p:nvGrpSpPr>
          <p:cNvPr id="576" name="组合 107"/>
          <p:cNvGrpSpPr/>
          <p:nvPr/>
        </p:nvGrpSpPr>
        <p:grpSpPr>
          <a:xfrm>
            <a:off x="5668521" y="2717459"/>
            <a:ext cx="368595" cy="368595"/>
            <a:chOff x="0" y="0"/>
            <a:chExt cx="368593" cy="368593"/>
          </a:xfrm>
        </p:grpSpPr>
        <p:sp>
          <p:nvSpPr>
            <p:cNvPr id="574"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575"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4</a:t>
              </a:r>
            </a:p>
          </p:txBody>
        </p:sp>
      </p:grpSp>
      <p:sp>
        <p:nvSpPr>
          <p:cNvPr id="577" name="TextBox 1210"/>
          <p:cNvSpPr txBox="1"/>
          <p:nvPr/>
        </p:nvSpPr>
        <p:spPr>
          <a:xfrm>
            <a:off x="6095942" y="2721417"/>
            <a:ext cx="2440672" cy="3606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defRPr b="1" sz="1900">
                <a:solidFill>
                  <a:srgbClr val="1B4367"/>
                </a:solidFill>
              </a:defRPr>
            </a:lvl1pPr>
          </a:lstStyle>
          <a:p>
            <a:pPr/>
            <a:r>
              <a:t>Poor training setting</a:t>
            </a:r>
          </a:p>
        </p:txBody>
      </p:sp>
      <p:sp>
        <p:nvSpPr>
          <p:cNvPr id="578" name="TextBox 1210"/>
          <p:cNvSpPr txBox="1"/>
          <p:nvPr/>
        </p:nvSpPr>
        <p:spPr>
          <a:xfrm>
            <a:off x="6096000" y="1907438"/>
            <a:ext cx="2750480"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FedAvg is bad with non-IID</a:t>
            </a:r>
          </a:p>
        </p:txBody>
      </p:sp>
      <p:grpSp>
        <p:nvGrpSpPr>
          <p:cNvPr id="581" name="组合 107"/>
          <p:cNvGrpSpPr/>
          <p:nvPr/>
        </p:nvGrpSpPr>
        <p:grpSpPr>
          <a:xfrm>
            <a:off x="5661966" y="2049532"/>
            <a:ext cx="368595" cy="368595"/>
            <a:chOff x="0" y="0"/>
            <a:chExt cx="368593" cy="368593"/>
          </a:xfrm>
        </p:grpSpPr>
        <p:sp>
          <p:nvSpPr>
            <p:cNvPr id="579"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580"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3</a:t>
              </a:r>
            </a:p>
          </p:txBody>
        </p:sp>
      </p:grpSp>
      <p:grpSp>
        <p:nvGrpSpPr>
          <p:cNvPr id="584" name="组合 107"/>
          <p:cNvGrpSpPr/>
          <p:nvPr/>
        </p:nvGrpSpPr>
        <p:grpSpPr>
          <a:xfrm>
            <a:off x="5666804" y="3385387"/>
            <a:ext cx="368595" cy="368595"/>
            <a:chOff x="0" y="0"/>
            <a:chExt cx="368593" cy="368593"/>
          </a:xfrm>
        </p:grpSpPr>
        <p:sp>
          <p:nvSpPr>
            <p:cNvPr id="582"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583"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5</a:t>
              </a:r>
            </a:p>
          </p:txBody>
        </p:sp>
      </p:grpSp>
      <p:sp>
        <p:nvSpPr>
          <p:cNvPr id="585" name="TextBox 1210"/>
          <p:cNvSpPr txBox="1"/>
          <p:nvPr/>
        </p:nvSpPr>
        <p:spPr>
          <a:xfrm>
            <a:off x="6093355" y="3235720"/>
            <a:ext cx="2926774"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Poor choice of training parameters</a:t>
            </a:r>
          </a:p>
        </p:txBody>
      </p:sp>
      <p:pic>
        <p:nvPicPr>
          <p:cNvPr id="586" name="niid_mnist2.png" descr="niid_mnist2.png"/>
          <p:cNvPicPr>
            <a:picLocks noChangeAspect="1"/>
          </p:cNvPicPr>
          <p:nvPr/>
        </p:nvPicPr>
        <p:blipFill>
          <a:blip r:embed="rId4">
            <a:extLst/>
          </a:blip>
          <a:stretch>
            <a:fillRect/>
          </a:stretch>
        </p:blipFill>
        <p:spPr>
          <a:xfrm>
            <a:off x="333623" y="2620520"/>
            <a:ext cx="3029196" cy="227189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563"/>
                                        </p:tgtEl>
                                        <p:attrNameLst>
                                          <p:attrName>style.visibility</p:attrName>
                                        </p:attrNameLst>
                                      </p:cBhvr>
                                      <p:to>
                                        <p:strVal val="visible"/>
                                      </p:to>
                                    </p:set>
                                    <p:anim calcmode="lin" valueType="num">
                                      <p:cBhvr>
                                        <p:cTn id="7" dur="500" fill="hold"/>
                                        <p:tgtEl>
                                          <p:spTgt spid="563"/>
                                        </p:tgtEl>
                                        <p:attrNameLst>
                                          <p:attrName>ppt_w</p:attrName>
                                        </p:attrNameLst>
                                      </p:cBhvr>
                                      <p:tavLst>
                                        <p:tav tm="0">
                                          <p:val>
                                            <p:fltVal val="0"/>
                                          </p:val>
                                        </p:tav>
                                        <p:tav tm="100000">
                                          <p:val>
                                            <p:strVal val="#ppt_w"/>
                                          </p:val>
                                        </p:tav>
                                      </p:tavLst>
                                    </p:anim>
                                    <p:anim calcmode="lin" valueType="num">
                                      <p:cBhvr>
                                        <p:cTn id="8" dur="500" fill="hold"/>
                                        <p:tgtEl>
                                          <p:spTgt spid="56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564"/>
                                        </p:tgtEl>
                                        <p:attrNameLst>
                                          <p:attrName>style.visibility</p:attrName>
                                        </p:attrNameLst>
                                      </p:cBhvr>
                                      <p:to>
                                        <p:strVal val="visible"/>
                                      </p:to>
                                    </p:set>
                                    <p:animEffect filter="wipe(left)" transition="in">
                                      <p:cBhvr>
                                        <p:cTn id="12" dur="300"/>
                                        <p:tgtEl>
                                          <p:spTgt spid="564"/>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3" fill="hold">
                                  <p:stCondLst>
                                    <p:cond delay="0"/>
                                  </p:stCondLst>
                                  <p:iterate type="el" backwards="0">
                                    <p:tmAbs val="0"/>
                                  </p:iterate>
                                  <p:childTnLst>
                                    <p:set>
                                      <p:cBhvr>
                                        <p:cTn id="16" fill="hold"/>
                                        <p:tgtEl>
                                          <p:spTgt spid="565"/>
                                        </p:tgtEl>
                                        <p:attrNameLst>
                                          <p:attrName>style.visibility</p:attrName>
                                        </p:attrNameLst>
                                      </p:cBhvr>
                                      <p:to>
                                        <p:strVal val="visible"/>
                                      </p:to>
                                    </p:set>
                                    <p:anim calcmode="lin" valueType="num">
                                      <p:cBhvr>
                                        <p:cTn id="17" dur="1000" fill="hold"/>
                                        <p:tgtEl>
                                          <p:spTgt spid="565"/>
                                        </p:tgtEl>
                                        <p:attrNameLst>
                                          <p:attrName>ppt_x</p:attrName>
                                        </p:attrNameLst>
                                      </p:cBhvr>
                                      <p:tavLst>
                                        <p:tav tm="0">
                                          <p:val>
                                            <p:strVal val="0-#ppt_w/2"/>
                                          </p:val>
                                        </p:tav>
                                        <p:tav tm="100000">
                                          <p:val>
                                            <p:strVal val="#ppt_x"/>
                                          </p:val>
                                        </p:tav>
                                      </p:tavLst>
                                    </p:anim>
                                    <p:anim calcmode="lin" valueType="num">
                                      <p:cBhvr>
                                        <p:cTn id="18" dur="1000" fill="hold"/>
                                        <p:tgtEl>
                                          <p:spTgt spid="56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 grpId="4" fill="hold">
                                  <p:stCondLst>
                                    <p:cond delay="0"/>
                                  </p:stCondLst>
                                  <p:iterate type="el" backwards="0">
                                    <p:tmAbs val="0"/>
                                  </p:iterate>
                                  <p:childTnLst>
                                    <p:set>
                                      <p:cBhvr>
                                        <p:cTn id="22" fill="hold"/>
                                        <p:tgtEl>
                                          <p:spTgt spid="586"/>
                                        </p:tgtEl>
                                        <p:attrNameLst>
                                          <p:attrName>style.visibility</p:attrName>
                                        </p:attrNameLst>
                                      </p:cBhvr>
                                      <p:to>
                                        <p:strVal val="visible"/>
                                      </p:to>
                                    </p:set>
                                    <p:anim calcmode="lin" valueType="num">
                                      <p:cBhvr>
                                        <p:cTn id="23" dur="1000" fill="hold"/>
                                        <p:tgtEl>
                                          <p:spTgt spid="586"/>
                                        </p:tgtEl>
                                        <p:attrNameLst>
                                          <p:attrName>ppt_x</p:attrName>
                                        </p:attrNameLst>
                                      </p:cBhvr>
                                      <p:tavLst>
                                        <p:tav tm="0">
                                          <p:val>
                                            <p:strVal val="0-#ppt_w/2"/>
                                          </p:val>
                                        </p:tav>
                                        <p:tav tm="100000">
                                          <p:val>
                                            <p:strVal val="#ppt_x"/>
                                          </p:val>
                                        </p:tav>
                                      </p:tavLst>
                                    </p:anim>
                                    <p:anim calcmode="lin" valueType="num">
                                      <p:cBhvr>
                                        <p:cTn id="24" dur="1000" fill="hold"/>
                                        <p:tgtEl>
                                          <p:spTgt spid="586"/>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Class="entr" nodeType="afterEffect" presetSubtype="16" presetID="23" grpId="5" fill="hold">
                                  <p:stCondLst>
                                    <p:cond delay="0"/>
                                  </p:stCondLst>
                                  <p:iterate type="el" backwards="0">
                                    <p:tmAbs val="0"/>
                                  </p:iterate>
                                  <p:childTnLst>
                                    <p:set>
                                      <p:cBhvr>
                                        <p:cTn id="27" fill="hold"/>
                                        <p:tgtEl>
                                          <p:spTgt spid="569"/>
                                        </p:tgtEl>
                                        <p:attrNameLst>
                                          <p:attrName>style.visibility</p:attrName>
                                        </p:attrNameLst>
                                      </p:cBhvr>
                                      <p:to>
                                        <p:strVal val="visible"/>
                                      </p:to>
                                    </p:set>
                                    <p:anim calcmode="lin" valueType="num">
                                      <p:cBhvr>
                                        <p:cTn id="28" dur="500" fill="hold"/>
                                        <p:tgtEl>
                                          <p:spTgt spid="569"/>
                                        </p:tgtEl>
                                        <p:attrNameLst>
                                          <p:attrName>ppt_w</p:attrName>
                                        </p:attrNameLst>
                                      </p:cBhvr>
                                      <p:tavLst>
                                        <p:tav tm="0">
                                          <p:val>
                                            <p:fltVal val="0"/>
                                          </p:val>
                                        </p:tav>
                                        <p:tav tm="100000">
                                          <p:val>
                                            <p:strVal val="#ppt_w"/>
                                          </p:val>
                                        </p:tav>
                                      </p:tavLst>
                                    </p:anim>
                                    <p:anim calcmode="lin" valueType="num">
                                      <p:cBhvr>
                                        <p:cTn id="29" dur="500" fill="hold"/>
                                        <p:tgtEl>
                                          <p:spTgt spid="569"/>
                                        </p:tgtEl>
                                        <p:attrNameLst>
                                          <p:attrName>ppt_h</p:attrName>
                                        </p:attrNameLst>
                                      </p:cBhvr>
                                      <p:tavLst>
                                        <p:tav tm="0">
                                          <p:val>
                                            <p:fltVal val="0"/>
                                          </p:val>
                                        </p:tav>
                                        <p:tav tm="100000">
                                          <p:val>
                                            <p:strVal val="#ppt_h"/>
                                          </p:val>
                                        </p:tav>
                                      </p:tavLst>
                                    </p:anim>
                                  </p:childTnLst>
                                </p:cTn>
                              </p:par>
                            </p:childTnLst>
                          </p:cTn>
                        </p:par>
                        <p:par>
                          <p:cTn id="30" fill="hold">
                            <p:stCondLst>
                              <p:cond delay="1500"/>
                            </p:stCondLst>
                            <p:childTnLst>
                              <p:par>
                                <p:cTn id="31" presetClass="entr" nodeType="afterEffect" presetSubtype="1" presetID="2" grpId="6" fill="hold">
                                  <p:stCondLst>
                                    <p:cond delay="0"/>
                                  </p:stCondLst>
                                  <p:iterate type="el" backwards="0">
                                    <p:tmAbs val="0"/>
                                  </p:iterate>
                                  <p:childTnLst>
                                    <p:set>
                                      <p:cBhvr>
                                        <p:cTn id="32" fill="hold"/>
                                        <p:tgtEl>
                                          <p:spTgt spid="566"/>
                                        </p:tgtEl>
                                        <p:attrNameLst>
                                          <p:attrName>style.visibility</p:attrName>
                                        </p:attrNameLst>
                                      </p:cBhvr>
                                      <p:to>
                                        <p:strVal val="visible"/>
                                      </p:to>
                                    </p:set>
                                    <p:anim calcmode="lin" valueType="num">
                                      <p:cBhvr>
                                        <p:cTn id="33" dur="500" fill="hold"/>
                                        <p:tgtEl>
                                          <p:spTgt spid="566"/>
                                        </p:tgtEl>
                                        <p:attrNameLst>
                                          <p:attrName>ppt_x</p:attrName>
                                        </p:attrNameLst>
                                      </p:cBhvr>
                                      <p:tavLst>
                                        <p:tav tm="0">
                                          <p:val>
                                            <p:strVal val="#ppt_x"/>
                                          </p:val>
                                        </p:tav>
                                        <p:tav tm="100000">
                                          <p:val>
                                            <p:strVal val="#ppt_x"/>
                                          </p:val>
                                        </p:tav>
                                      </p:tavLst>
                                    </p:anim>
                                    <p:anim calcmode="lin" valueType="num">
                                      <p:cBhvr>
                                        <p:cTn id="34" dur="500" fill="hold"/>
                                        <p:tgtEl>
                                          <p:spTgt spid="566"/>
                                        </p:tgtEl>
                                        <p:attrNameLst>
                                          <p:attrName>ppt_y</p:attrName>
                                        </p:attrNameLst>
                                      </p:cBhvr>
                                      <p:tavLst>
                                        <p:tav tm="0">
                                          <p:val>
                                            <p:strVal val="0-#ppt_h/2"/>
                                          </p:val>
                                        </p:tav>
                                        <p:tav tm="100000">
                                          <p:val>
                                            <p:strVal val="#ppt_y"/>
                                          </p:val>
                                        </p:tav>
                                      </p:tavLst>
                                    </p:anim>
                                  </p:childTnLst>
                                </p:cTn>
                              </p:par>
                            </p:childTnLst>
                          </p:cTn>
                        </p:par>
                        <p:par>
                          <p:cTn id="35" fill="hold">
                            <p:stCondLst>
                              <p:cond delay="2000"/>
                            </p:stCondLst>
                            <p:childTnLst>
                              <p:par>
                                <p:cTn id="36" presetClass="entr" nodeType="afterEffect" presetSubtype="16" presetID="23" grpId="7" fill="hold">
                                  <p:stCondLst>
                                    <p:cond delay="0"/>
                                  </p:stCondLst>
                                  <p:iterate type="el" backwards="0">
                                    <p:tmAbs val="0"/>
                                  </p:iterate>
                                  <p:childTnLst>
                                    <p:set>
                                      <p:cBhvr>
                                        <p:cTn id="37" fill="hold"/>
                                        <p:tgtEl>
                                          <p:spTgt spid="573"/>
                                        </p:tgtEl>
                                        <p:attrNameLst>
                                          <p:attrName>style.visibility</p:attrName>
                                        </p:attrNameLst>
                                      </p:cBhvr>
                                      <p:to>
                                        <p:strVal val="visible"/>
                                      </p:to>
                                    </p:set>
                                    <p:anim calcmode="lin" valueType="num">
                                      <p:cBhvr>
                                        <p:cTn id="38" dur="500" fill="hold"/>
                                        <p:tgtEl>
                                          <p:spTgt spid="573"/>
                                        </p:tgtEl>
                                        <p:attrNameLst>
                                          <p:attrName>ppt_w</p:attrName>
                                        </p:attrNameLst>
                                      </p:cBhvr>
                                      <p:tavLst>
                                        <p:tav tm="0">
                                          <p:val>
                                            <p:fltVal val="0"/>
                                          </p:val>
                                        </p:tav>
                                        <p:tav tm="100000">
                                          <p:val>
                                            <p:strVal val="#ppt_w"/>
                                          </p:val>
                                        </p:tav>
                                      </p:tavLst>
                                    </p:anim>
                                    <p:anim calcmode="lin" valueType="num">
                                      <p:cBhvr>
                                        <p:cTn id="39" dur="500" fill="hold"/>
                                        <p:tgtEl>
                                          <p:spTgt spid="573"/>
                                        </p:tgtEl>
                                        <p:attrNameLst>
                                          <p:attrName>ppt_h</p:attrName>
                                        </p:attrNameLst>
                                      </p:cBhvr>
                                      <p:tavLst>
                                        <p:tav tm="0">
                                          <p:val>
                                            <p:fltVal val="0"/>
                                          </p:val>
                                        </p:tav>
                                        <p:tav tm="100000">
                                          <p:val>
                                            <p:strVal val="#ppt_h"/>
                                          </p:val>
                                        </p:tav>
                                      </p:tavLst>
                                    </p:anim>
                                  </p:childTnLst>
                                </p:cTn>
                              </p:par>
                            </p:childTnLst>
                          </p:cTn>
                        </p:par>
                        <p:par>
                          <p:cTn id="40" fill="hold">
                            <p:stCondLst>
                              <p:cond delay="2500"/>
                            </p:stCondLst>
                            <p:childTnLst>
                              <p:par>
                                <p:cTn id="41" presetClass="entr" nodeType="afterEffect" presetSubtype="1" presetID="2" grpId="8" fill="hold">
                                  <p:stCondLst>
                                    <p:cond delay="0"/>
                                  </p:stCondLst>
                                  <p:iterate type="el" backwards="0">
                                    <p:tmAbs val="0"/>
                                  </p:iterate>
                                  <p:childTnLst>
                                    <p:set>
                                      <p:cBhvr>
                                        <p:cTn id="42" fill="hold"/>
                                        <p:tgtEl>
                                          <p:spTgt spid="570"/>
                                        </p:tgtEl>
                                        <p:attrNameLst>
                                          <p:attrName>style.visibility</p:attrName>
                                        </p:attrNameLst>
                                      </p:cBhvr>
                                      <p:to>
                                        <p:strVal val="visible"/>
                                      </p:to>
                                    </p:set>
                                    <p:anim calcmode="lin" valueType="num">
                                      <p:cBhvr>
                                        <p:cTn id="43" dur="500" fill="hold"/>
                                        <p:tgtEl>
                                          <p:spTgt spid="570"/>
                                        </p:tgtEl>
                                        <p:attrNameLst>
                                          <p:attrName>ppt_x</p:attrName>
                                        </p:attrNameLst>
                                      </p:cBhvr>
                                      <p:tavLst>
                                        <p:tav tm="0">
                                          <p:val>
                                            <p:strVal val="#ppt_x"/>
                                          </p:val>
                                        </p:tav>
                                        <p:tav tm="100000">
                                          <p:val>
                                            <p:strVal val="#ppt_x"/>
                                          </p:val>
                                        </p:tav>
                                      </p:tavLst>
                                    </p:anim>
                                    <p:anim calcmode="lin" valueType="num">
                                      <p:cBhvr>
                                        <p:cTn id="44" dur="500" fill="hold"/>
                                        <p:tgtEl>
                                          <p:spTgt spid="570"/>
                                        </p:tgtEl>
                                        <p:attrNameLst>
                                          <p:attrName>ppt_y</p:attrName>
                                        </p:attrNameLst>
                                      </p:cBhvr>
                                      <p:tavLst>
                                        <p:tav tm="0">
                                          <p:val>
                                            <p:strVal val="0-#ppt_h/2"/>
                                          </p:val>
                                        </p:tav>
                                        <p:tav tm="100000">
                                          <p:val>
                                            <p:strVal val="#ppt_y"/>
                                          </p:val>
                                        </p:tav>
                                      </p:tavLst>
                                    </p:anim>
                                  </p:childTnLst>
                                </p:cTn>
                              </p:par>
                            </p:childTnLst>
                          </p:cTn>
                        </p:par>
                        <p:par>
                          <p:cTn id="45" fill="hold">
                            <p:stCondLst>
                              <p:cond delay="3000"/>
                            </p:stCondLst>
                            <p:childTnLst>
                              <p:par>
                                <p:cTn id="46" presetClass="entr" nodeType="afterEffect" presetSubtype="16" presetID="23" grpId="9" fill="hold">
                                  <p:stCondLst>
                                    <p:cond delay="0"/>
                                  </p:stCondLst>
                                  <p:iterate type="el" backwards="0">
                                    <p:tmAbs val="0"/>
                                  </p:iterate>
                                  <p:childTnLst>
                                    <p:set>
                                      <p:cBhvr>
                                        <p:cTn id="47" fill="hold"/>
                                        <p:tgtEl>
                                          <p:spTgt spid="581"/>
                                        </p:tgtEl>
                                        <p:attrNameLst>
                                          <p:attrName>style.visibility</p:attrName>
                                        </p:attrNameLst>
                                      </p:cBhvr>
                                      <p:to>
                                        <p:strVal val="visible"/>
                                      </p:to>
                                    </p:set>
                                    <p:anim calcmode="lin" valueType="num">
                                      <p:cBhvr>
                                        <p:cTn id="48" dur="500" fill="hold"/>
                                        <p:tgtEl>
                                          <p:spTgt spid="581"/>
                                        </p:tgtEl>
                                        <p:attrNameLst>
                                          <p:attrName>ppt_w</p:attrName>
                                        </p:attrNameLst>
                                      </p:cBhvr>
                                      <p:tavLst>
                                        <p:tav tm="0">
                                          <p:val>
                                            <p:fltVal val="0"/>
                                          </p:val>
                                        </p:tav>
                                        <p:tav tm="100000">
                                          <p:val>
                                            <p:strVal val="#ppt_w"/>
                                          </p:val>
                                        </p:tav>
                                      </p:tavLst>
                                    </p:anim>
                                    <p:anim calcmode="lin" valueType="num">
                                      <p:cBhvr>
                                        <p:cTn id="49" dur="500" fill="hold"/>
                                        <p:tgtEl>
                                          <p:spTgt spid="581"/>
                                        </p:tgtEl>
                                        <p:attrNameLst>
                                          <p:attrName>ppt_h</p:attrName>
                                        </p:attrNameLst>
                                      </p:cBhvr>
                                      <p:tavLst>
                                        <p:tav tm="0">
                                          <p:val>
                                            <p:fltVal val="0"/>
                                          </p:val>
                                        </p:tav>
                                        <p:tav tm="100000">
                                          <p:val>
                                            <p:strVal val="#ppt_h"/>
                                          </p:val>
                                        </p:tav>
                                      </p:tavLst>
                                    </p:anim>
                                  </p:childTnLst>
                                </p:cTn>
                              </p:par>
                            </p:childTnLst>
                          </p:cTn>
                        </p:par>
                        <p:par>
                          <p:cTn id="50" fill="hold">
                            <p:stCondLst>
                              <p:cond delay="3500"/>
                            </p:stCondLst>
                            <p:childTnLst>
                              <p:par>
                                <p:cTn id="51" presetClass="entr" nodeType="afterEffect" presetSubtype="1" presetID="2" grpId="10" fill="hold">
                                  <p:stCondLst>
                                    <p:cond delay="0"/>
                                  </p:stCondLst>
                                  <p:iterate type="el" backwards="0">
                                    <p:tmAbs val="0"/>
                                  </p:iterate>
                                  <p:childTnLst>
                                    <p:set>
                                      <p:cBhvr>
                                        <p:cTn id="52" fill="hold"/>
                                        <p:tgtEl>
                                          <p:spTgt spid="578"/>
                                        </p:tgtEl>
                                        <p:attrNameLst>
                                          <p:attrName>style.visibility</p:attrName>
                                        </p:attrNameLst>
                                      </p:cBhvr>
                                      <p:to>
                                        <p:strVal val="visible"/>
                                      </p:to>
                                    </p:set>
                                    <p:anim calcmode="lin" valueType="num">
                                      <p:cBhvr>
                                        <p:cTn id="53" dur="500" fill="hold"/>
                                        <p:tgtEl>
                                          <p:spTgt spid="578"/>
                                        </p:tgtEl>
                                        <p:attrNameLst>
                                          <p:attrName>ppt_x</p:attrName>
                                        </p:attrNameLst>
                                      </p:cBhvr>
                                      <p:tavLst>
                                        <p:tav tm="0">
                                          <p:val>
                                            <p:strVal val="#ppt_x"/>
                                          </p:val>
                                        </p:tav>
                                        <p:tav tm="100000">
                                          <p:val>
                                            <p:strVal val="#ppt_x"/>
                                          </p:val>
                                        </p:tav>
                                      </p:tavLst>
                                    </p:anim>
                                    <p:anim calcmode="lin" valueType="num">
                                      <p:cBhvr>
                                        <p:cTn id="54" dur="500" fill="hold"/>
                                        <p:tgtEl>
                                          <p:spTgt spid="578"/>
                                        </p:tgtEl>
                                        <p:attrNameLst>
                                          <p:attrName>ppt_y</p:attrName>
                                        </p:attrNameLst>
                                      </p:cBhvr>
                                      <p:tavLst>
                                        <p:tav tm="0">
                                          <p:val>
                                            <p:strVal val="0-#ppt_h/2"/>
                                          </p:val>
                                        </p:tav>
                                        <p:tav tm="100000">
                                          <p:val>
                                            <p:strVal val="#ppt_y"/>
                                          </p:val>
                                        </p:tav>
                                      </p:tavLst>
                                    </p:anim>
                                  </p:childTnLst>
                                </p:cTn>
                              </p:par>
                            </p:childTnLst>
                          </p:cTn>
                        </p:par>
                        <p:par>
                          <p:cTn id="55" fill="hold">
                            <p:stCondLst>
                              <p:cond delay="4000"/>
                            </p:stCondLst>
                            <p:childTnLst>
                              <p:par>
                                <p:cTn id="56" presetClass="entr" nodeType="afterEffect" presetSubtype="16" presetID="23" grpId="11" fill="hold">
                                  <p:stCondLst>
                                    <p:cond delay="0"/>
                                  </p:stCondLst>
                                  <p:iterate type="el" backwards="0">
                                    <p:tmAbs val="0"/>
                                  </p:iterate>
                                  <p:childTnLst>
                                    <p:set>
                                      <p:cBhvr>
                                        <p:cTn id="57" fill="hold"/>
                                        <p:tgtEl>
                                          <p:spTgt spid="576"/>
                                        </p:tgtEl>
                                        <p:attrNameLst>
                                          <p:attrName>style.visibility</p:attrName>
                                        </p:attrNameLst>
                                      </p:cBhvr>
                                      <p:to>
                                        <p:strVal val="visible"/>
                                      </p:to>
                                    </p:set>
                                    <p:anim calcmode="lin" valueType="num">
                                      <p:cBhvr>
                                        <p:cTn id="58" dur="500" fill="hold"/>
                                        <p:tgtEl>
                                          <p:spTgt spid="576"/>
                                        </p:tgtEl>
                                        <p:attrNameLst>
                                          <p:attrName>ppt_w</p:attrName>
                                        </p:attrNameLst>
                                      </p:cBhvr>
                                      <p:tavLst>
                                        <p:tav tm="0">
                                          <p:val>
                                            <p:fltVal val="0"/>
                                          </p:val>
                                        </p:tav>
                                        <p:tav tm="100000">
                                          <p:val>
                                            <p:strVal val="#ppt_w"/>
                                          </p:val>
                                        </p:tav>
                                      </p:tavLst>
                                    </p:anim>
                                    <p:anim calcmode="lin" valueType="num">
                                      <p:cBhvr>
                                        <p:cTn id="59" dur="500" fill="hold"/>
                                        <p:tgtEl>
                                          <p:spTgt spid="576"/>
                                        </p:tgtEl>
                                        <p:attrNameLst>
                                          <p:attrName>ppt_h</p:attrName>
                                        </p:attrNameLst>
                                      </p:cBhvr>
                                      <p:tavLst>
                                        <p:tav tm="0">
                                          <p:val>
                                            <p:fltVal val="0"/>
                                          </p:val>
                                        </p:tav>
                                        <p:tav tm="100000">
                                          <p:val>
                                            <p:strVal val="#ppt_h"/>
                                          </p:val>
                                        </p:tav>
                                      </p:tavLst>
                                    </p:anim>
                                  </p:childTnLst>
                                </p:cTn>
                              </p:par>
                            </p:childTnLst>
                          </p:cTn>
                        </p:par>
                        <p:par>
                          <p:cTn id="60" fill="hold">
                            <p:stCondLst>
                              <p:cond delay="4500"/>
                            </p:stCondLst>
                            <p:childTnLst>
                              <p:par>
                                <p:cTn id="61" presetClass="entr" nodeType="afterEffect" presetSubtype="1" presetID="2" grpId="12" fill="hold">
                                  <p:stCondLst>
                                    <p:cond delay="0"/>
                                  </p:stCondLst>
                                  <p:iterate type="el" backwards="0">
                                    <p:tmAbs val="0"/>
                                  </p:iterate>
                                  <p:childTnLst>
                                    <p:set>
                                      <p:cBhvr>
                                        <p:cTn id="62" fill="hold"/>
                                        <p:tgtEl>
                                          <p:spTgt spid="577"/>
                                        </p:tgtEl>
                                        <p:attrNameLst>
                                          <p:attrName>style.visibility</p:attrName>
                                        </p:attrNameLst>
                                      </p:cBhvr>
                                      <p:to>
                                        <p:strVal val="visible"/>
                                      </p:to>
                                    </p:set>
                                    <p:anim calcmode="lin" valueType="num">
                                      <p:cBhvr>
                                        <p:cTn id="63" dur="500" fill="hold"/>
                                        <p:tgtEl>
                                          <p:spTgt spid="577"/>
                                        </p:tgtEl>
                                        <p:attrNameLst>
                                          <p:attrName>ppt_x</p:attrName>
                                        </p:attrNameLst>
                                      </p:cBhvr>
                                      <p:tavLst>
                                        <p:tav tm="0">
                                          <p:val>
                                            <p:strVal val="#ppt_x"/>
                                          </p:val>
                                        </p:tav>
                                        <p:tav tm="100000">
                                          <p:val>
                                            <p:strVal val="#ppt_x"/>
                                          </p:val>
                                        </p:tav>
                                      </p:tavLst>
                                    </p:anim>
                                    <p:anim calcmode="lin" valueType="num">
                                      <p:cBhvr>
                                        <p:cTn id="64" dur="500" fill="hold"/>
                                        <p:tgtEl>
                                          <p:spTgt spid="577"/>
                                        </p:tgtEl>
                                        <p:attrNameLst>
                                          <p:attrName>ppt_y</p:attrName>
                                        </p:attrNameLst>
                                      </p:cBhvr>
                                      <p:tavLst>
                                        <p:tav tm="0">
                                          <p:val>
                                            <p:strVal val="0-#ppt_h/2"/>
                                          </p:val>
                                        </p:tav>
                                        <p:tav tm="100000">
                                          <p:val>
                                            <p:strVal val="#ppt_y"/>
                                          </p:val>
                                        </p:tav>
                                      </p:tavLst>
                                    </p:anim>
                                  </p:childTnLst>
                                </p:cTn>
                              </p:par>
                            </p:childTnLst>
                          </p:cTn>
                        </p:par>
                        <p:par>
                          <p:cTn id="65" fill="hold">
                            <p:stCondLst>
                              <p:cond delay="5000"/>
                            </p:stCondLst>
                            <p:childTnLst>
                              <p:par>
                                <p:cTn id="66" presetClass="entr" nodeType="afterEffect" presetSubtype="16" presetID="23" grpId="13" fill="hold">
                                  <p:stCondLst>
                                    <p:cond delay="0"/>
                                  </p:stCondLst>
                                  <p:iterate type="el" backwards="0">
                                    <p:tmAbs val="0"/>
                                  </p:iterate>
                                  <p:childTnLst>
                                    <p:set>
                                      <p:cBhvr>
                                        <p:cTn id="67" fill="hold"/>
                                        <p:tgtEl>
                                          <p:spTgt spid="584"/>
                                        </p:tgtEl>
                                        <p:attrNameLst>
                                          <p:attrName>style.visibility</p:attrName>
                                        </p:attrNameLst>
                                      </p:cBhvr>
                                      <p:to>
                                        <p:strVal val="visible"/>
                                      </p:to>
                                    </p:set>
                                    <p:anim calcmode="lin" valueType="num">
                                      <p:cBhvr>
                                        <p:cTn id="68" dur="500" fill="hold"/>
                                        <p:tgtEl>
                                          <p:spTgt spid="584"/>
                                        </p:tgtEl>
                                        <p:attrNameLst>
                                          <p:attrName>ppt_w</p:attrName>
                                        </p:attrNameLst>
                                      </p:cBhvr>
                                      <p:tavLst>
                                        <p:tav tm="0">
                                          <p:val>
                                            <p:fltVal val="0"/>
                                          </p:val>
                                        </p:tav>
                                        <p:tav tm="100000">
                                          <p:val>
                                            <p:strVal val="#ppt_w"/>
                                          </p:val>
                                        </p:tav>
                                      </p:tavLst>
                                    </p:anim>
                                    <p:anim calcmode="lin" valueType="num">
                                      <p:cBhvr>
                                        <p:cTn id="69" dur="500" fill="hold"/>
                                        <p:tgtEl>
                                          <p:spTgt spid="584"/>
                                        </p:tgtEl>
                                        <p:attrNameLst>
                                          <p:attrName>ppt_h</p:attrName>
                                        </p:attrNameLst>
                                      </p:cBhvr>
                                      <p:tavLst>
                                        <p:tav tm="0">
                                          <p:val>
                                            <p:fltVal val="0"/>
                                          </p:val>
                                        </p:tav>
                                        <p:tav tm="100000">
                                          <p:val>
                                            <p:strVal val="#ppt_h"/>
                                          </p:val>
                                        </p:tav>
                                      </p:tavLst>
                                    </p:anim>
                                  </p:childTnLst>
                                </p:cTn>
                              </p:par>
                            </p:childTnLst>
                          </p:cTn>
                        </p:par>
                        <p:par>
                          <p:cTn id="70" fill="hold">
                            <p:stCondLst>
                              <p:cond delay="5500"/>
                            </p:stCondLst>
                            <p:childTnLst>
                              <p:par>
                                <p:cTn id="71" presetClass="entr" nodeType="afterEffect" presetSubtype="1" presetID="2" grpId="14" fill="hold">
                                  <p:stCondLst>
                                    <p:cond delay="0"/>
                                  </p:stCondLst>
                                  <p:iterate type="el" backwards="0">
                                    <p:tmAbs val="0"/>
                                  </p:iterate>
                                  <p:childTnLst>
                                    <p:set>
                                      <p:cBhvr>
                                        <p:cTn id="72" fill="hold"/>
                                        <p:tgtEl>
                                          <p:spTgt spid="585"/>
                                        </p:tgtEl>
                                        <p:attrNameLst>
                                          <p:attrName>style.visibility</p:attrName>
                                        </p:attrNameLst>
                                      </p:cBhvr>
                                      <p:to>
                                        <p:strVal val="visible"/>
                                      </p:to>
                                    </p:set>
                                    <p:anim calcmode="lin" valueType="num">
                                      <p:cBhvr>
                                        <p:cTn id="73" dur="500" fill="hold"/>
                                        <p:tgtEl>
                                          <p:spTgt spid="585"/>
                                        </p:tgtEl>
                                        <p:attrNameLst>
                                          <p:attrName>ppt_x</p:attrName>
                                        </p:attrNameLst>
                                      </p:cBhvr>
                                      <p:tavLst>
                                        <p:tav tm="0">
                                          <p:val>
                                            <p:strVal val="#ppt_x"/>
                                          </p:val>
                                        </p:tav>
                                        <p:tav tm="100000">
                                          <p:val>
                                            <p:strVal val="#ppt_x"/>
                                          </p:val>
                                        </p:tav>
                                      </p:tavLst>
                                    </p:anim>
                                    <p:anim calcmode="lin" valueType="num">
                                      <p:cBhvr>
                                        <p:cTn id="74" dur="500" fill="hold"/>
                                        <p:tgtEl>
                                          <p:spTgt spid="58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6" grpId="4"/>
      <p:bldP build="whole" bldLvl="1" animBg="1" rev="0" advAuto="0" spid="578" grpId="10"/>
      <p:bldP build="whole" bldLvl="1" animBg="1" rev="0" advAuto="0" spid="584" grpId="13"/>
      <p:bldP build="whole" bldLvl="1" animBg="1" rev="0" advAuto="0" spid="566" grpId="6"/>
      <p:bldP build="whole" bldLvl="1" animBg="1" rev="0" advAuto="0" spid="573" grpId="7"/>
      <p:bldP build="whole" bldLvl="1" animBg="1" rev="0" advAuto="0" spid="576" grpId="11"/>
      <p:bldP build="whole" bldLvl="1" animBg="1" rev="0" advAuto="0" spid="569" grpId="5"/>
      <p:bldP build="whole" bldLvl="1" animBg="1" rev="0" advAuto="0" spid="585" grpId="14"/>
      <p:bldP build="whole" bldLvl="1" animBg="1" rev="0" advAuto="0" spid="565" grpId="3"/>
      <p:bldP build="whole" bldLvl="1" animBg="1" rev="0" advAuto="0" spid="563" grpId="1"/>
      <p:bldP build="whole" bldLvl="1" animBg="1" rev="0" advAuto="0" spid="564" grpId="2"/>
      <p:bldP build="whole" bldLvl="1" animBg="1" rev="0" advAuto="0" spid="570" grpId="8"/>
      <p:bldP build="whole" bldLvl="1" animBg="1" rev="0" advAuto="0" spid="581" grpId="9"/>
      <p:bldP build="whole" bldLvl="1" animBg="1" rev="0" advAuto="0" spid="577" grpId="12"/>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0" name="文本框 15"/>
          <p:cNvSpPr txBox="1"/>
          <p:nvPr/>
        </p:nvSpPr>
        <p:spPr>
          <a:xfrm>
            <a:off x="743676" y="309785"/>
            <a:ext cx="5558773"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Parameters divergence on non-IID setting</a:t>
            </a:r>
          </a:p>
        </p:txBody>
      </p:sp>
      <p:sp>
        <p:nvSpPr>
          <p:cNvPr id="591" name="直接连接符 30"/>
          <p:cNvSpPr/>
          <p:nvPr/>
        </p:nvSpPr>
        <p:spPr>
          <a:xfrm>
            <a:off x="774478" y="657416"/>
            <a:ext cx="480260" cy="1"/>
          </a:xfrm>
          <a:prstGeom prst="line">
            <a:avLst/>
          </a:prstGeom>
          <a:ln>
            <a:solidFill>
              <a:srgbClr val="1B4367"/>
            </a:solidFill>
            <a:miter/>
          </a:ln>
        </p:spPr>
        <p:txBody>
          <a:bodyPr lIns="45719" rIns="45719"/>
          <a:lstStyle/>
          <a:p>
            <a:pPr/>
          </a:p>
        </p:txBody>
      </p:sp>
      <p:sp>
        <p:nvSpPr>
          <p:cNvPr id="592" name="TextBox 1210"/>
          <p:cNvSpPr txBox="1"/>
          <p:nvPr/>
        </p:nvSpPr>
        <p:spPr>
          <a:xfrm>
            <a:off x="469249" y="4198773"/>
            <a:ext cx="4150996"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p>
            <a:pPr>
              <a:defRPr b="1" sz="1900">
                <a:solidFill>
                  <a:srgbClr val="1B4367"/>
                </a:solidFill>
              </a:defRPr>
            </a:pPr>
            <a:r>
              <a:t>Divergence is calculated by:</a:t>
            </a:r>
          </a:p>
          <a:p>
            <a:pPr>
              <a:defRPr b="1" sz="1900">
                <a:solidFill>
                  <a:srgbClr val="1B4367"/>
                </a:solidFill>
              </a:defRPr>
            </a:pPr>
            <a:r>
              <a:t>(Mean Absolute Percentage Error)</a:t>
            </a:r>
          </a:p>
        </p:txBody>
      </p:sp>
      <p:pic>
        <p:nvPicPr>
          <p:cNvPr id="593" name="niid_mnist_paradiff.png" descr="niid_mnist_paradiff.png"/>
          <p:cNvPicPr>
            <a:picLocks noChangeAspect="1"/>
          </p:cNvPicPr>
          <p:nvPr/>
        </p:nvPicPr>
        <p:blipFill>
          <a:blip r:embed="rId3">
            <a:extLst/>
          </a:blip>
          <a:stretch>
            <a:fillRect/>
          </a:stretch>
        </p:blipFill>
        <p:spPr>
          <a:xfrm>
            <a:off x="4653298" y="873123"/>
            <a:ext cx="3918457" cy="2938843"/>
          </a:xfrm>
          <a:prstGeom prst="rect">
            <a:avLst/>
          </a:prstGeom>
          <a:ln w="12700">
            <a:miter lim="400000"/>
          </a:ln>
        </p:spPr>
      </p:pic>
      <p:pic>
        <p:nvPicPr>
          <p:cNvPr id="594" name="niid_mnist_paradiff2.png" descr="niid_mnist_paradiff2.png"/>
          <p:cNvPicPr>
            <a:picLocks noChangeAspect="1"/>
          </p:cNvPicPr>
          <p:nvPr/>
        </p:nvPicPr>
        <p:blipFill>
          <a:blip r:embed="rId4">
            <a:extLst/>
          </a:blip>
          <a:stretch>
            <a:fillRect/>
          </a:stretch>
        </p:blipFill>
        <p:spPr>
          <a:xfrm>
            <a:off x="454245" y="874642"/>
            <a:ext cx="3918457" cy="2938843"/>
          </a:xfrm>
          <a:prstGeom prst="rect">
            <a:avLst/>
          </a:prstGeom>
          <a:ln w="12700">
            <a:miter lim="400000"/>
          </a:ln>
        </p:spPr>
      </p:pic>
      <p:pic>
        <p:nvPicPr>
          <p:cNvPr id="595" name="影像" descr="影像"/>
          <p:cNvPicPr>
            <a:picLocks noChangeAspect="1"/>
          </p:cNvPicPr>
          <p:nvPr/>
        </p:nvPicPr>
        <p:blipFill>
          <a:blip r:embed="rId5">
            <a:extLst/>
          </a:blip>
          <a:stretch>
            <a:fillRect/>
          </a:stretch>
        </p:blipFill>
        <p:spPr>
          <a:xfrm>
            <a:off x="4947892" y="4068795"/>
            <a:ext cx="2541864" cy="91273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590"/>
                                        </p:tgtEl>
                                        <p:attrNameLst>
                                          <p:attrName>style.visibility</p:attrName>
                                        </p:attrNameLst>
                                      </p:cBhvr>
                                      <p:to>
                                        <p:strVal val="visible"/>
                                      </p:to>
                                    </p:set>
                                    <p:anim calcmode="lin" valueType="num">
                                      <p:cBhvr>
                                        <p:cTn id="7" dur="500" fill="hold"/>
                                        <p:tgtEl>
                                          <p:spTgt spid="590"/>
                                        </p:tgtEl>
                                        <p:attrNameLst>
                                          <p:attrName>ppt_w</p:attrName>
                                        </p:attrNameLst>
                                      </p:cBhvr>
                                      <p:tavLst>
                                        <p:tav tm="0">
                                          <p:val>
                                            <p:fltVal val="0"/>
                                          </p:val>
                                        </p:tav>
                                        <p:tav tm="100000">
                                          <p:val>
                                            <p:strVal val="#ppt_w"/>
                                          </p:val>
                                        </p:tav>
                                      </p:tavLst>
                                    </p:anim>
                                    <p:anim calcmode="lin" valueType="num">
                                      <p:cBhvr>
                                        <p:cTn id="8" dur="500" fill="hold"/>
                                        <p:tgtEl>
                                          <p:spTgt spid="59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591"/>
                                        </p:tgtEl>
                                        <p:attrNameLst>
                                          <p:attrName>style.visibility</p:attrName>
                                        </p:attrNameLst>
                                      </p:cBhvr>
                                      <p:to>
                                        <p:strVal val="visible"/>
                                      </p:to>
                                    </p:set>
                                    <p:animEffect filter="wipe(left)" transition="in">
                                      <p:cBhvr>
                                        <p:cTn id="12" dur="300"/>
                                        <p:tgtEl>
                                          <p:spTgt spid="591"/>
                                        </p:tgtEl>
                                      </p:cBhvr>
                                    </p:animEffect>
                                  </p:childTnLst>
                                </p:cTn>
                              </p:par>
                            </p:childTnLst>
                          </p:cTn>
                        </p:par>
                        <p:par>
                          <p:cTn id="13" fill="hold">
                            <p:stCondLst>
                              <p:cond delay="800"/>
                            </p:stCondLst>
                            <p:childTnLst>
                              <p:par>
                                <p:cTn id="14" presetClass="entr" nodeType="afterEffect" presetSubtype="1" presetID="2" grpId="3" fill="hold">
                                  <p:stCondLst>
                                    <p:cond delay="0"/>
                                  </p:stCondLst>
                                  <p:iterate type="el" backwards="0">
                                    <p:tmAbs val="0"/>
                                  </p:iterate>
                                  <p:childTnLst>
                                    <p:set>
                                      <p:cBhvr>
                                        <p:cTn id="15" fill="hold"/>
                                        <p:tgtEl>
                                          <p:spTgt spid="592"/>
                                        </p:tgtEl>
                                        <p:attrNameLst>
                                          <p:attrName>style.visibility</p:attrName>
                                        </p:attrNameLst>
                                      </p:cBhvr>
                                      <p:to>
                                        <p:strVal val="visible"/>
                                      </p:to>
                                    </p:set>
                                    <p:anim calcmode="lin" valueType="num">
                                      <p:cBhvr>
                                        <p:cTn id="16" dur="500" fill="hold"/>
                                        <p:tgtEl>
                                          <p:spTgt spid="592"/>
                                        </p:tgtEl>
                                        <p:attrNameLst>
                                          <p:attrName>ppt_x</p:attrName>
                                        </p:attrNameLst>
                                      </p:cBhvr>
                                      <p:tavLst>
                                        <p:tav tm="0">
                                          <p:val>
                                            <p:strVal val="#ppt_x"/>
                                          </p:val>
                                        </p:tav>
                                        <p:tav tm="100000">
                                          <p:val>
                                            <p:strVal val="#ppt_x"/>
                                          </p:val>
                                        </p:tav>
                                      </p:tavLst>
                                    </p:anim>
                                    <p:anim calcmode="lin" valueType="num">
                                      <p:cBhvr>
                                        <p:cTn id="17" dur="500" fill="hold"/>
                                        <p:tgtEl>
                                          <p:spTgt spid="592"/>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8" presetID="2" grpId="4" fill="hold">
                                  <p:stCondLst>
                                    <p:cond delay="0"/>
                                  </p:stCondLst>
                                  <p:iterate type="el" backwards="0">
                                    <p:tmAbs val="0"/>
                                  </p:iterate>
                                  <p:childTnLst>
                                    <p:set>
                                      <p:cBhvr>
                                        <p:cTn id="21" fill="hold"/>
                                        <p:tgtEl>
                                          <p:spTgt spid="594"/>
                                        </p:tgtEl>
                                        <p:attrNameLst>
                                          <p:attrName>style.visibility</p:attrName>
                                        </p:attrNameLst>
                                      </p:cBhvr>
                                      <p:to>
                                        <p:strVal val="visible"/>
                                      </p:to>
                                    </p:set>
                                    <p:anim calcmode="lin" valueType="num">
                                      <p:cBhvr>
                                        <p:cTn id="22" dur="1000" fill="hold"/>
                                        <p:tgtEl>
                                          <p:spTgt spid="594"/>
                                        </p:tgtEl>
                                        <p:attrNameLst>
                                          <p:attrName>ppt_x</p:attrName>
                                        </p:attrNameLst>
                                      </p:cBhvr>
                                      <p:tavLst>
                                        <p:tav tm="0">
                                          <p:val>
                                            <p:strVal val="0-#ppt_w/2"/>
                                          </p:val>
                                        </p:tav>
                                        <p:tav tm="100000">
                                          <p:val>
                                            <p:strVal val="#ppt_x"/>
                                          </p:val>
                                        </p:tav>
                                      </p:tavLst>
                                    </p:anim>
                                    <p:anim calcmode="lin" valueType="num">
                                      <p:cBhvr>
                                        <p:cTn id="23" dur="1000" fill="hold"/>
                                        <p:tgtEl>
                                          <p:spTgt spid="594"/>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8" presetID="2" grpId="5" fill="hold">
                                  <p:stCondLst>
                                    <p:cond delay="0"/>
                                  </p:stCondLst>
                                  <p:iterate type="el" backwards="0">
                                    <p:tmAbs val="0"/>
                                  </p:iterate>
                                  <p:childTnLst>
                                    <p:set>
                                      <p:cBhvr>
                                        <p:cTn id="27" fill="hold"/>
                                        <p:tgtEl>
                                          <p:spTgt spid="593"/>
                                        </p:tgtEl>
                                        <p:attrNameLst>
                                          <p:attrName>style.visibility</p:attrName>
                                        </p:attrNameLst>
                                      </p:cBhvr>
                                      <p:to>
                                        <p:strVal val="visible"/>
                                      </p:to>
                                    </p:set>
                                    <p:anim calcmode="lin" valueType="num">
                                      <p:cBhvr>
                                        <p:cTn id="28" dur="1000" fill="hold"/>
                                        <p:tgtEl>
                                          <p:spTgt spid="593"/>
                                        </p:tgtEl>
                                        <p:attrNameLst>
                                          <p:attrName>ppt_x</p:attrName>
                                        </p:attrNameLst>
                                      </p:cBhvr>
                                      <p:tavLst>
                                        <p:tav tm="0">
                                          <p:val>
                                            <p:strVal val="0-#ppt_w/2"/>
                                          </p:val>
                                        </p:tav>
                                        <p:tav tm="100000">
                                          <p:val>
                                            <p:strVal val="#ppt_x"/>
                                          </p:val>
                                        </p:tav>
                                      </p:tavLst>
                                    </p:anim>
                                    <p:anim calcmode="lin" valueType="num">
                                      <p:cBhvr>
                                        <p:cTn id="29" dur="1000" fill="hold"/>
                                        <p:tgtEl>
                                          <p:spTgt spid="593"/>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8" presetID="2" grpId="6" fill="hold">
                                  <p:stCondLst>
                                    <p:cond delay="0"/>
                                  </p:stCondLst>
                                  <p:iterate type="el" backwards="0">
                                    <p:tmAbs val="0"/>
                                  </p:iterate>
                                  <p:childTnLst>
                                    <p:set>
                                      <p:cBhvr>
                                        <p:cTn id="33" fill="hold"/>
                                        <p:tgtEl>
                                          <p:spTgt spid="595"/>
                                        </p:tgtEl>
                                        <p:attrNameLst>
                                          <p:attrName>style.visibility</p:attrName>
                                        </p:attrNameLst>
                                      </p:cBhvr>
                                      <p:to>
                                        <p:strVal val="visible"/>
                                      </p:to>
                                    </p:set>
                                    <p:anim calcmode="lin" valueType="num">
                                      <p:cBhvr>
                                        <p:cTn id="34" dur="1000" fill="hold"/>
                                        <p:tgtEl>
                                          <p:spTgt spid="595"/>
                                        </p:tgtEl>
                                        <p:attrNameLst>
                                          <p:attrName>ppt_x</p:attrName>
                                        </p:attrNameLst>
                                      </p:cBhvr>
                                      <p:tavLst>
                                        <p:tav tm="0">
                                          <p:val>
                                            <p:strVal val="0-#ppt_w/2"/>
                                          </p:val>
                                        </p:tav>
                                        <p:tav tm="100000">
                                          <p:val>
                                            <p:strVal val="#ppt_x"/>
                                          </p:val>
                                        </p:tav>
                                      </p:tavLst>
                                    </p:anim>
                                    <p:anim calcmode="lin" valueType="num">
                                      <p:cBhvr>
                                        <p:cTn id="35" dur="1000" fill="hold"/>
                                        <p:tgtEl>
                                          <p:spTgt spid="5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1" grpId="2"/>
      <p:bldP build="whole" bldLvl="1" animBg="1" rev="0" advAuto="0" spid="590" grpId="1"/>
      <p:bldP build="whole" bldLvl="1" animBg="1" rev="0" advAuto="0" spid="593" grpId="5"/>
      <p:bldP build="whole" bldLvl="1" animBg="1" rev="0" advAuto="0" spid="592" grpId="3"/>
      <p:bldP build="whole" bldLvl="1" animBg="1" rev="0" advAuto="0" spid="594" grpId="4"/>
      <p:bldP build="whole" bldLvl="1" animBg="1" rev="0" advAuto="0" spid="595" grpId="6"/>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9" name="文本框 15"/>
          <p:cNvSpPr txBox="1"/>
          <p:nvPr/>
        </p:nvSpPr>
        <p:spPr>
          <a:xfrm>
            <a:off x="743676" y="309785"/>
            <a:ext cx="5558773"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Parameters divergence on non-IID setting</a:t>
            </a:r>
          </a:p>
        </p:txBody>
      </p:sp>
      <p:sp>
        <p:nvSpPr>
          <p:cNvPr id="600" name="直接连接符 30"/>
          <p:cNvSpPr/>
          <p:nvPr/>
        </p:nvSpPr>
        <p:spPr>
          <a:xfrm>
            <a:off x="774478" y="657416"/>
            <a:ext cx="480260" cy="1"/>
          </a:xfrm>
          <a:prstGeom prst="line">
            <a:avLst/>
          </a:prstGeom>
          <a:ln>
            <a:solidFill>
              <a:srgbClr val="1B4367"/>
            </a:solidFill>
            <a:miter/>
          </a:ln>
        </p:spPr>
        <p:txBody>
          <a:bodyPr lIns="45719" rIns="45719"/>
          <a:lstStyle/>
          <a:p>
            <a:pPr/>
          </a:p>
        </p:txBody>
      </p:sp>
      <p:sp>
        <p:nvSpPr>
          <p:cNvPr id="601" name="TextBox 1210"/>
          <p:cNvSpPr txBox="1"/>
          <p:nvPr/>
        </p:nvSpPr>
        <p:spPr>
          <a:xfrm>
            <a:off x="819376" y="3845109"/>
            <a:ext cx="4685807" cy="12369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p>
            <a:pPr>
              <a:defRPr b="1" sz="1900">
                <a:solidFill>
                  <a:srgbClr val="1B4367"/>
                </a:solidFill>
              </a:defRPr>
            </a:pPr>
            <a:r>
              <a:t>Poor accuracy &amp; divergence similar?</a:t>
            </a:r>
          </a:p>
          <a:p>
            <a:pPr>
              <a:defRPr b="1" sz="1900">
                <a:solidFill>
                  <a:srgbClr val="1B4367"/>
                </a:solidFill>
              </a:defRPr>
            </a:pPr>
            <a:r>
              <a:t>Small changes in weight may result in a large change in the output</a:t>
            </a:r>
          </a:p>
          <a:p>
            <a:pPr>
              <a:defRPr b="1" sz="1900">
                <a:solidFill>
                  <a:srgbClr val="1B4367"/>
                </a:solidFill>
              </a:defRPr>
            </a:pPr>
            <a:r>
              <a:t>parameters can be +/-</a:t>
            </a:r>
          </a:p>
        </p:txBody>
      </p:sp>
      <p:grpSp>
        <p:nvGrpSpPr>
          <p:cNvPr id="604" name="组合 107"/>
          <p:cNvGrpSpPr/>
          <p:nvPr/>
        </p:nvGrpSpPr>
        <p:grpSpPr>
          <a:xfrm>
            <a:off x="350897" y="3905154"/>
            <a:ext cx="368595" cy="368595"/>
            <a:chOff x="0" y="0"/>
            <a:chExt cx="368593" cy="368593"/>
          </a:xfrm>
        </p:grpSpPr>
        <p:sp>
          <p:nvSpPr>
            <p:cNvPr id="602"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603"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1</a:t>
              </a:r>
            </a:p>
          </p:txBody>
        </p:sp>
      </p:grpSp>
      <p:sp>
        <p:nvSpPr>
          <p:cNvPr id="605" name="TextBox 1210"/>
          <p:cNvSpPr txBox="1"/>
          <p:nvPr/>
        </p:nvSpPr>
        <p:spPr>
          <a:xfrm>
            <a:off x="5880736" y="3874923"/>
            <a:ext cx="2966350" cy="9448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p>
            <a:pPr>
              <a:defRPr b="1" sz="1900">
                <a:solidFill>
                  <a:srgbClr val="1B4367"/>
                </a:solidFill>
              </a:defRPr>
            </a:pPr>
            <a:r>
              <a:t>Unbalanced distribution:</a:t>
            </a:r>
          </a:p>
          <a:p>
            <a:pPr>
              <a:defRPr b="1" sz="1900">
                <a:solidFill>
                  <a:srgbClr val="1B4367"/>
                </a:solidFill>
              </a:defRPr>
            </a:pPr>
            <a:r>
              <a:t>FedAvg based on uniform distribution</a:t>
            </a:r>
          </a:p>
        </p:txBody>
      </p:sp>
      <p:grpSp>
        <p:nvGrpSpPr>
          <p:cNvPr id="608" name="组合 107"/>
          <p:cNvGrpSpPr/>
          <p:nvPr/>
        </p:nvGrpSpPr>
        <p:grpSpPr>
          <a:xfrm>
            <a:off x="5412257" y="3934969"/>
            <a:ext cx="368595" cy="368595"/>
            <a:chOff x="0" y="0"/>
            <a:chExt cx="368593" cy="368593"/>
          </a:xfrm>
        </p:grpSpPr>
        <p:sp>
          <p:nvSpPr>
            <p:cNvPr id="606"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607"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2</a:t>
              </a:r>
            </a:p>
          </p:txBody>
        </p:sp>
      </p:grpSp>
      <p:pic>
        <p:nvPicPr>
          <p:cNvPr id="609" name="niid_mnist_paradiff.png" descr="niid_mnist_paradiff.png"/>
          <p:cNvPicPr>
            <a:picLocks noChangeAspect="1"/>
          </p:cNvPicPr>
          <p:nvPr/>
        </p:nvPicPr>
        <p:blipFill>
          <a:blip r:embed="rId3">
            <a:extLst/>
          </a:blip>
          <a:stretch>
            <a:fillRect/>
          </a:stretch>
        </p:blipFill>
        <p:spPr>
          <a:xfrm>
            <a:off x="4653298" y="873123"/>
            <a:ext cx="3918457" cy="2938843"/>
          </a:xfrm>
          <a:prstGeom prst="rect">
            <a:avLst/>
          </a:prstGeom>
          <a:ln w="12700">
            <a:miter lim="400000"/>
          </a:ln>
        </p:spPr>
      </p:pic>
      <p:pic>
        <p:nvPicPr>
          <p:cNvPr id="610" name="niid_mnist_paradiff2.png" descr="niid_mnist_paradiff2.png"/>
          <p:cNvPicPr>
            <a:picLocks noChangeAspect="1"/>
          </p:cNvPicPr>
          <p:nvPr/>
        </p:nvPicPr>
        <p:blipFill>
          <a:blip r:embed="rId4">
            <a:extLst/>
          </a:blip>
          <a:stretch>
            <a:fillRect/>
          </a:stretch>
        </p:blipFill>
        <p:spPr>
          <a:xfrm>
            <a:off x="454245" y="874642"/>
            <a:ext cx="3918457" cy="293884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599"/>
                                        </p:tgtEl>
                                        <p:attrNameLst>
                                          <p:attrName>style.visibility</p:attrName>
                                        </p:attrNameLst>
                                      </p:cBhvr>
                                      <p:to>
                                        <p:strVal val="visible"/>
                                      </p:to>
                                    </p:set>
                                    <p:anim calcmode="lin" valueType="num">
                                      <p:cBhvr>
                                        <p:cTn id="7" dur="500" fill="hold"/>
                                        <p:tgtEl>
                                          <p:spTgt spid="599"/>
                                        </p:tgtEl>
                                        <p:attrNameLst>
                                          <p:attrName>ppt_w</p:attrName>
                                        </p:attrNameLst>
                                      </p:cBhvr>
                                      <p:tavLst>
                                        <p:tav tm="0">
                                          <p:val>
                                            <p:fltVal val="0"/>
                                          </p:val>
                                        </p:tav>
                                        <p:tav tm="100000">
                                          <p:val>
                                            <p:strVal val="#ppt_w"/>
                                          </p:val>
                                        </p:tav>
                                      </p:tavLst>
                                    </p:anim>
                                    <p:anim calcmode="lin" valueType="num">
                                      <p:cBhvr>
                                        <p:cTn id="8" dur="500" fill="hold"/>
                                        <p:tgtEl>
                                          <p:spTgt spid="599"/>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600"/>
                                        </p:tgtEl>
                                        <p:attrNameLst>
                                          <p:attrName>style.visibility</p:attrName>
                                        </p:attrNameLst>
                                      </p:cBhvr>
                                      <p:to>
                                        <p:strVal val="visible"/>
                                      </p:to>
                                    </p:set>
                                    <p:animEffect filter="wipe(left)" transition="in">
                                      <p:cBhvr>
                                        <p:cTn id="12" dur="300"/>
                                        <p:tgtEl>
                                          <p:spTgt spid="600"/>
                                        </p:tgtEl>
                                      </p:cBhvr>
                                    </p:animEffect>
                                  </p:childTnLst>
                                </p:cTn>
                              </p:par>
                            </p:childTnLst>
                          </p:cTn>
                        </p:par>
                        <p:par>
                          <p:cTn id="13" fill="hold">
                            <p:stCondLst>
                              <p:cond delay="800"/>
                            </p:stCondLst>
                            <p:childTnLst>
                              <p:par>
                                <p:cTn id="14" presetClass="entr" nodeType="afterEffect" presetSubtype="16" presetID="23" grpId="3" fill="hold">
                                  <p:stCondLst>
                                    <p:cond delay="0"/>
                                  </p:stCondLst>
                                  <p:iterate type="el" backwards="0">
                                    <p:tmAbs val="0"/>
                                  </p:iterate>
                                  <p:childTnLst>
                                    <p:set>
                                      <p:cBhvr>
                                        <p:cTn id="15" fill="hold"/>
                                        <p:tgtEl>
                                          <p:spTgt spid="604"/>
                                        </p:tgtEl>
                                        <p:attrNameLst>
                                          <p:attrName>style.visibility</p:attrName>
                                        </p:attrNameLst>
                                      </p:cBhvr>
                                      <p:to>
                                        <p:strVal val="visible"/>
                                      </p:to>
                                    </p:set>
                                    <p:anim calcmode="lin" valueType="num">
                                      <p:cBhvr>
                                        <p:cTn id="16" dur="500" fill="hold"/>
                                        <p:tgtEl>
                                          <p:spTgt spid="604"/>
                                        </p:tgtEl>
                                        <p:attrNameLst>
                                          <p:attrName>ppt_w</p:attrName>
                                        </p:attrNameLst>
                                      </p:cBhvr>
                                      <p:tavLst>
                                        <p:tav tm="0">
                                          <p:val>
                                            <p:fltVal val="0"/>
                                          </p:val>
                                        </p:tav>
                                        <p:tav tm="100000">
                                          <p:val>
                                            <p:strVal val="#ppt_w"/>
                                          </p:val>
                                        </p:tav>
                                      </p:tavLst>
                                    </p:anim>
                                    <p:anim calcmode="lin" valueType="num">
                                      <p:cBhvr>
                                        <p:cTn id="17" dur="500" fill="hold"/>
                                        <p:tgtEl>
                                          <p:spTgt spid="604"/>
                                        </p:tgtEl>
                                        <p:attrNameLst>
                                          <p:attrName>ppt_h</p:attrName>
                                        </p:attrNameLst>
                                      </p:cBhvr>
                                      <p:tavLst>
                                        <p:tav tm="0">
                                          <p:val>
                                            <p:fltVal val="0"/>
                                          </p:val>
                                        </p:tav>
                                        <p:tav tm="100000">
                                          <p:val>
                                            <p:strVal val="#ppt_h"/>
                                          </p:val>
                                        </p:tav>
                                      </p:tavLst>
                                    </p:anim>
                                  </p:childTnLst>
                                </p:cTn>
                              </p:par>
                            </p:childTnLst>
                          </p:cTn>
                        </p:par>
                        <p:par>
                          <p:cTn id="18" fill="hold">
                            <p:stCondLst>
                              <p:cond delay="1300"/>
                            </p:stCondLst>
                            <p:childTnLst>
                              <p:par>
                                <p:cTn id="19" presetClass="entr" nodeType="afterEffect" presetSubtype="1" presetID="2" grpId="4" fill="hold">
                                  <p:stCondLst>
                                    <p:cond delay="0"/>
                                  </p:stCondLst>
                                  <p:iterate type="el" backwards="0">
                                    <p:tmAbs val="0"/>
                                  </p:iterate>
                                  <p:childTnLst>
                                    <p:set>
                                      <p:cBhvr>
                                        <p:cTn id="20" fill="hold"/>
                                        <p:tgtEl>
                                          <p:spTgt spid="601"/>
                                        </p:tgtEl>
                                        <p:attrNameLst>
                                          <p:attrName>style.visibility</p:attrName>
                                        </p:attrNameLst>
                                      </p:cBhvr>
                                      <p:to>
                                        <p:strVal val="visible"/>
                                      </p:to>
                                    </p:set>
                                    <p:anim calcmode="lin" valueType="num">
                                      <p:cBhvr>
                                        <p:cTn id="21" dur="500" fill="hold"/>
                                        <p:tgtEl>
                                          <p:spTgt spid="601"/>
                                        </p:tgtEl>
                                        <p:attrNameLst>
                                          <p:attrName>ppt_x</p:attrName>
                                        </p:attrNameLst>
                                      </p:cBhvr>
                                      <p:tavLst>
                                        <p:tav tm="0">
                                          <p:val>
                                            <p:strVal val="#ppt_x"/>
                                          </p:val>
                                        </p:tav>
                                        <p:tav tm="100000">
                                          <p:val>
                                            <p:strVal val="#ppt_x"/>
                                          </p:val>
                                        </p:tav>
                                      </p:tavLst>
                                    </p:anim>
                                    <p:anim calcmode="lin" valueType="num">
                                      <p:cBhvr>
                                        <p:cTn id="22" dur="500" fill="hold"/>
                                        <p:tgtEl>
                                          <p:spTgt spid="601"/>
                                        </p:tgtEl>
                                        <p:attrNameLst>
                                          <p:attrName>ppt_y</p:attrName>
                                        </p:attrNameLst>
                                      </p:cBhvr>
                                      <p:tavLst>
                                        <p:tav tm="0">
                                          <p:val>
                                            <p:strVal val="0-#ppt_h/2"/>
                                          </p:val>
                                        </p:tav>
                                        <p:tav tm="100000">
                                          <p:val>
                                            <p:strVal val="#ppt_y"/>
                                          </p:val>
                                        </p:tav>
                                      </p:tavLst>
                                    </p:anim>
                                  </p:childTnLst>
                                </p:cTn>
                              </p:par>
                            </p:childTnLst>
                          </p:cTn>
                        </p:par>
                        <p:par>
                          <p:cTn id="23" fill="hold">
                            <p:stCondLst>
                              <p:cond delay="1800"/>
                            </p:stCondLst>
                            <p:childTnLst>
                              <p:par>
                                <p:cTn id="24" presetClass="entr" nodeType="afterEffect" presetSubtype="16" presetID="23" grpId="5" fill="hold">
                                  <p:stCondLst>
                                    <p:cond delay="0"/>
                                  </p:stCondLst>
                                  <p:iterate type="el" backwards="0">
                                    <p:tmAbs val="0"/>
                                  </p:iterate>
                                  <p:childTnLst>
                                    <p:set>
                                      <p:cBhvr>
                                        <p:cTn id="25" fill="hold"/>
                                        <p:tgtEl>
                                          <p:spTgt spid="608"/>
                                        </p:tgtEl>
                                        <p:attrNameLst>
                                          <p:attrName>style.visibility</p:attrName>
                                        </p:attrNameLst>
                                      </p:cBhvr>
                                      <p:to>
                                        <p:strVal val="visible"/>
                                      </p:to>
                                    </p:set>
                                    <p:anim calcmode="lin" valueType="num">
                                      <p:cBhvr>
                                        <p:cTn id="26" dur="500" fill="hold"/>
                                        <p:tgtEl>
                                          <p:spTgt spid="608"/>
                                        </p:tgtEl>
                                        <p:attrNameLst>
                                          <p:attrName>ppt_w</p:attrName>
                                        </p:attrNameLst>
                                      </p:cBhvr>
                                      <p:tavLst>
                                        <p:tav tm="0">
                                          <p:val>
                                            <p:fltVal val="0"/>
                                          </p:val>
                                        </p:tav>
                                        <p:tav tm="100000">
                                          <p:val>
                                            <p:strVal val="#ppt_w"/>
                                          </p:val>
                                        </p:tav>
                                      </p:tavLst>
                                    </p:anim>
                                    <p:anim calcmode="lin" valueType="num">
                                      <p:cBhvr>
                                        <p:cTn id="27" dur="500" fill="hold"/>
                                        <p:tgtEl>
                                          <p:spTgt spid="608"/>
                                        </p:tgtEl>
                                        <p:attrNameLst>
                                          <p:attrName>ppt_h</p:attrName>
                                        </p:attrNameLst>
                                      </p:cBhvr>
                                      <p:tavLst>
                                        <p:tav tm="0">
                                          <p:val>
                                            <p:fltVal val="0"/>
                                          </p:val>
                                        </p:tav>
                                        <p:tav tm="100000">
                                          <p:val>
                                            <p:strVal val="#ppt_h"/>
                                          </p:val>
                                        </p:tav>
                                      </p:tavLst>
                                    </p:anim>
                                  </p:childTnLst>
                                </p:cTn>
                              </p:par>
                            </p:childTnLst>
                          </p:cTn>
                        </p:par>
                        <p:par>
                          <p:cTn id="28" fill="hold">
                            <p:stCondLst>
                              <p:cond delay="2300"/>
                            </p:stCondLst>
                            <p:childTnLst>
                              <p:par>
                                <p:cTn id="29" presetClass="entr" nodeType="afterEffect" presetSubtype="1" presetID="2" grpId="6" fill="hold">
                                  <p:stCondLst>
                                    <p:cond delay="0"/>
                                  </p:stCondLst>
                                  <p:iterate type="el" backwards="0">
                                    <p:tmAbs val="0"/>
                                  </p:iterate>
                                  <p:childTnLst>
                                    <p:set>
                                      <p:cBhvr>
                                        <p:cTn id="30" fill="hold"/>
                                        <p:tgtEl>
                                          <p:spTgt spid="605"/>
                                        </p:tgtEl>
                                        <p:attrNameLst>
                                          <p:attrName>style.visibility</p:attrName>
                                        </p:attrNameLst>
                                      </p:cBhvr>
                                      <p:to>
                                        <p:strVal val="visible"/>
                                      </p:to>
                                    </p:set>
                                    <p:anim calcmode="lin" valueType="num">
                                      <p:cBhvr>
                                        <p:cTn id="31" dur="500" fill="hold"/>
                                        <p:tgtEl>
                                          <p:spTgt spid="605"/>
                                        </p:tgtEl>
                                        <p:attrNameLst>
                                          <p:attrName>ppt_x</p:attrName>
                                        </p:attrNameLst>
                                      </p:cBhvr>
                                      <p:tavLst>
                                        <p:tav tm="0">
                                          <p:val>
                                            <p:strVal val="#ppt_x"/>
                                          </p:val>
                                        </p:tav>
                                        <p:tav tm="100000">
                                          <p:val>
                                            <p:strVal val="#ppt_x"/>
                                          </p:val>
                                        </p:tav>
                                      </p:tavLst>
                                    </p:anim>
                                    <p:anim calcmode="lin" valueType="num">
                                      <p:cBhvr>
                                        <p:cTn id="32" dur="500" fill="hold"/>
                                        <p:tgtEl>
                                          <p:spTgt spid="605"/>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 grpId="7" fill="hold">
                                  <p:stCondLst>
                                    <p:cond delay="0"/>
                                  </p:stCondLst>
                                  <p:iterate type="el" backwards="0">
                                    <p:tmAbs val="0"/>
                                  </p:iterate>
                                  <p:childTnLst>
                                    <p:set>
                                      <p:cBhvr>
                                        <p:cTn id="36" fill="hold"/>
                                        <p:tgtEl>
                                          <p:spTgt spid="610"/>
                                        </p:tgtEl>
                                        <p:attrNameLst>
                                          <p:attrName>style.visibility</p:attrName>
                                        </p:attrNameLst>
                                      </p:cBhvr>
                                      <p:to>
                                        <p:strVal val="visible"/>
                                      </p:to>
                                    </p:set>
                                    <p:anim calcmode="lin" valueType="num">
                                      <p:cBhvr>
                                        <p:cTn id="37" dur="1000" fill="hold"/>
                                        <p:tgtEl>
                                          <p:spTgt spid="610"/>
                                        </p:tgtEl>
                                        <p:attrNameLst>
                                          <p:attrName>ppt_x</p:attrName>
                                        </p:attrNameLst>
                                      </p:cBhvr>
                                      <p:tavLst>
                                        <p:tav tm="0">
                                          <p:val>
                                            <p:strVal val="0-#ppt_w/2"/>
                                          </p:val>
                                        </p:tav>
                                        <p:tav tm="100000">
                                          <p:val>
                                            <p:strVal val="#ppt_x"/>
                                          </p:val>
                                        </p:tav>
                                      </p:tavLst>
                                    </p:anim>
                                    <p:anim calcmode="lin" valueType="num">
                                      <p:cBhvr>
                                        <p:cTn id="38" dur="1000" fill="hold"/>
                                        <p:tgtEl>
                                          <p:spTgt spid="6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8" presetID="2" grpId="8" fill="hold">
                                  <p:stCondLst>
                                    <p:cond delay="0"/>
                                  </p:stCondLst>
                                  <p:iterate type="el" backwards="0">
                                    <p:tmAbs val="0"/>
                                  </p:iterate>
                                  <p:childTnLst>
                                    <p:set>
                                      <p:cBhvr>
                                        <p:cTn id="42" fill="hold"/>
                                        <p:tgtEl>
                                          <p:spTgt spid="609"/>
                                        </p:tgtEl>
                                        <p:attrNameLst>
                                          <p:attrName>style.visibility</p:attrName>
                                        </p:attrNameLst>
                                      </p:cBhvr>
                                      <p:to>
                                        <p:strVal val="visible"/>
                                      </p:to>
                                    </p:set>
                                    <p:anim calcmode="lin" valueType="num">
                                      <p:cBhvr>
                                        <p:cTn id="43" dur="1000" fill="hold"/>
                                        <p:tgtEl>
                                          <p:spTgt spid="609"/>
                                        </p:tgtEl>
                                        <p:attrNameLst>
                                          <p:attrName>ppt_x</p:attrName>
                                        </p:attrNameLst>
                                      </p:cBhvr>
                                      <p:tavLst>
                                        <p:tav tm="0">
                                          <p:val>
                                            <p:strVal val="0-#ppt_w/2"/>
                                          </p:val>
                                        </p:tav>
                                        <p:tav tm="100000">
                                          <p:val>
                                            <p:strVal val="#ppt_x"/>
                                          </p:val>
                                        </p:tav>
                                      </p:tavLst>
                                    </p:anim>
                                    <p:anim calcmode="lin" valueType="num">
                                      <p:cBhvr>
                                        <p:cTn id="44" dur="1000" fill="hold"/>
                                        <p:tgtEl>
                                          <p:spTgt spid="6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9" grpId="1"/>
      <p:bldP build="whole" bldLvl="1" animBg="1" rev="0" advAuto="0" spid="601" grpId="4"/>
      <p:bldP build="whole" bldLvl="1" animBg="1" rev="0" advAuto="0" spid="609" grpId="8"/>
      <p:bldP build="whole" bldLvl="1" animBg="1" rev="0" advAuto="0" spid="610" grpId="7"/>
      <p:bldP build="whole" bldLvl="1" animBg="1" rev="0" advAuto="0" spid="600" grpId="2"/>
      <p:bldP build="whole" bldLvl="1" animBg="1" rev="0" advAuto="0" spid="604" grpId="3"/>
      <p:bldP build="whole" bldLvl="1" animBg="1" rev="0" advAuto="0" spid="608" grpId="5"/>
      <p:bldP build="whole" bldLvl="1" animBg="1" rev="0" advAuto="0" spid="605" grpId="6"/>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4" name="文本框 15"/>
          <p:cNvSpPr txBox="1"/>
          <p:nvPr/>
        </p:nvSpPr>
        <p:spPr>
          <a:xfrm>
            <a:off x="743676" y="309785"/>
            <a:ext cx="5558773"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Parameters divergence on non-IID setting</a:t>
            </a:r>
          </a:p>
        </p:txBody>
      </p:sp>
      <p:sp>
        <p:nvSpPr>
          <p:cNvPr id="615" name="直接连接符 30"/>
          <p:cNvSpPr/>
          <p:nvPr/>
        </p:nvSpPr>
        <p:spPr>
          <a:xfrm>
            <a:off x="774478" y="657416"/>
            <a:ext cx="480260" cy="1"/>
          </a:xfrm>
          <a:prstGeom prst="line">
            <a:avLst/>
          </a:prstGeom>
          <a:ln>
            <a:solidFill>
              <a:srgbClr val="1B4367"/>
            </a:solidFill>
            <a:miter/>
          </a:ln>
        </p:spPr>
        <p:txBody>
          <a:bodyPr lIns="45719" rIns="45719"/>
          <a:lstStyle/>
          <a:p>
            <a:pPr/>
          </a:p>
        </p:txBody>
      </p:sp>
      <p:sp>
        <p:nvSpPr>
          <p:cNvPr id="616" name="TextBox 1210"/>
          <p:cNvSpPr txBox="1"/>
          <p:nvPr/>
        </p:nvSpPr>
        <p:spPr>
          <a:xfrm>
            <a:off x="819376" y="4022909"/>
            <a:ext cx="4671652"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p>
            <a:pPr>
              <a:defRPr b="1" sz="1900">
                <a:solidFill>
                  <a:srgbClr val="1B4367"/>
                </a:solidFill>
              </a:defRPr>
            </a:pPr>
            <a:r>
              <a:t>Parameters change drastically</a:t>
            </a:r>
          </a:p>
          <a:p>
            <a:pPr>
              <a:defRPr b="1" sz="1900">
                <a:solidFill>
                  <a:srgbClr val="1B4367"/>
                </a:solidFill>
              </a:defRPr>
            </a:pPr>
            <a:r>
              <a:t>-&gt; performance may change drastically</a:t>
            </a:r>
          </a:p>
        </p:txBody>
      </p:sp>
      <p:grpSp>
        <p:nvGrpSpPr>
          <p:cNvPr id="619" name="组合 107"/>
          <p:cNvGrpSpPr/>
          <p:nvPr/>
        </p:nvGrpSpPr>
        <p:grpSpPr>
          <a:xfrm>
            <a:off x="350897" y="4082954"/>
            <a:ext cx="368595" cy="368595"/>
            <a:chOff x="0" y="0"/>
            <a:chExt cx="368593" cy="368593"/>
          </a:xfrm>
        </p:grpSpPr>
        <p:sp>
          <p:nvSpPr>
            <p:cNvPr id="617"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618"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3</a:t>
              </a:r>
            </a:p>
          </p:txBody>
        </p:sp>
      </p:grpSp>
      <p:pic>
        <p:nvPicPr>
          <p:cNvPr id="620" name="niid_mnist_paradiff.png" descr="niid_mnist_paradiff.png"/>
          <p:cNvPicPr>
            <a:picLocks noChangeAspect="1"/>
          </p:cNvPicPr>
          <p:nvPr/>
        </p:nvPicPr>
        <p:blipFill>
          <a:blip r:embed="rId3">
            <a:extLst/>
          </a:blip>
          <a:stretch>
            <a:fillRect/>
          </a:stretch>
        </p:blipFill>
        <p:spPr>
          <a:xfrm>
            <a:off x="4653298" y="873123"/>
            <a:ext cx="3918457" cy="2938843"/>
          </a:xfrm>
          <a:prstGeom prst="rect">
            <a:avLst/>
          </a:prstGeom>
          <a:ln w="12700">
            <a:miter lim="400000"/>
          </a:ln>
        </p:spPr>
      </p:pic>
      <p:pic>
        <p:nvPicPr>
          <p:cNvPr id="621" name="niid_mnist_paradiff2.png" descr="niid_mnist_paradiff2.png"/>
          <p:cNvPicPr>
            <a:picLocks noChangeAspect="1"/>
          </p:cNvPicPr>
          <p:nvPr/>
        </p:nvPicPr>
        <p:blipFill>
          <a:blip r:embed="rId4">
            <a:extLst/>
          </a:blip>
          <a:stretch>
            <a:fillRect/>
          </a:stretch>
        </p:blipFill>
        <p:spPr>
          <a:xfrm>
            <a:off x="454245" y="874642"/>
            <a:ext cx="3918457" cy="293884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614"/>
                                        </p:tgtEl>
                                        <p:attrNameLst>
                                          <p:attrName>style.visibility</p:attrName>
                                        </p:attrNameLst>
                                      </p:cBhvr>
                                      <p:to>
                                        <p:strVal val="visible"/>
                                      </p:to>
                                    </p:set>
                                    <p:anim calcmode="lin" valueType="num">
                                      <p:cBhvr>
                                        <p:cTn id="7" dur="500" fill="hold"/>
                                        <p:tgtEl>
                                          <p:spTgt spid="614"/>
                                        </p:tgtEl>
                                        <p:attrNameLst>
                                          <p:attrName>ppt_w</p:attrName>
                                        </p:attrNameLst>
                                      </p:cBhvr>
                                      <p:tavLst>
                                        <p:tav tm="0">
                                          <p:val>
                                            <p:fltVal val="0"/>
                                          </p:val>
                                        </p:tav>
                                        <p:tav tm="100000">
                                          <p:val>
                                            <p:strVal val="#ppt_w"/>
                                          </p:val>
                                        </p:tav>
                                      </p:tavLst>
                                    </p:anim>
                                    <p:anim calcmode="lin" valueType="num">
                                      <p:cBhvr>
                                        <p:cTn id="8" dur="500" fill="hold"/>
                                        <p:tgtEl>
                                          <p:spTgt spid="61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615"/>
                                        </p:tgtEl>
                                        <p:attrNameLst>
                                          <p:attrName>style.visibility</p:attrName>
                                        </p:attrNameLst>
                                      </p:cBhvr>
                                      <p:to>
                                        <p:strVal val="visible"/>
                                      </p:to>
                                    </p:set>
                                    <p:animEffect filter="wipe(left)" transition="in">
                                      <p:cBhvr>
                                        <p:cTn id="12" dur="300"/>
                                        <p:tgtEl>
                                          <p:spTgt spid="615"/>
                                        </p:tgtEl>
                                      </p:cBhvr>
                                    </p:animEffect>
                                  </p:childTnLst>
                                </p:cTn>
                              </p:par>
                            </p:childTnLst>
                          </p:cTn>
                        </p:par>
                        <p:par>
                          <p:cTn id="13" fill="hold">
                            <p:stCondLst>
                              <p:cond delay="800"/>
                            </p:stCondLst>
                            <p:childTnLst>
                              <p:par>
                                <p:cTn id="14" presetClass="entr" nodeType="afterEffect" presetSubtype="16" presetID="23" grpId="3" fill="hold">
                                  <p:stCondLst>
                                    <p:cond delay="0"/>
                                  </p:stCondLst>
                                  <p:iterate type="el" backwards="0">
                                    <p:tmAbs val="0"/>
                                  </p:iterate>
                                  <p:childTnLst>
                                    <p:set>
                                      <p:cBhvr>
                                        <p:cTn id="15" fill="hold"/>
                                        <p:tgtEl>
                                          <p:spTgt spid="619"/>
                                        </p:tgtEl>
                                        <p:attrNameLst>
                                          <p:attrName>style.visibility</p:attrName>
                                        </p:attrNameLst>
                                      </p:cBhvr>
                                      <p:to>
                                        <p:strVal val="visible"/>
                                      </p:to>
                                    </p:set>
                                    <p:anim calcmode="lin" valueType="num">
                                      <p:cBhvr>
                                        <p:cTn id="16" dur="500" fill="hold"/>
                                        <p:tgtEl>
                                          <p:spTgt spid="619"/>
                                        </p:tgtEl>
                                        <p:attrNameLst>
                                          <p:attrName>ppt_w</p:attrName>
                                        </p:attrNameLst>
                                      </p:cBhvr>
                                      <p:tavLst>
                                        <p:tav tm="0">
                                          <p:val>
                                            <p:fltVal val="0"/>
                                          </p:val>
                                        </p:tav>
                                        <p:tav tm="100000">
                                          <p:val>
                                            <p:strVal val="#ppt_w"/>
                                          </p:val>
                                        </p:tav>
                                      </p:tavLst>
                                    </p:anim>
                                    <p:anim calcmode="lin" valueType="num">
                                      <p:cBhvr>
                                        <p:cTn id="17" dur="500" fill="hold"/>
                                        <p:tgtEl>
                                          <p:spTgt spid="619"/>
                                        </p:tgtEl>
                                        <p:attrNameLst>
                                          <p:attrName>ppt_h</p:attrName>
                                        </p:attrNameLst>
                                      </p:cBhvr>
                                      <p:tavLst>
                                        <p:tav tm="0">
                                          <p:val>
                                            <p:fltVal val="0"/>
                                          </p:val>
                                        </p:tav>
                                        <p:tav tm="100000">
                                          <p:val>
                                            <p:strVal val="#ppt_h"/>
                                          </p:val>
                                        </p:tav>
                                      </p:tavLst>
                                    </p:anim>
                                  </p:childTnLst>
                                </p:cTn>
                              </p:par>
                            </p:childTnLst>
                          </p:cTn>
                        </p:par>
                        <p:par>
                          <p:cTn id="18" fill="hold">
                            <p:stCondLst>
                              <p:cond delay="1300"/>
                            </p:stCondLst>
                            <p:childTnLst>
                              <p:par>
                                <p:cTn id="19" presetClass="entr" nodeType="afterEffect" presetSubtype="1" presetID="2" grpId="4" fill="hold">
                                  <p:stCondLst>
                                    <p:cond delay="0"/>
                                  </p:stCondLst>
                                  <p:iterate type="el" backwards="0">
                                    <p:tmAbs val="0"/>
                                  </p:iterate>
                                  <p:childTnLst>
                                    <p:set>
                                      <p:cBhvr>
                                        <p:cTn id="20" fill="hold"/>
                                        <p:tgtEl>
                                          <p:spTgt spid="616"/>
                                        </p:tgtEl>
                                        <p:attrNameLst>
                                          <p:attrName>style.visibility</p:attrName>
                                        </p:attrNameLst>
                                      </p:cBhvr>
                                      <p:to>
                                        <p:strVal val="visible"/>
                                      </p:to>
                                    </p:set>
                                    <p:anim calcmode="lin" valueType="num">
                                      <p:cBhvr>
                                        <p:cTn id="21" dur="500" fill="hold"/>
                                        <p:tgtEl>
                                          <p:spTgt spid="616"/>
                                        </p:tgtEl>
                                        <p:attrNameLst>
                                          <p:attrName>ppt_x</p:attrName>
                                        </p:attrNameLst>
                                      </p:cBhvr>
                                      <p:tavLst>
                                        <p:tav tm="0">
                                          <p:val>
                                            <p:strVal val="#ppt_x"/>
                                          </p:val>
                                        </p:tav>
                                        <p:tav tm="100000">
                                          <p:val>
                                            <p:strVal val="#ppt_x"/>
                                          </p:val>
                                        </p:tav>
                                      </p:tavLst>
                                    </p:anim>
                                    <p:anim calcmode="lin" valueType="num">
                                      <p:cBhvr>
                                        <p:cTn id="22" dur="500" fill="hold"/>
                                        <p:tgtEl>
                                          <p:spTgt spid="616"/>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8" presetID="2" grpId="5" fill="hold">
                                  <p:stCondLst>
                                    <p:cond delay="0"/>
                                  </p:stCondLst>
                                  <p:iterate type="el" backwards="0">
                                    <p:tmAbs val="0"/>
                                  </p:iterate>
                                  <p:childTnLst>
                                    <p:set>
                                      <p:cBhvr>
                                        <p:cTn id="26" fill="hold"/>
                                        <p:tgtEl>
                                          <p:spTgt spid="621"/>
                                        </p:tgtEl>
                                        <p:attrNameLst>
                                          <p:attrName>style.visibility</p:attrName>
                                        </p:attrNameLst>
                                      </p:cBhvr>
                                      <p:to>
                                        <p:strVal val="visible"/>
                                      </p:to>
                                    </p:set>
                                    <p:anim calcmode="lin" valueType="num">
                                      <p:cBhvr>
                                        <p:cTn id="27" dur="1000" fill="hold"/>
                                        <p:tgtEl>
                                          <p:spTgt spid="621"/>
                                        </p:tgtEl>
                                        <p:attrNameLst>
                                          <p:attrName>ppt_x</p:attrName>
                                        </p:attrNameLst>
                                      </p:cBhvr>
                                      <p:tavLst>
                                        <p:tav tm="0">
                                          <p:val>
                                            <p:strVal val="0-#ppt_w/2"/>
                                          </p:val>
                                        </p:tav>
                                        <p:tav tm="100000">
                                          <p:val>
                                            <p:strVal val="#ppt_x"/>
                                          </p:val>
                                        </p:tav>
                                      </p:tavLst>
                                    </p:anim>
                                    <p:anim calcmode="lin" valueType="num">
                                      <p:cBhvr>
                                        <p:cTn id="28" dur="1000" fill="hold"/>
                                        <p:tgtEl>
                                          <p:spTgt spid="621"/>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8" presetID="2" grpId="6" fill="hold">
                                  <p:stCondLst>
                                    <p:cond delay="0"/>
                                  </p:stCondLst>
                                  <p:iterate type="el" backwards="0">
                                    <p:tmAbs val="0"/>
                                  </p:iterate>
                                  <p:childTnLst>
                                    <p:set>
                                      <p:cBhvr>
                                        <p:cTn id="32" fill="hold"/>
                                        <p:tgtEl>
                                          <p:spTgt spid="620"/>
                                        </p:tgtEl>
                                        <p:attrNameLst>
                                          <p:attrName>style.visibility</p:attrName>
                                        </p:attrNameLst>
                                      </p:cBhvr>
                                      <p:to>
                                        <p:strVal val="visible"/>
                                      </p:to>
                                    </p:set>
                                    <p:anim calcmode="lin" valueType="num">
                                      <p:cBhvr>
                                        <p:cTn id="33" dur="1000" fill="hold"/>
                                        <p:tgtEl>
                                          <p:spTgt spid="620"/>
                                        </p:tgtEl>
                                        <p:attrNameLst>
                                          <p:attrName>ppt_x</p:attrName>
                                        </p:attrNameLst>
                                      </p:cBhvr>
                                      <p:tavLst>
                                        <p:tav tm="0">
                                          <p:val>
                                            <p:strVal val="0-#ppt_w/2"/>
                                          </p:val>
                                        </p:tav>
                                        <p:tav tm="100000">
                                          <p:val>
                                            <p:strVal val="#ppt_x"/>
                                          </p:val>
                                        </p:tav>
                                      </p:tavLst>
                                    </p:anim>
                                    <p:anim calcmode="lin" valueType="num">
                                      <p:cBhvr>
                                        <p:cTn id="34" dur="1000" fill="hold"/>
                                        <p:tgtEl>
                                          <p:spTgt spid="6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21" grpId="5"/>
      <p:bldP build="whole" bldLvl="1" animBg="1" rev="0" advAuto="0" spid="614" grpId="1"/>
      <p:bldP build="whole" bldLvl="1" animBg="1" rev="0" advAuto="0" spid="615" grpId="2"/>
      <p:bldP build="whole" bldLvl="1" animBg="1" rev="0" advAuto="0" spid="616" grpId="4"/>
      <p:bldP build="whole" bldLvl="1" animBg="1" rev="0" advAuto="0" spid="620" grpId="6"/>
      <p:bldP build="whole" bldLvl="1" animBg="1" rev="0" advAuto="0" spid="619" grpId="3"/>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5" name="文本框 15"/>
          <p:cNvSpPr txBox="1"/>
          <p:nvPr/>
        </p:nvSpPr>
        <p:spPr>
          <a:xfrm>
            <a:off x="743676" y="309785"/>
            <a:ext cx="5558773"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Mini-batch size</a:t>
            </a:r>
          </a:p>
        </p:txBody>
      </p:sp>
      <p:sp>
        <p:nvSpPr>
          <p:cNvPr id="626" name="直接连接符 30"/>
          <p:cNvSpPr/>
          <p:nvPr/>
        </p:nvSpPr>
        <p:spPr>
          <a:xfrm>
            <a:off x="774478" y="657416"/>
            <a:ext cx="480260" cy="1"/>
          </a:xfrm>
          <a:prstGeom prst="line">
            <a:avLst/>
          </a:prstGeom>
          <a:ln>
            <a:solidFill>
              <a:srgbClr val="1B4367"/>
            </a:solidFill>
            <a:miter/>
          </a:ln>
        </p:spPr>
        <p:txBody>
          <a:bodyPr lIns="45719" rIns="45719"/>
          <a:lstStyle/>
          <a:p>
            <a:pPr/>
          </a:p>
        </p:txBody>
      </p:sp>
      <p:pic>
        <p:nvPicPr>
          <p:cNvPr id="627" name="batch_1.png" descr="batch_1.png"/>
          <p:cNvPicPr>
            <a:picLocks noChangeAspect="1"/>
          </p:cNvPicPr>
          <p:nvPr/>
        </p:nvPicPr>
        <p:blipFill>
          <a:blip r:embed="rId3">
            <a:extLst/>
          </a:blip>
          <a:stretch>
            <a:fillRect/>
          </a:stretch>
        </p:blipFill>
        <p:spPr>
          <a:xfrm>
            <a:off x="398894" y="926579"/>
            <a:ext cx="3704419" cy="2778315"/>
          </a:xfrm>
          <a:prstGeom prst="rect">
            <a:avLst/>
          </a:prstGeom>
          <a:ln w="12700">
            <a:miter lim="400000"/>
          </a:ln>
        </p:spPr>
      </p:pic>
      <p:pic>
        <p:nvPicPr>
          <p:cNvPr id="628" name="batch_2.png" descr="batch_2.png"/>
          <p:cNvPicPr>
            <a:picLocks noChangeAspect="1"/>
          </p:cNvPicPr>
          <p:nvPr/>
        </p:nvPicPr>
        <p:blipFill>
          <a:blip r:embed="rId4">
            <a:extLst/>
          </a:blip>
          <a:stretch>
            <a:fillRect/>
          </a:stretch>
        </p:blipFill>
        <p:spPr>
          <a:xfrm>
            <a:off x="3851335" y="130485"/>
            <a:ext cx="3704420" cy="2778315"/>
          </a:xfrm>
          <a:prstGeom prst="rect">
            <a:avLst/>
          </a:prstGeom>
          <a:ln w="12700">
            <a:miter lim="400000"/>
          </a:ln>
        </p:spPr>
      </p:pic>
      <p:pic>
        <p:nvPicPr>
          <p:cNvPr id="629" name="batch_5.png" descr="batch_5.png"/>
          <p:cNvPicPr>
            <a:picLocks noChangeAspect="1"/>
          </p:cNvPicPr>
          <p:nvPr/>
        </p:nvPicPr>
        <p:blipFill>
          <a:blip r:embed="rId5">
            <a:extLst/>
          </a:blip>
          <a:stretch>
            <a:fillRect/>
          </a:stretch>
        </p:blipFill>
        <p:spPr>
          <a:xfrm>
            <a:off x="5011854" y="2204071"/>
            <a:ext cx="3704420" cy="2778315"/>
          </a:xfrm>
          <a:prstGeom prst="rect">
            <a:avLst/>
          </a:prstGeom>
          <a:ln w="12700">
            <a:miter lim="400000"/>
          </a:ln>
        </p:spPr>
      </p:pic>
      <p:sp>
        <p:nvSpPr>
          <p:cNvPr id="630" name="TextBox 1210"/>
          <p:cNvSpPr txBox="1"/>
          <p:nvPr/>
        </p:nvSpPr>
        <p:spPr>
          <a:xfrm>
            <a:off x="819376" y="4022909"/>
            <a:ext cx="2687576" cy="12369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p>
            <a:pPr>
              <a:defRPr b="1" sz="1900">
                <a:solidFill>
                  <a:srgbClr val="1B4367"/>
                </a:solidFill>
              </a:defRPr>
            </a:pPr>
            <a:r>
              <a:t>Batch size too large:</a:t>
            </a:r>
          </a:p>
          <a:p>
            <a:pPr>
              <a:defRPr b="1" sz="1900">
                <a:solidFill>
                  <a:srgbClr val="1B4367"/>
                </a:solidFill>
              </a:defRPr>
            </a:pPr>
            <a:r>
              <a:t>unstable accuracy</a:t>
            </a:r>
          </a:p>
          <a:p>
            <a:pPr>
              <a:defRPr b="1" sz="1900">
                <a:solidFill>
                  <a:srgbClr val="1B4367"/>
                </a:solidFill>
              </a:defRPr>
            </a:pPr>
            <a:r>
              <a:t>(sharp local minima)</a:t>
            </a:r>
          </a:p>
        </p:txBody>
      </p:sp>
      <p:grpSp>
        <p:nvGrpSpPr>
          <p:cNvPr id="633" name="组合 107"/>
          <p:cNvGrpSpPr/>
          <p:nvPr/>
        </p:nvGrpSpPr>
        <p:grpSpPr>
          <a:xfrm>
            <a:off x="350897" y="4082954"/>
            <a:ext cx="368595" cy="368595"/>
            <a:chOff x="0" y="0"/>
            <a:chExt cx="368593" cy="368593"/>
          </a:xfrm>
        </p:grpSpPr>
        <p:sp>
          <p:nvSpPr>
            <p:cNvPr id="631"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632"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1</a:t>
              </a:r>
            </a:p>
          </p:txBody>
        </p:sp>
      </p:gr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625"/>
                                        </p:tgtEl>
                                        <p:attrNameLst>
                                          <p:attrName>style.visibility</p:attrName>
                                        </p:attrNameLst>
                                      </p:cBhvr>
                                      <p:to>
                                        <p:strVal val="visible"/>
                                      </p:to>
                                    </p:set>
                                    <p:anim calcmode="lin" valueType="num">
                                      <p:cBhvr>
                                        <p:cTn id="7" dur="500" fill="hold"/>
                                        <p:tgtEl>
                                          <p:spTgt spid="625"/>
                                        </p:tgtEl>
                                        <p:attrNameLst>
                                          <p:attrName>ppt_w</p:attrName>
                                        </p:attrNameLst>
                                      </p:cBhvr>
                                      <p:tavLst>
                                        <p:tav tm="0">
                                          <p:val>
                                            <p:fltVal val="0"/>
                                          </p:val>
                                        </p:tav>
                                        <p:tav tm="100000">
                                          <p:val>
                                            <p:strVal val="#ppt_w"/>
                                          </p:val>
                                        </p:tav>
                                      </p:tavLst>
                                    </p:anim>
                                    <p:anim calcmode="lin" valueType="num">
                                      <p:cBhvr>
                                        <p:cTn id="8" dur="500" fill="hold"/>
                                        <p:tgtEl>
                                          <p:spTgt spid="62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626"/>
                                        </p:tgtEl>
                                        <p:attrNameLst>
                                          <p:attrName>style.visibility</p:attrName>
                                        </p:attrNameLst>
                                      </p:cBhvr>
                                      <p:to>
                                        <p:strVal val="visible"/>
                                      </p:to>
                                    </p:set>
                                    <p:animEffect filter="wipe(left)" transition="in">
                                      <p:cBhvr>
                                        <p:cTn id="12" dur="300"/>
                                        <p:tgtEl>
                                          <p:spTgt spid="626"/>
                                        </p:tgtEl>
                                      </p:cBhvr>
                                    </p:animEffect>
                                  </p:childTnLst>
                                </p:cTn>
                              </p:par>
                            </p:childTnLst>
                          </p:cTn>
                        </p:par>
                        <p:par>
                          <p:cTn id="13" fill="hold">
                            <p:stCondLst>
                              <p:cond delay="800"/>
                            </p:stCondLst>
                            <p:childTnLst>
                              <p:par>
                                <p:cTn id="14" presetClass="entr" nodeType="afterEffect" presetSubtype="16" presetID="23" grpId="3" fill="hold">
                                  <p:stCondLst>
                                    <p:cond delay="0"/>
                                  </p:stCondLst>
                                  <p:iterate type="el" backwards="0">
                                    <p:tmAbs val="0"/>
                                  </p:iterate>
                                  <p:childTnLst>
                                    <p:set>
                                      <p:cBhvr>
                                        <p:cTn id="15" fill="hold"/>
                                        <p:tgtEl>
                                          <p:spTgt spid="633"/>
                                        </p:tgtEl>
                                        <p:attrNameLst>
                                          <p:attrName>style.visibility</p:attrName>
                                        </p:attrNameLst>
                                      </p:cBhvr>
                                      <p:to>
                                        <p:strVal val="visible"/>
                                      </p:to>
                                    </p:set>
                                    <p:anim calcmode="lin" valueType="num">
                                      <p:cBhvr>
                                        <p:cTn id="16" dur="500" fill="hold"/>
                                        <p:tgtEl>
                                          <p:spTgt spid="633"/>
                                        </p:tgtEl>
                                        <p:attrNameLst>
                                          <p:attrName>ppt_w</p:attrName>
                                        </p:attrNameLst>
                                      </p:cBhvr>
                                      <p:tavLst>
                                        <p:tav tm="0">
                                          <p:val>
                                            <p:fltVal val="0"/>
                                          </p:val>
                                        </p:tav>
                                        <p:tav tm="100000">
                                          <p:val>
                                            <p:strVal val="#ppt_w"/>
                                          </p:val>
                                        </p:tav>
                                      </p:tavLst>
                                    </p:anim>
                                    <p:anim calcmode="lin" valueType="num">
                                      <p:cBhvr>
                                        <p:cTn id="17" dur="500" fill="hold"/>
                                        <p:tgtEl>
                                          <p:spTgt spid="633"/>
                                        </p:tgtEl>
                                        <p:attrNameLst>
                                          <p:attrName>ppt_h</p:attrName>
                                        </p:attrNameLst>
                                      </p:cBhvr>
                                      <p:tavLst>
                                        <p:tav tm="0">
                                          <p:val>
                                            <p:fltVal val="0"/>
                                          </p:val>
                                        </p:tav>
                                        <p:tav tm="100000">
                                          <p:val>
                                            <p:strVal val="#ppt_h"/>
                                          </p:val>
                                        </p:tav>
                                      </p:tavLst>
                                    </p:anim>
                                  </p:childTnLst>
                                </p:cTn>
                              </p:par>
                            </p:childTnLst>
                          </p:cTn>
                        </p:par>
                        <p:par>
                          <p:cTn id="18" fill="hold">
                            <p:stCondLst>
                              <p:cond delay="1300"/>
                            </p:stCondLst>
                            <p:childTnLst>
                              <p:par>
                                <p:cTn id="19" presetClass="entr" nodeType="afterEffect" presetSubtype="1" presetID="2" grpId="4" fill="hold">
                                  <p:stCondLst>
                                    <p:cond delay="0"/>
                                  </p:stCondLst>
                                  <p:iterate type="el" backwards="0">
                                    <p:tmAbs val="0"/>
                                  </p:iterate>
                                  <p:childTnLst>
                                    <p:set>
                                      <p:cBhvr>
                                        <p:cTn id="20" fill="hold"/>
                                        <p:tgtEl>
                                          <p:spTgt spid="630"/>
                                        </p:tgtEl>
                                        <p:attrNameLst>
                                          <p:attrName>style.visibility</p:attrName>
                                        </p:attrNameLst>
                                      </p:cBhvr>
                                      <p:to>
                                        <p:strVal val="visible"/>
                                      </p:to>
                                    </p:set>
                                    <p:anim calcmode="lin" valueType="num">
                                      <p:cBhvr>
                                        <p:cTn id="21" dur="500" fill="hold"/>
                                        <p:tgtEl>
                                          <p:spTgt spid="630"/>
                                        </p:tgtEl>
                                        <p:attrNameLst>
                                          <p:attrName>ppt_x</p:attrName>
                                        </p:attrNameLst>
                                      </p:cBhvr>
                                      <p:tavLst>
                                        <p:tav tm="0">
                                          <p:val>
                                            <p:strVal val="#ppt_x"/>
                                          </p:val>
                                        </p:tav>
                                        <p:tav tm="100000">
                                          <p:val>
                                            <p:strVal val="#ppt_x"/>
                                          </p:val>
                                        </p:tav>
                                      </p:tavLst>
                                    </p:anim>
                                    <p:anim calcmode="lin" valueType="num">
                                      <p:cBhvr>
                                        <p:cTn id="22" dur="500" fill="hold"/>
                                        <p:tgtEl>
                                          <p:spTgt spid="630"/>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8" presetID="2" grpId="5" fill="hold">
                                  <p:stCondLst>
                                    <p:cond delay="0"/>
                                  </p:stCondLst>
                                  <p:iterate type="el" backwards="0">
                                    <p:tmAbs val="0"/>
                                  </p:iterate>
                                  <p:childTnLst>
                                    <p:set>
                                      <p:cBhvr>
                                        <p:cTn id="26" fill="hold"/>
                                        <p:tgtEl>
                                          <p:spTgt spid="627"/>
                                        </p:tgtEl>
                                        <p:attrNameLst>
                                          <p:attrName>style.visibility</p:attrName>
                                        </p:attrNameLst>
                                      </p:cBhvr>
                                      <p:to>
                                        <p:strVal val="visible"/>
                                      </p:to>
                                    </p:set>
                                    <p:anim calcmode="lin" valueType="num">
                                      <p:cBhvr>
                                        <p:cTn id="27" dur="1000" fill="hold"/>
                                        <p:tgtEl>
                                          <p:spTgt spid="627"/>
                                        </p:tgtEl>
                                        <p:attrNameLst>
                                          <p:attrName>ppt_x</p:attrName>
                                        </p:attrNameLst>
                                      </p:cBhvr>
                                      <p:tavLst>
                                        <p:tav tm="0">
                                          <p:val>
                                            <p:strVal val="0-#ppt_w/2"/>
                                          </p:val>
                                        </p:tav>
                                        <p:tav tm="100000">
                                          <p:val>
                                            <p:strVal val="#ppt_x"/>
                                          </p:val>
                                        </p:tav>
                                      </p:tavLst>
                                    </p:anim>
                                    <p:anim calcmode="lin" valueType="num">
                                      <p:cBhvr>
                                        <p:cTn id="28" dur="1000" fill="hold"/>
                                        <p:tgtEl>
                                          <p:spTgt spid="627"/>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8" presetID="2" grpId="6" fill="hold">
                                  <p:stCondLst>
                                    <p:cond delay="0"/>
                                  </p:stCondLst>
                                  <p:iterate type="el" backwards="0">
                                    <p:tmAbs val="0"/>
                                  </p:iterate>
                                  <p:childTnLst>
                                    <p:set>
                                      <p:cBhvr>
                                        <p:cTn id="32" fill="hold"/>
                                        <p:tgtEl>
                                          <p:spTgt spid="628"/>
                                        </p:tgtEl>
                                        <p:attrNameLst>
                                          <p:attrName>style.visibility</p:attrName>
                                        </p:attrNameLst>
                                      </p:cBhvr>
                                      <p:to>
                                        <p:strVal val="visible"/>
                                      </p:to>
                                    </p:set>
                                    <p:anim calcmode="lin" valueType="num">
                                      <p:cBhvr>
                                        <p:cTn id="33" dur="1000" fill="hold"/>
                                        <p:tgtEl>
                                          <p:spTgt spid="628"/>
                                        </p:tgtEl>
                                        <p:attrNameLst>
                                          <p:attrName>ppt_x</p:attrName>
                                        </p:attrNameLst>
                                      </p:cBhvr>
                                      <p:tavLst>
                                        <p:tav tm="0">
                                          <p:val>
                                            <p:strVal val="0-#ppt_w/2"/>
                                          </p:val>
                                        </p:tav>
                                        <p:tav tm="100000">
                                          <p:val>
                                            <p:strVal val="#ppt_x"/>
                                          </p:val>
                                        </p:tav>
                                      </p:tavLst>
                                    </p:anim>
                                    <p:anim calcmode="lin" valueType="num">
                                      <p:cBhvr>
                                        <p:cTn id="34" dur="1000" fill="hold"/>
                                        <p:tgtEl>
                                          <p:spTgt spid="62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8" presetID="2" grpId="7" fill="hold">
                                  <p:stCondLst>
                                    <p:cond delay="0"/>
                                  </p:stCondLst>
                                  <p:iterate type="el" backwards="0">
                                    <p:tmAbs val="0"/>
                                  </p:iterate>
                                  <p:childTnLst>
                                    <p:set>
                                      <p:cBhvr>
                                        <p:cTn id="38" fill="hold"/>
                                        <p:tgtEl>
                                          <p:spTgt spid="629"/>
                                        </p:tgtEl>
                                        <p:attrNameLst>
                                          <p:attrName>style.visibility</p:attrName>
                                        </p:attrNameLst>
                                      </p:cBhvr>
                                      <p:to>
                                        <p:strVal val="visible"/>
                                      </p:to>
                                    </p:set>
                                    <p:anim calcmode="lin" valueType="num">
                                      <p:cBhvr>
                                        <p:cTn id="39" dur="1000" fill="hold"/>
                                        <p:tgtEl>
                                          <p:spTgt spid="629"/>
                                        </p:tgtEl>
                                        <p:attrNameLst>
                                          <p:attrName>ppt_x</p:attrName>
                                        </p:attrNameLst>
                                      </p:cBhvr>
                                      <p:tavLst>
                                        <p:tav tm="0">
                                          <p:val>
                                            <p:strVal val="0-#ppt_w/2"/>
                                          </p:val>
                                        </p:tav>
                                        <p:tav tm="100000">
                                          <p:val>
                                            <p:strVal val="#ppt_x"/>
                                          </p:val>
                                        </p:tav>
                                      </p:tavLst>
                                    </p:anim>
                                    <p:anim calcmode="lin" valueType="num">
                                      <p:cBhvr>
                                        <p:cTn id="40" dur="1000" fill="hold"/>
                                        <p:tgtEl>
                                          <p:spTgt spid="6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3" grpId="3"/>
      <p:bldP build="whole" bldLvl="1" animBg="1" rev="0" advAuto="0" spid="627" grpId="5"/>
      <p:bldP build="whole" bldLvl="1" animBg="1" rev="0" advAuto="0" spid="630" grpId="4"/>
      <p:bldP build="whole" bldLvl="1" animBg="1" rev="0" advAuto="0" spid="625" grpId="1"/>
      <p:bldP build="whole" bldLvl="1" animBg="1" rev="0" advAuto="0" spid="628" grpId="6"/>
      <p:bldP build="whole" bldLvl="1" animBg="1" rev="0" advAuto="0" spid="629" grpId="7"/>
      <p:bldP build="whole" bldLvl="1" animBg="1" rev="0" advAuto="0" spid="626" grpId="2"/>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7" name="文本框 15"/>
          <p:cNvSpPr txBox="1"/>
          <p:nvPr/>
        </p:nvSpPr>
        <p:spPr>
          <a:xfrm>
            <a:off x="743676" y="309785"/>
            <a:ext cx="5558773"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Mini-batch size</a:t>
            </a:r>
          </a:p>
        </p:txBody>
      </p:sp>
      <p:sp>
        <p:nvSpPr>
          <p:cNvPr id="638" name="直接连接符 30"/>
          <p:cNvSpPr/>
          <p:nvPr/>
        </p:nvSpPr>
        <p:spPr>
          <a:xfrm>
            <a:off x="774478" y="657416"/>
            <a:ext cx="480260" cy="1"/>
          </a:xfrm>
          <a:prstGeom prst="line">
            <a:avLst/>
          </a:prstGeom>
          <a:ln>
            <a:solidFill>
              <a:srgbClr val="1B4367"/>
            </a:solidFill>
            <a:miter/>
          </a:ln>
        </p:spPr>
        <p:txBody>
          <a:bodyPr lIns="45719" rIns="45719"/>
          <a:lstStyle/>
          <a:p>
            <a:pPr/>
          </a:p>
        </p:txBody>
      </p:sp>
      <p:sp>
        <p:nvSpPr>
          <p:cNvPr id="639" name="TextBox 1210"/>
          <p:cNvSpPr txBox="1"/>
          <p:nvPr/>
        </p:nvSpPr>
        <p:spPr>
          <a:xfrm>
            <a:off x="819376" y="4022909"/>
            <a:ext cx="3256993" cy="12369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p>
            <a:pPr>
              <a:defRPr b="1" sz="1900">
                <a:solidFill>
                  <a:srgbClr val="1B4367"/>
                </a:solidFill>
              </a:defRPr>
            </a:pPr>
            <a:r>
              <a:t>More classes per device</a:t>
            </a:r>
          </a:p>
          <a:p>
            <a:pPr>
              <a:defRPr b="1" sz="1900">
                <a:solidFill>
                  <a:srgbClr val="1B4367"/>
                </a:solidFill>
              </a:defRPr>
            </a:pPr>
            <a:r>
              <a:t>-&gt; batch size affects accuracy larger</a:t>
            </a:r>
          </a:p>
        </p:txBody>
      </p:sp>
      <p:grpSp>
        <p:nvGrpSpPr>
          <p:cNvPr id="642" name="组合 107"/>
          <p:cNvGrpSpPr/>
          <p:nvPr/>
        </p:nvGrpSpPr>
        <p:grpSpPr>
          <a:xfrm>
            <a:off x="350897" y="4082954"/>
            <a:ext cx="368595" cy="368595"/>
            <a:chOff x="0" y="0"/>
            <a:chExt cx="368593" cy="368593"/>
          </a:xfrm>
        </p:grpSpPr>
        <p:sp>
          <p:nvSpPr>
            <p:cNvPr id="640"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641"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2</a:t>
              </a:r>
            </a:p>
          </p:txBody>
        </p:sp>
      </p:grpSp>
      <p:pic>
        <p:nvPicPr>
          <p:cNvPr id="643" name="batch_1.png" descr="batch_1.png"/>
          <p:cNvPicPr>
            <a:picLocks noChangeAspect="1"/>
          </p:cNvPicPr>
          <p:nvPr/>
        </p:nvPicPr>
        <p:blipFill>
          <a:blip r:embed="rId3">
            <a:extLst/>
          </a:blip>
          <a:stretch>
            <a:fillRect/>
          </a:stretch>
        </p:blipFill>
        <p:spPr>
          <a:xfrm>
            <a:off x="398894" y="926579"/>
            <a:ext cx="3704419" cy="2778315"/>
          </a:xfrm>
          <a:prstGeom prst="rect">
            <a:avLst/>
          </a:prstGeom>
          <a:ln w="12700">
            <a:miter lim="400000"/>
          </a:ln>
        </p:spPr>
      </p:pic>
      <p:pic>
        <p:nvPicPr>
          <p:cNvPr id="644" name="batch_2.png" descr="batch_2.png"/>
          <p:cNvPicPr>
            <a:picLocks noChangeAspect="1"/>
          </p:cNvPicPr>
          <p:nvPr/>
        </p:nvPicPr>
        <p:blipFill>
          <a:blip r:embed="rId4">
            <a:extLst/>
          </a:blip>
          <a:stretch>
            <a:fillRect/>
          </a:stretch>
        </p:blipFill>
        <p:spPr>
          <a:xfrm>
            <a:off x="3851335" y="130485"/>
            <a:ext cx="3704420" cy="2778315"/>
          </a:xfrm>
          <a:prstGeom prst="rect">
            <a:avLst/>
          </a:prstGeom>
          <a:ln w="12700">
            <a:miter lim="400000"/>
          </a:ln>
        </p:spPr>
      </p:pic>
      <p:pic>
        <p:nvPicPr>
          <p:cNvPr id="645" name="batch_5.png" descr="batch_5.png"/>
          <p:cNvPicPr>
            <a:picLocks noChangeAspect="1"/>
          </p:cNvPicPr>
          <p:nvPr/>
        </p:nvPicPr>
        <p:blipFill>
          <a:blip r:embed="rId5">
            <a:extLst/>
          </a:blip>
          <a:stretch>
            <a:fillRect/>
          </a:stretch>
        </p:blipFill>
        <p:spPr>
          <a:xfrm>
            <a:off x="5011854" y="2204071"/>
            <a:ext cx="3704420" cy="277831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637"/>
                                        </p:tgtEl>
                                        <p:attrNameLst>
                                          <p:attrName>style.visibility</p:attrName>
                                        </p:attrNameLst>
                                      </p:cBhvr>
                                      <p:to>
                                        <p:strVal val="visible"/>
                                      </p:to>
                                    </p:set>
                                    <p:anim calcmode="lin" valueType="num">
                                      <p:cBhvr>
                                        <p:cTn id="7" dur="500" fill="hold"/>
                                        <p:tgtEl>
                                          <p:spTgt spid="637"/>
                                        </p:tgtEl>
                                        <p:attrNameLst>
                                          <p:attrName>ppt_w</p:attrName>
                                        </p:attrNameLst>
                                      </p:cBhvr>
                                      <p:tavLst>
                                        <p:tav tm="0">
                                          <p:val>
                                            <p:fltVal val="0"/>
                                          </p:val>
                                        </p:tav>
                                        <p:tav tm="100000">
                                          <p:val>
                                            <p:strVal val="#ppt_w"/>
                                          </p:val>
                                        </p:tav>
                                      </p:tavLst>
                                    </p:anim>
                                    <p:anim calcmode="lin" valueType="num">
                                      <p:cBhvr>
                                        <p:cTn id="8" dur="500" fill="hold"/>
                                        <p:tgtEl>
                                          <p:spTgt spid="63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638"/>
                                        </p:tgtEl>
                                        <p:attrNameLst>
                                          <p:attrName>style.visibility</p:attrName>
                                        </p:attrNameLst>
                                      </p:cBhvr>
                                      <p:to>
                                        <p:strVal val="visible"/>
                                      </p:to>
                                    </p:set>
                                    <p:animEffect filter="wipe(left)" transition="in">
                                      <p:cBhvr>
                                        <p:cTn id="12" dur="300"/>
                                        <p:tgtEl>
                                          <p:spTgt spid="638"/>
                                        </p:tgtEl>
                                      </p:cBhvr>
                                    </p:animEffect>
                                  </p:childTnLst>
                                </p:cTn>
                              </p:par>
                            </p:childTnLst>
                          </p:cTn>
                        </p:par>
                        <p:par>
                          <p:cTn id="13" fill="hold">
                            <p:stCondLst>
                              <p:cond delay="800"/>
                            </p:stCondLst>
                            <p:childTnLst>
                              <p:par>
                                <p:cTn id="14" presetClass="entr" nodeType="afterEffect" presetSubtype="16" presetID="23" grpId="3" fill="hold">
                                  <p:stCondLst>
                                    <p:cond delay="0"/>
                                  </p:stCondLst>
                                  <p:iterate type="el" backwards="0">
                                    <p:tmAbs val="0"/>
                                  </p:iterate>
                                  <p:childTnLst>
                                    <p:set>
                                      <p:cBhvr>
                                        <p:cTn id="15" fill="hold"/>
                                        <p:tgtEl>
                                          <p:spTgt spid="642"/>
                                        </p:tgtEl>
                                        <p:attrNameLst>
                                          <p:attrName>style.visibility</p:attrName>
                                        </p:attrNameLst>
                                      </p:cBhvr>
                                      <p:to>
                                        <p:strVal val="visible"/>
                                      </p:to>
                                    </p:set>
                                    <p:anim calcmode="lin" valueType="num">
                                      <p:cBhvr>
                                        <p:cTn id="16" dur="500" fill="hold"/>
                                        <p:tgtEl>
                                          <p:spTgt spid="642"/>
                                        </p:tgtEl>
                                        <p:attrNameLst>
                                          <p:attrName>ppt_w</p:attrName>
                                        </p:attrNameLst>
                                      </p:cBhvr>
                                      <p:tavLst>
                                        <p:tav tm="0">
                                          <p:val>
                                            <p:fltVal val="0"/>
                                          </p:val>
                                        </p:tav>
                                        <p:tav tm="100000">
                                          <p:val>
                                            <p:strVal val="#ppt_w"/>
                                          </p:val>
                                        </p:tav>
                                      </p:tavLst>
                                    </p:anim>
                                    <p:anim calcmode="lin" valueType="num">
                                      <p:cBhvr>
                                        <p:cTn id="17" dur="500" fill="hold"/>
                                        <p:tgtEl>
                                          <p:spTgt spid="642"/>
                                        </p:tgtEl>
                                        <p:attrNameLst>
                                          <p:attrName>ppt_h</p:attrName>
                                        </p:attrNameLst>
                                      </p:cBhvr>
                                      <p:tavLst>
                                        <p:tav tm="0">
                                          <p:val>
                                            <p:fltVal val="0"/>
                                          </p:val>
                                        </p:tav>
                                        <p:tav tm="100000">
                                          <p:val>
                                            <p:strVal val="#ppt_h"/>
                                          </p:val>
                                        </p:tav>
                                      </p:tavLst>
                                    </p:anim>
                                  </p:childTnLst>
                                </p:cTn>
                              </p:par>
                            </p:childTnLst>
                          </p:cTn>
                        </p:par>
                        <p:par>
                          <p:cTn id="18" fill="hold">
                            <p:stCondLst>
                              <p:cond delay="1300"/>
                            </p:stCondLst>
                            <p:childTnLst>
                              <p:par>
                                <p:cTn id="19" presetClass="entr" nodeType="afterEffect" presetSubtype="1" presetID="2" grpId="4" fill="hold">
                                  <p:stCondLst>
                                    <p:cond delay="0"/>
                                  </p:stCondLst>
                                  <p:iterate type="el" backwards="0">
                                    <p:tmAbs val="0"/>
                                  </p:iterate>
                                  <p:childTnLst>
                                    <p:set>
                                      <p:cBhvr>
                                        <p:cTn id="20" fill="hold"/>
                                        <p:tgtEl>
                                          <p:spTgt spid="639"/>
                                        </p:tgtEl>
                                        <p:attrNameLst>
                                          <p:attrName>style.visibility</p:attrName>
                                        </p:attrNameLst>
                                      </p:cBhvr>
                                      <p:to>
                                        <p:strVal val="visible"/>
                                      </p:to>
                                    </p:set>
                                    <p:anim calcmode="lin" valueType="num">
                                      <p:cBhvr>
                                        <p:cTn id="21" dur="500" fill="hold"/>
                                        <p:tgtEl>
                                          <p:spTgt spid="639"/>
                                        </p:tgtEl>
                                        <p:attrNameLst>
                                          <p:attrName>ppt_x</p:attrName>
                                        </p:attrNameLst>
                                      </p:cBhvr>
                                      <p:tavLst>
                                        <p:tav tm="0">
                                          <p:val>
                                            <p:strVal val="#ppt_x"/>
                                          </p:val>
                                        </p:tav>
                                        <p:tav tm="100000">
                                          <p:val>
                                            <p:strVal val="#ppt_x"/>
                                          </p:val>
                                        </p:tav>
                                      </p:tavLst>
                                    </p:anim>
                                    <p:anim calcmode="lin" valueType="num">
                                      <p:cBhvr>
                                        <p:cTn id="22" dur="500" fill="hold"/>
                                        <p:tgtEl>
                                          <p:spTgt spid="639"/>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8" presetID="2" grpId="5" fill="hold">
                                  <p:stCondLst>
                                    <p:cond delay="0"/>
                                  </p:stCondLst>
                                  <p:iterate type="el" backwards="0">
                                    <p:tmAbs val="0"/>
                                  </p:iterate>
                                  <p:childTnLst>
                                    <p:set>
                                      <p:cBhvr>
                                        <p:cTn id="26" fill="hold"/>
                                        <p:tgtEl>
                                          <p:spTgt spid="643"/>
                                        </p:tgtEl>
                                        <p:attrNameLst>
                                          <p:attrName>style.visibility</p:attrName>
                                        </p:attrNameLst>
                                      </p:cBhvr>
                                      <p:to>
                                        <p:strVal val="visible"/>
                                      </p:to>
                                    </p:set>
                                    <p:anim calcmode="lin" valueType="num">
                                      <p:cBhvr>
                                        <p:cTn id="27" dur="1000" fill="hold"/>
                                        <p:tgtEl>
                                          <p:spTgt spid="643"/>
                                        </p:tgtEl>
                                        <p:attrNameLst>
                                          <p:attrName>ppt_x</p:attrName>
                                        </p:attrNameLst>
                                      </p:cBhvr>
                                      <p:tavLst>
                                        <p:tav tm="0">
                                          <p:val>
                                            <p:strVal val="0-#ppt_w/2"/>
                                          </p:val>
                                        </p:tav>
                                        <p:tav tm="100000">
                                          <p:val>
                                            <p:strVal val="#ppt_x"/>
                                          </p:val>
                                        </p:tav>
                                      </p:tavLst>
                                    </p:anim>
                                    <p:anim calcmode="lin" valueType="num">
                                      <p:cBhvr>
                                        <p:cTn id="28" dur="1000" fill="hold"/>
                                        <p:tgtEl>
                                          <p:spTgt spid="643"/>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8" presetID="2" grpId="6" fill="hold">
                                  <p:stCondLst>
                                    <p:cond delay="0"/>
                                  </p:stCondLst>
                                  <p:iterate type="el" backwards="0">
                                    <p:tmAbs val="0"/>
                                  </p:iterate>
                                  <p:childTnLst>
                                    <p:set>
                                      <p:cBhvr>
                                        <p:cTn id="32" fill="hold"/>
                                        <p:tgtEl>
                                          <p:spTgt spid="644"/>
                                        </p:tgtEl>
                                        <p:attrNameLst>
                                          <p:attrName>style.visibility</p:attrName>
                                        </p:attrNameLst>
                                      </p:cBhvr>
                                      <p:to>
                                        <p:strVal val="visible"/>
                                      </p:to>
                                    </p:set>
                                    <p:anim calcmode="lin" valueType="num">
                                      <p:cBhvr>
                                        <p:cTn id="33" dur="1000" fill="hold"/>
                                        <p:tgtEl>
                                          <p:spTgt spid="644"/>
                                        </p:tgtEl>
                                        <p:attrNameLst>
                                          <p:attrName>ppt_x</p:attrName>
                                        </p:attrNameLst>
                                      </p:cBhvr>
                                      <p:tavLst>
                                        <p:tav tm="0">
                                          <p:val>
                                            <p:strVal val="0-#ppt_w/2"/>
                                          </p:val>
                                        </p:tav>
                                        <p:tav tm="100000">
                                          <p:val>
                                            <p:strVal val="#ppt_x"/>
                                          </p:val>
                                        </p:tav>
                                      </p:tavLst>
                                    </p:anim>
                                    <p:anim calcmode="lin" valueType="num">
                                      <p:cBhvr>
                                        <p:cTn id="34" dur="1000" fill="hold"/>
                                        <p:tgtEl>
                                          <p:spTgt spid="644"/>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8" presetID="2" grpId="7" fill="hold">
                                  <p:stCondLst>
                                    <p:cond delay="0"/>
                                  </p:stCondLst>
                                  <p:iterate type="el" backwards="0">
                                    <p:tmAbs val="0"/>
                                  </p:iterate>
                                  <p:childTnLst>
                                    <p:set>
                                      <p:cBhvr>
                                        <p:cTn id="38" fill="hold"/>
                                        <p:tgtEl>
                                          <p:spTgt spid="645"/>
                                        </p:tgtEl>
                                        <p:attrNameLst>
                                          <p:attrName>style.visibility</p:attrName>
                                        </p:attrNameLst>
                                      </p:cBhvr>
                                      <p:to>
                                        <p:strVal val="visible"/>
                                      </p:to>
                                    </p:set>
                                    <p:anim calcmode="lin" valueType="num">
                                      <p:cBhvr>
                                        <p:cTn id="39" dur="1000" fill="hold"/>
                                        <p:tgtEl>
                                          <p:spTgt spid="645"/>
                                        </p:tgtEl>
                                        <p:attrNameLst>
                                          <p:attrName>ppt_x</p:attrName>
                                        </p:attrNameLst>
                                      </p:cBhvr>
                                      <p:tavLst>
                                        <p:tav tm="0">
                                          <p:val>
                                            <p:strVal val="0-#ppt_w/2"/>
                                          </p:val>
                                        </p:tav>
                                        <p:tav tm="100000">
                                          <p:val>
                                            <p:strVal val="#ppt_x"/>
                                          </p:val>
                                        </p:tav>
                                      </p:tavLst>
                                    </p:anim>
                                    <p:anim calcmode="lin" valueType="num">
                                      <p:cBhvr>
                                        <p:cTn id="40" dur="1000" fill="hold"/>
                                        <p:tgtEl>
                                          <p:spTgt spid="6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2" grpId="3"/>
      <p:bldP build="whole" bldLvl="1" animBg="1" rev="0" advAuto="0" spid="639" grpId="4"/>
      <p:bldP build="whole" bldLvl="1" animBg="1" rev="0" advAuto="0" spid="643" grpId="5"/>
      <p:bldP build="whole" bldLvl="1" animBg="1" rev="0" advAuto="0" spid="637" grpId="1"/>
      <p:bldP build="whole" bldLvl="1" animBg="1" rev="0" advAuto="0" spid="644" grpId="6"/>
      <p:bldP build="whole" bldLvl="1" animBg="1" rev="0" advAuto="0" spid="645" grpId="7"/>
      <p:bldP build="whole" bldLvl="1" animBg="1" rev="0" advAuto="0" spid="638" grpId="2"/>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9" name="文本框 15"/>
          <p:cNvSpPr txBox="1"/>
          <p:nvPr/>
        </p:nvSpPr>
        <p:spPr>
          <a:xfrm>
            <a:off x="743676" y="309785"/>
            <a:ext cx="5558773"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Mini-batch size</a:t>
            </a:r>
          </a:p>
        </p:txBody>
      </p:sp>
      <p:sp>
        <p:nvSpPr>
          <p:cNvPr id="650" name="直接连接符 30"/>
          <p:cNvSpPr/>
          <p:nvPr/>
        </p:nvSpPr>
        <p:spPr>
          <a:xfrm>
            <a:off x="774478" y="657416"/>
            <a:ext cx="480260" cy="1"/>
          </a:xfrm>
          <a:prstGeom prst="line">
            <a:avLst/>
          </a:prstGeom>
          <a:ln>
            <a:solidFill>
              <a:srgbClr val="1B4367"/>
            </a:solidFill>
            <a:miter/>
          </a:ln>
        </p:spPr>
        <p:txBody>
          <a:bodyPr lIns="45719" rIns="45719"/>
          <a:lstStyle/>
          <a:p>
            <a:pPr/>
          </a:p>
        </p:txBody>
      </p:sp>
      <p:sp>
        <p:nvSpPr>
          <p:cNvPr id="651" name="TextBox 1210"/>
          <p:cNvSpPr txBox="1"/>
          <p:nvPr/>
        </p:nvSpPr>
        <p:spPr>
          <a:xfrm>
            <a:off x="819376" y="4022909"/>
            <a:ext cx="3958973" cy="12369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Optimal choice maybe related to  of data on device, 32 in these 5 values</a:t>
            </a:r>
          </a:p>
        </p:txBody>
      </p:sp>
      <p:grpSp>
        <p:nvGrpSpPr>
          <p:cNvPr id="654" name="组合 107"/>
          <p:cNvGrpSpPr/>
          <p:nvPr/>
        </p:nvGrpSpPr>
        <p:grpSpPr>
          <a:xfrm>
            <a:off x="350897" y="4082954"/>
            <a:ext cx="368595" cy="368595"/>
            <a:chOff x="0" y="0"/>
            <a:chExt cx="368593" cy="368593"/>
          </a:xfrm>
        </p:grpSpPr>
        <p:sp>
          <p:nvSpPr>
            <p:cNvPr id="652"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653"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3</a:t>
              </a:r>
            </a:p>
          </p:txBody>
        </p:sp>
      </p:grpSp>
      <p:pic>
        <p:nvPicPr>
          <p:cNvPr id="655" name="batch_1.png" descr="batch_1.png"/>
          <p:cNvPicPr>
            <a:picLocks noChangeAspect="1"/>
          </p:cNvPicPr>
          <p:nvPr/>
        </p:nvPicPr>
        <p:blipFill>
          <a:blip r:embed="rId3">
            <a:extLst/>
          </a:blip>
          <a:stretch>
            <a:fillRect/>
          </a:stretch>
        </p:blipFill>
        <p:spPr>
          <a:xfrm>
            <a:off x="398894" y="926579"/>
            <a:ext cx="3704419" cy="2778315"/>
          </a:xfrm>
          <a:prstGeom prst="rect">
            <a:avLst/>
          </a:prstGeom>
          <a:ln w="12700">
            <a:miter lim="400000"/>
          </a:ln>
        </p:spPr>
      </p:pic>
      <p:pic>
        <p:nvPicPr>
          <p:cNvPr id="656" name="batch_2.png" descr="batch_2.png"/>
          <p:cNvPicPr>
            <a:picLocks noChangeAspect="1"/>
          </p:cNvPicPr>
          <p:nvPr/>
        </p:nvPicPr>
        <p:blipFill>
          <a:blip r:embed="rId4">
            <a:extLst/>
          </a:blip>
          <a:stretch>
            <a:fillRect/>
          </a:stretch>
        </p:blipFill>
        <p:spPr>
          <a:xfrm>
            <a:off x="3851335" y="130485"/>
            <a:ext cx="3704420" cy="2778315"/>
          </a:xfrm>
          <a:prstGeom prst="rect">
            <a:avLst/>
          </a:prstGeom>
          <a:ln w="12700">
            <a:miter lim="400000"/>
          </a:ln>
        </p:spPr>
      </p:pic>
      <p:pic>
        <p:nvPicPr>
          <p:cNvPr id="657" name="batch_5.png" descr="batch_5.png"/>
          <p:cNvPicPr>
            <a:picLocks noChangeAspect="1"/>
          </p:cNvPicPr>
          <p:nvPr/>
        </p:nvPicPr>
        <p:blipFill>
          <a:blip r:embed="rId5">
            <a:extLst/>
          </a:blip>
          <a:stretch>
            <a:fillRect/>
          </a:stretch>
        </p:blipFill>
        <p:spPr>
          <a:xfrm>
            <a:off x="5011854" y="2204071"/>
            <a:ext cx="3704420" cy="277831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649"/>
                                        </p:tgtEl>
                                        <p:attrNameLst>
                                          <p:attrName>style.visibility</p:attrName>
                                        </p:attrNameLst>
                                      </p:cBhvr>
                                      <p:to>
                                        <p:strVal val="visible"/>
                                      </p:to>
                                    </p:set>
                                    <p:anim calcmode="lin" valueType="num">
                                      <p:cBhvr>
                                        <p:cTn id="7" dur="500" fill="hold"/>
                                        <p:tgtEl>
                                          <p:spTgt spid="649"/>
                                        </p:tgtEl>
                                        <p:attrNameLst>
                                          <p:attrName>ppt_w</p:attrName>
                                        </p:attrNameLst>
                                      </p:cBhvr>
                                      <p:tavLst>
                                        <p:tav tm="0">
                                          <p:val>
                                            <p:fltVal val="0"/>
                                          </p:val>
                                        </p:tav>
                                        <p:tav tm="100000">
                                          <p:val>
                                            <p:strVal val="#ppt_w"/>
                                          </p:val>
                                        </p:tav>
                                      </p:tavLst>
                                    </p:anim>
                                    <p:anim calcmode="lin" valueType="num">
                                      <p:cBhvr>
                                        <p:cTn id="8" dur="500" fill="hold"/>
                                        <p:tgtEl>
                                          <p:spTgt spid="649"/>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650"/>
                                        </p:tgtEl>
                                        <p:attrNameLst>
                                          <p:attrName>style.visibility</p:attrName>
                                        </p:attrNameLst>
                                      </p:cBhvr>
                                      <p:to>
                                        <p:strVal val="visible"/>
                                      </p:to>
                                    </p:set>
                                    <p:animEffect filter="wipe(left)" transition="in">
                                      <p:cBhvr>
                                        <p:cTn id="12" dur="300"/>
                                        <p:tgtEl>
                                          <p:spTgt spid="650"/>
                                        </p:tgtEl>
                                      </p:cBhvr>
                                    </p:animEffect>
                                  </p:childTnLst>
                                </p:cTn>
                              </p:par>
                            </p:childTnLst>
                          </p:cTn>
                        </p:par>
                        <p:par>
                          <p:cTn id="13" fill="hold">
                            <p:stCondLst>
                              <p:cond delay="800"/>
                            </p:stCondLst>
                            <p:childTnLst>
                              <p:par>
                                <p:cTn id="14" presetClass="entr" nodeType="afterEffect" presetSubtype="16" presetID="23" grpId="3" fill="hold">
                                  <p:stCondLst>
                                    <p:cond delay="0"/>
                                  </p:stCondLst>
                                  <p:iterate type="el" backwards="0">
                                    <p:tmAbs val="0"/>
                                  </p:iterate>
                                  <p:childTnLst>
                                    <p:set>
                                      <p:cBhvr>
                                        <p:cTn id="15" fill="hold"/>
                                        <p:tgtEl>
                                          <p:spTgt spid="654"/>
                                        </p:tgtEl>
                                        <p:attrNameLst>
                                          <p:attrName>style.visibility</p:attrName>
                                        </p:attrNameLst>
                                      </p:cBhvr>
                                      <p:to>
                                        <p:strVal val="visible"/>
                                      </p:to>
                                    </p:set>
                                    <p:anim calcmode="lin" valueType="num">
                                      <p:cBhvr>
                                        <p:cTn id="16" dur="500" fill="hold"/>
                                        <p:tgtEl>
                                          <p:spTgt spid="654"/>
                                        </p:tgtEl>
                                        <p:attrNameLst>
                                          <p:attrName>ppt_w</p:attrName>
                                        </p:attrNameLst>
                                      </p:cBhvr>
                                      <p:tavLst>
                                        <p:tav tm="0">
                                          <p:val>
                                            <p:fltVal val="0"/>
                                          </p:val>
                                        </p:tav>
                                        <p:tav tm="100000">
                                          <p:val>
                                            <p:strVal val="#ppt_w"/>
                                          </p:val>
                                        </p:tav>
                                      </p:tavLst>
                                    </p:anim>
                                    <p:anim calcmode="lin" valueType="num">
                                      <p:cBhvr>
                                        <p:cTn id="17" dur="500" fill="hold"/>
                                        <p:tgtEl>
                                          <p:spTgt spid="654"/>
                                        </p:tgtEl>
                                        <p:attrNameLst>
                                          <p:attrName>ppt_h</p:attrName>
                                        </p:attrNameLst>
                                      </p:cBhvr>
                                      <p:tavLst>
                                        <p:tav tm="0">
                                          <p:val>
                                            <p:fltVal val="0"/>
                                          </p:val>
                                        </p:tav>
                                        <p:tav tm="100000">
                                          <p:val>
                                            <p:strVal val="#ppt_h"/>
                                          </p:val>
                                        </p:tav>
                                      </p:tavLst>
                                    </p:anim>
                                  </p:childTnLst>
                                </p:cTn>
                              </p:par>
                            </p:childTnLst>
                          </p:cTn>
                        </p:par>
                        <p:par>
                          <p:cTn id="18" fill="hold">
                            <p:stCondLst>
                              <p:cond delay="1300"/>
                            </p:stCondLst>
                            <p:childTnLst>
                              <p:par>
                                <p:cTn id="19" presetClass="entr" nodeType="afterEffect" presetSubtype="1" presetID="2" grpId="4" fill="hold">
                                  <p:stCondLst>
                                    <p:cond delay="0"/>
                                  </p:stCondLst>
                                  <p:iterate type="el" backwards="0">
                                    <p:tmAbs val="0"/>
                                  </p:iterate>
                                  <p:childTnLst>
                                    <p:set>
                                      <p:cBhvr>
                                        <p:cTn id="20" fill="hold"/>
                                        <p:tgtEl>
                                          <p:spTgt spid="651"/>
                                        </p:tgtEl>
                                        <p:attrNameLst>
                                          <p:attrName>style.visibility</p:attrName>
                                        </p:attrNameLst>
                                      </p:cBhvr>
                                      <p:to>
                                        <p:strVal val="visible"/>
                                      </p:to>
                                    </p:set>
                                    <p:anim calcmode="lin" valueType="num">
                                      <p:cBhvr>
                                        <p:cTn id="21" dur="500" fill="hold"/>
                                        <p:tgtEl>
                                          <p:spTgt spid="651"/>
                                        </p:tgtEl>
                                        <p:attrNameLst>
                                          <p:attrName>ppt_x</p:attrName>
                                        </p:attrNameLst>
                                      </p:cBhvr>
                                      <p:tavLst>
                                        <p:tav tm="0">
                                          <p:val>
                                            <p:strVal val="#ppt_x"/>
                                          </p:val>
                                        </p:tav>
                                        <p:tav tm="100000">
                                          <p:val>
                                            <p:strVal val="#ppt_x"/>
                                          </p:val>
                                        </p:tav>
                                      </p:tavLst>
                                    </p:anim>
                                    <p:anim calcmode="lin" valueType="num">
                                      <p:cBhvr>
                                        <p:cTn id="22" dur="500" fill="hold"/>
                                        <p:tgtEl>
                                          <p:spTgt spid="651"/>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8" presetID="2" grpId="5" fill="hold">
                                  <p:stCondLst>
                                    <p:cond delay="0"/>
                                  </p:stCondLst>
                                  <p:iterate type="el" backwards="0">
                                    <p:tmAbs val="0"/>
                                  </p:iterate>
                                  <p:childTnLst>
                                    <p:set>
                                      <p:cBhvr>
                                        <p:cTn id="26" fill="hold"/>
                                        <p:tgtEl>
                                          <p:spTgt spid="655"/>
                                        </p:tgtEl>
                                        <p:attrNameLst>
                                          <p:attrName>style.visibility</p:attrName>
                                        </p:attrNameLst>
                                      </p:cBhvr>
                                      <p:to>
                                        <p:strVal val="visible"/>
                                      </p:to>
                                    </p:set>
                                    <p:anim calcmode="lin" valueType="num">
                                      <p:cBhvr>
                                        <p:cTn id="27" dur="1000" fill="hold"/>
                                        <p:tgtEl>
                                          <p:spTgt spid="655"/>
                                        </p:tgtEl>
                                        <p:attrNameLst>
                                          <p:attrName>ppt_x</p:attrName>
                                        </p:attrNameLst>
                                      </p:cBhvr>
                                      <p:tavLst>
                                        <p:tav tm="0">
                                          <p:val>
                                            <p:strVal val="0-#ppt_w/2"/>
                                          </p:val>
                                        </p:tav>
                                        <p:tav tm="100000">
                                          <p:val>
                                            <p:strVal val="#ppt_x"/>
                                          </p:val>
                                        </p:tav>
                                      </p:tavLst>
                                    </p:anim>
                                    <p:anim calcmode="lin" valueType="num">
                                      <p:cBhvr>
                                        <p:cTn id="28" dur="1000" fill="hold"/>
                                        <p:tgtEl>
                                          <p:spTgt spid="655"/>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8" presetID="2" grpId="6" fill="hold">
                                  <p:stCondLst>
                                    <p:cond delay="0"/>
                                  </p:stCondLst>
                                  <p:iterate type="el" backwards="0">
                                    <p:tmAbs val="0"/>
                                  </p:iterate>
                                  <p:childTnLst>
                                    <p:set>
                                      <p:cBhvr>
                                        <p:cTn id="32" fill="hold"/>
                                        <p:tgtEl>
                                          <p:spTgt spid="656"/>
                                        </p:tgtEl>
                                        <p:attrNameLst>
                                          <p:attrName>style.visibility</p:attrName>
                                        </p:attrNameLst>
                                      </p:cBhvr>
                                      <p:to>
                                        <p:strVal val="visible"/>
                                      </p:to>
                                    </p:set>
                                    <p:anim calcmode="lin" valueType="num">
                                      <p:cBhvr>
                                        <p:cTn id="33" dur="1000" fill="hold"/>
                                        <p:tgtEl>
                                          <p:spTgt spid="656"/>
                                        </p:tgtEl>
                                        <p:attrNameLst>
                                          <p:attrName>ppt_x</p:attrName>
                                        </p:attrNameLst>
                                      </p:cBhvr>
                                      <p:tavLst>
                                        <p:tav tm="0">
                                          <p:val>
                                            <p:strVal val="0-#ppt_w/2"/>
                                          </p:val>
                                        </p:tav>
                                        <p:tav tm="100000">
                                          <p:val>
                                            <p:strVal val="#ppt_x"/>
                                          </p:val>
                                        </p:tav>
                                      </p:tavLst>
                                    </p:anim>
                                    <p:anim calcmode="lin" valueType="num">
                                      <p:cBhvr>
                                        <p:cTn id="34" dur="1000" fill="hold"/>
                                        <p:tgtEl>
                                          <p:spTgt spid="656"/>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8" presetID="2" grpId="7" fill="hold">
                                  <p:stCondLst>
                                    <p:cond delay="0"/>
                                  </p:stCondLst>
                                  <p:iterate type="el" backwards="0">
                                    <p:tmAbs val="0"/>
                                  </p:iterate>
                                  <p:childTnLst>
                                    <p:set>
                                      <p:cBhvr>
                                        <p:cTn id="38" fill="hold"/>
                                        <p:tgtEl>
                                          <p:spTgt spid="657"/>
                                        </p:tgtEl>
                                        <p:attrNameLst>
                                          <p:attrName>style.visibility</p:attrName>
                                        </p:attrNameLst>
                                      </p:cBhvr>
                                      <p:to>
                                        <p:strVal val="visible"/>
                                      </p:to>
                                    </p:set>
                                    <p:anim calcmode="lin" valueType="num">
                                      <p:cBhvr>
                                        <p:cTn id="39" dur="1000" fill="hold"/>
                                        <p:tgtEl>
                                          <p:spTgt spid="657"/>
                                        </p:tgtEl>
                                        <p:attrNameLst>
                                          <p:attrName>ppt_x</p:attrName>
                                        </p:attrNameLst>
                                      </p:cBhvr>
                                      <p:tavLst>
                                        <p:tav tm="0">
                                          <p:val>
                                            <p:strVal val="0-#ppt_w/2"/>
                                          </p:val>
                                        </p:tav>
                                        <p:tav tm="100000">
                                          <p:val>
                                            <p:strVal val="#ppt_x"/>
                                          </p:val>
                                        </p:tav>
                                      </p:tavLst>
                                    </p:anim>
                                    <p:anim calcmode="lin" valueType="num">
                                      <p:cBhvr>
                                        <p:cTn id="40" dur="1000" fill="hold"/>
                                        <p:tgtEl>
                                          <p:spTgt spid="6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6" grpId="6"/>
      <p:bldP build="whole" bldLvl="1" animBg="1" rev="0" advAuto="0" spid="657" grpId="7"/>
      <p:bldP build="whole" bldLvl="1" animBg="1" rev="0" advAuto="0" spid="650" grpId="2"/>
      <p:bldP build="whole" bldLvl="1" animBg="1" rev="0" advAuto="0" spid="654" grpId="3"/>
      <p:bldP build="whole" bldLvl="1" animBg="1" rev="0" advAuto="0" spid="655" grpId="5"/>
      <p:bldP build="whole" bldLvl="1" animBg="1" rev="0" advAuto="0" spid="651" grpId="4"/>
      <p:bldP build="whole" bldLvl="1" animBg="1" rev="0" advAuto="0" spid="649"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1" name="文本框 15"/>
          <p:cNvSpPr txBox="1"/>
          <p:nvPr/>
        </p:nvSpPr>
        <p:spPr>
          <a:xfrm>
            <a:off x="743676" y="309784"/>
            <a:ext cx="7082160"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Number of local epochs</a:t>
            </a:r>
          </a:p>
        </p:txBody>
      </p:sp>
      <p:sp>
        <p:nvSpPr>
          <p:cNvPr id="662" name="直接连接符 30"/>
          <p:cNvSpPr/>
          <p:nvPr/>
        </p:nvSpPr>
        <p:spPr>
          <a:xfrm>
            <a:off x="774478" y="657416"/>
            <a:ext cx="480260" cy="1"/>
          </a:xfrm>
          <a:prstGeom prst="line">
            <a:avLst/>
          </a:prstGeom>
          <a:ln>
            <a:solidFill>
              <a:srgbClr val="1B4367"/>
            </a:solidFill>
            <a:miter/>
          </a:ln>
        </p:spPr>
        <p:txBody>
          <a:bodyPr lIns="45719" rIns="45719"/>
          <a:lstStyle/>
          <a:p>
            <a:pPr/>
          </a:p>
        </p:txBody>
      </p:sp>
      <p:pic>
        <p:nvPicPr>
          <p:cNvPr id="663" name="epoch_1.png" descr="epoch_1.png"/>
          <p:cNvPicPr>
            <a:picLocks noChangeAspect="1"/>
          </p:cNvPicPr>
          <p:nvPr/>
        </p:nvPicPr>
        <p:blipFill>
          <a:blip r:embed="rId3">
            <a:extLst/>
          </a:blip>
          <a:stretch>
            <a:fillRect/>
          </a:stretch>
        </p:blipFill>
        <p:spPr>
          <a:xfrm>
            <a:off x="240552" y="771117"/>
            <a:ext cx="3845225" cy="2883919"/>
          </a:xfrm>
          <a:prstGeom prst="rect">
            <a:avLst/>
          </a:prstGeom>
          <a:ln w="12700">
            <a:miter lim="400000"/>
          </a:ln>
        </p:spPr>
      </p:pic>
      <p:pic>
        <p:nvPicPr>
          <p:cNvPr id="664" name="epoch_2.png" descr="epoch_2.png"/>
          <p:cNvPicPr>
            <a:picLocks noChangeAspect="1"/>
          </p:cNvPicPr>
          <p:nvPr/>
        </p:nvPicPr>
        <p:blipFill>
          <a:blip r:embed="rId4">
            <a:extLst/>
          </a:blip>
          <a:stretch>
            <a:fillRect/>
          </a:stretch>
        </p:blipFill>
        <p:spPr>
          <a:xfrm>
            <a:off x="3789382" y="68470"/>
            <a:ext cx="3080473" cy="2310355"/>
          </a:xfrm>
          <a:prstGeom prst="rect">
            <a:avLst/>
          </a:prstGeom>
          <a:ln w="12700">
            <a:miter lim="400000"/>
          </a:ln>
        </p:spPr>
      </p:pic>
      <p:pic>
        <p:nvPicPr>
          <p:cNvPr id="665" name="epoch_5.png" descr="epoch_5.png"/>
          <p:cNvPicPr>
            <a:picLocks noChangeAspect="1"/>
          </p:cNvPicPr>
          <p:nvPr/>
        </p:nvPicPr>
        <p:blipFill>
          <a:blip r:embed="rId5">
            <a:extLst/>
          </a:blip>
          <a:stretch>
            <a:fillRect/>
          </a:stretch>
        </p:blipFill>
        <p:spPr>
          <a:xfrm>
            <a:off x="5767288" y="970445"/>
            <a:ext cx="3313683" cy="2485262"/>
          </a:xfrm>
          <a:prstGeom prst="rect">
            <a:avLst/>
          </a:prstGeom>
          <a:ln w="12700">
            <a:miter lim="400000"/>
          </a:ln>
        </p:spPr>
      </p:pic>
      <p:sp>
        <p:nvSpPr>
          <p:cNvPr id="666" name="TextBox 1210"/>
          <p:cNvSpPr txBox="1"/>
          <p:nvPr/>
        </p:nvSpPr>
        <p:spPr>
          <a:xfrm>
            <a:off x="819376" y="4022909"/>
            <a:ext cx="2687576" cy="12369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Slightly better performance if slightly non-IID</a:t>
            </a:r>
          </a:p>
        </p:txBody>
      </p:sp>
      <p:grpSp>
        <p:nvGrpSpPr>
          <p:cNvPr id="669" name="组合 107"/>
          <p:cNvGrpSpPr/>
          <p:nvPr/>
        </p:nvGrpSpPr>
        <p:grpSpPr>
          <a:xfrm>
            <a:off x="350897" y="4082954"/>
            <a:ext cx="368595" cy="368595"/>
            <a:chOff x="0" y="0"/>
            <a:chExt cx="368593" cy="368593"/>
          </a:xfrm>
        </p:grpSpPr>
        <p:sp>
          <p:nvSpPr>
            <p:cNvPr id="667"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668"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1</a:t>
              </a:r>
            </a:p>
          </p:txBody>
        </p:sp>
      </p:grpSp>
      <p:sp>
        <p:nvSpPr>
          <p:cNvPr id="670" name="TextBox 1210"/>
          <p:cNvSpPr txBox="1"/>
          <p:nvPr/>
        </p:nvSpPr>
        <p:spPr>
          <a:xfrm>
            <a:off x="4220069" y="4022909"/>
            <a:ext cx="2840919" cy="9448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Nearly no improvement if seriously non-IID</a:t>
            </a:r>
          </a:p>
        </p:txBody>
      </p:sp>
      <p:grpSp>
        <p:nvGrpSpPr>
          <p:cNvPr id="673" name="组合 107"/>
          <p:cNvGrpSpPr/>
          <p:nvPr/>
        </p:nvGrpSpPr>
        <p:grpSpPr>
          <a:xfrm>
            <a:off x="3751591" y="4082954"/>
            <a:ext cx="368595" cy="368595"/>
            <a:chOff x="0" y="0"/>
            <a:chExt cx="368593" cy="368593"/>
          </a:xfrm>
        </p:grpSpPr>
        <p:sp>
          <p:nvSpPr>
            <p:cNvPr id="671"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672"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2</a:t>
              </a:r>
            </a:p>
          </p:txBody>
        </p:sp>
      </p:grpSp>
      <p:sp>
        <p:nvSpPr>
          <p:cNvPr id="674" name="TextBox 1210"/>
          <p:cNvSpPr txBox="1"/>
          <p:nvPr/>
        </p:nvSpPr>
        <p:spPr>
          <a:xfrm>
            <a:off x="184376" y="3540309"/>
            <a:ext cx="2687576"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More epochs:</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661"/>
                                        </p:tgtEl>
                                        <p:attrNameLst>
                                          <p:attrName>style.visibility</p:attrName>
                                        </p:attrNameLst>
                                      </p:cBhvr>
                                      <p:to>
                                        <p:strVal val="visible"/>
                                      </p:to>
                                    </p:set>
                                    <p:anim calcmode="lin" valueType="num">
                                      <p:cBhvr>
                                        <p:cTn id="7" dur="500" fill="hold"/>
                                        <p:tgtEl>
                                          <p:spTgt spid="661"/>
                                        </p:tgtEl>
                                        <p:attrNameLst>
                                          <p:attrName>ppt_w</p:attrName>
                                        </p:attrNameLst>
                                      </p:cBhvr>
                                      <p:tavLst>
                                        <p:tav tm="0">
                                          <p:val>
                                            <p:fltVal val="0"/>
                                          </p:val>
                                        </p:tav>
                                        <p:tav tm="100000">
                                          <p:val>
                                            <p:strVal val="#ppt_w"/>
                                          </p:val>
                                        </p:tav>
                                      </p:tavLst>
                                    </p:anim>
                                    <p:anim calcmode="lin" valueType="num">
                                      <p:cBhvr>
                                        <p:cTn id="8" dur="500" fill="hold"/>
                                        <p:tgtEl>
                                          <p:spTgt spid="661"/>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662"/>
                                        </p:tgtEl>
                                        <p:attrNameLst>
                                          <p:attrName>style.visibility</p:attrName>
                                        </p:attrNameLst>
                                      </p:cBhvr>
                                      <p:to>
                                        <p:strVal val="visible"/>
                                      </p:to>
                                    </p:set>
                                    <p:animEffect filter="wipe(left)" transition="in">
                                      <p:cBhvr>
                                        <p:cTn id="12" dur="300"/>
                                        <p:tgtEl>
                                          <p:spTgt spid="662"/>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3" fill="hold">
                                  <p:stCondLst>
                                    <p:cond delay="0"/>
                                  </p:stCondLst>
                                  <p:iterate type="el" backwards="0">
                                    <p:tmAbs val="0"/>
                                  </p:iterate>
                                  <p:childTnLst>
                                    <p:set>
                                      <p:cBhvr>
                                        <p:cTn id="16" fill="hold"/>
                                        <p:tgtEl>
                                          <p:spTgt spid="663"/>
                                        </p:tgtEl>
                                        <p:attrNameLst>
                                          <p:attrName>style.visibility</p:attrName>
                                        </p:attrNameLst>
                                      </p:cBhvr>
                                      <p:to>
                                        <p:strVal val="visible"/>
                                      </p:to>
                                    </p:set>
                                    <p:anim calcmode="lin" valueType="num">
                                      <p:cBhvr>
                                        <p:cTn id="17" dur="1000" fill="hold"/>
                                        <p:tgtEl>
                                          <p:spTgt spid="663"/>
                                        </p:tgtEl>
                                        <p:attrNameLst>
                                          <p:attrName>ppt_x</p:attrName>
                                        </p:attrNameLst>
                                      </p:cBhvr>
                                      <p:tavLst>
                                        <p:tav tm="0">
                                          <p:val>
                                            <p:strVal val="0-#ppt_w/2"/>
                                          </p:val>
                                        </p:tav>
                                        <p:tav tm="100000">
                                          <p:val>
                                            <p:strVal val="#ppt_x"/>
                                          </p:val>
                                        </p:tav>
                                      </p:tavLst>
                                    </p:anim>
                                    <p:anim calcmode="lin" valueType="num">
                                      <p:cBhvr>
                                        <p:cTn id="18" dur="1000" fill="hold"/>
                                        <p:tgtEl>
                                          <p:spTgt spid="66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 grpId="4" fill="hold">
                                  <p:stCondLst>
                                    <p:cond delay="0"/>
                                  </p:stCondLst>
                                  <p:iterate type="el" backwards="0">
                                    <p:tmAbs val="0"/>
                                  </p:iterate>
                                  <p:childTnLst>
                                    <p:set>
                                      <p:cBhvr>
                                        <p:cTn id="22" fill="hold"/>
                                        <p:tgtEl>
                                          <p:spTgt spid="664"/>
                                        </p:tgtEl>
                                        <p:attrNameLst>
                                          <p:attrName>style.visibility</p:attrName>
                                        </p:attrNameLst>
                                      </p:cBhvr>
                                      <p:to>
                                        <p:strVal val="visible"/>
                                      </p:to>
                                    </p:set>
                                    <p:anim calcmode="lin" valueType="num">
                                      <p:cBhvr>
                                        <p:cTn id="23" dur="1000" fill="hold"/>
                                        <p:tgtEl>
                                          <p:spTgt spid="664"/>
                                        </p:tgtEl>
                                        <p:attrNameLst>
                                          <p:attrName>ppt_x</p:attrName>
                                        </p:attrNameLst>
                                      </p:cBhvr>
                                      <p:tavLst>
                                        <p:tav tm="0">
                                          <p:val>
                                            <p:strVal val="0-#ppt_w/2"/>
                                          </p:val>
                                        </p:tav>
                                        <p:tav tm="100000">
                                          <p:val>
                                            <p:strVal val="#ppt_x"/>
                                          </p:val>
                                        </p:tav>
                                      </p:tavLst>
                                    </p:anim>
                                    <p:anim calcmode="lin" valueType="num">
                                      <p:cBhvr>
                                        <p:cTn id="24" dur="1000" fill="hold"/>
                                        <p:tgtEl>
                                          <p:spTgt spid="66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8" presetID="2" grpId="5" fill="hold">
                                  <p:stCondLst>
                                    <p:cond delay="0"/>
                                  </p:stCondLst>
                                  <p:iterate type="el" backwards="0">
                                    <p:tmAbs val="0"/>
                                  </p:iterate>
                                  <p:childTnLst>
                                    <p:set>
                                      <p:cBhvr>
                                        <p:cTn id="28" fill="hold"/>
                                        <p:tgtEl>
                                          <p:spTgt spid="665"/>
                                        </p:tgtEl>
                                        <p:attrNameLst>
                                          <p:attrName>style.visibility</p:attrName>
                                        </p:attrNameLst>
                                      </p:cBhvr>
                                      <p:to>
                                        <p:strVal val="visible"/>
                                      </p:to>
                                    </p:set>
                                    <p:anim calcmode="lin" valueType="num">
                                      <p:cBhvr>
                                        <p:cTn id="29" dur="1000" fill="hold"/>
                                        <p:tgtEl>
                                          <p:spTgt spid="665"/>
                                        </p:tgtEl>
                                        <p:attrNameLst>
                                          <p:attrName>ppt_x</p:attrName>
                                        </p:attrNameLst>
                                      </p:cBhvr>
                                      <p:tavLst>
                                        <p:tav tm="0">
                                          <p:val>
                                            <p:strVal val="0-#ppt_w/2"/>
                                          </p:val>
                                        </p:tav>
                                        <p:tav tm="100000">
                                          <p:val>
                                            <p:strVal val="#ppt_x"/>
                                          </p:val>
                                        </p:tav>
                                      </p:tavLst>
                                    </p:anim>
                                    <p:anim calcmode="lin" valueType="num">
                                      <p:cBhvr>
                                        <p:cTn id="30" dur="1000" fill="hold"/>
                                        <p:tgtEl>
                                          <p:spTgt spid="665"/>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Class="entr" nodeType="afterEffect" presetSubtype="16" presetID="23" grpId="6" fill="hold">
                                  <p:stCondLst>
                                    <p:cond delay="0"/>
                                  </p:stCondLst>
                                  <p:iterate type="el" backwards="0">
                                    <p:tmAbs val="0"/>
                                  </p:iterate>
                                  <p:childTnLst>
                                    <p:set>
                                      <p:cBhvr>
                                        <p:cTn id="33" fill="hold"/>
                                        <p:tgtEl>
                                          <p:spTgt spid="669"/>
                                        </p:tgtEl>
                                        <p:attrNameLst>
                                          <p:attrName>style.visibility</p:attrName>
                                        </p:attrNameLst>
                                      </p:cBhvr>
                                      <p:to>
                                        <p:strVal val="visible"/>
                                      </p:to>
                                    </p:set>
                                    <p:anim calcmode="lin" valueType="num">
                                      <p:cBhvr>
                                        <p:cTn id="34" dur="500" fill="hold"/>
                                        <p:tgtEl>
                                          <p:spTgt spid="669"/>
                                        </p:tgtEl>
                                        <p:attrNameLst>
                                          <p:attrName>ppt_w</p:attrName>
                                        </p:attrNameLst>
                                      </p:cBhvr>
                                      <p:tavLst>
                                        <p:tav tm="0">
                                          <p:val>
                                            <p:fltVal val="0"/>
                                          </p:val>
                                        </p:tav>
                                        <p:tav tm="100000">
                                          <p:val>
                                            <p:strVal val="#ppt_w"/>
                                          </p:val>
                                        </p:tav>
                                      </p:tavLst>
                                    </p:anim>
                                    <p:anim calcmode="lin" valueType="num">
                                      <p:cBhvr>
                                        <p:cTn id="35" dur="500" fill="hold"/>
                                        <p:tgtEl>
                                          <p:spTgt spid="669"/>
                                        </p:tgtEl>
                                        <p:attrNameLst>
                                          <p:attrName>ppt_h</p:attrName>
                                        </p:attrNameLst>
                                      </p:cBhvr>
                                      <p:tavLst>
                                        <p:tav tm="0">
                                          <p:val>
                                            <p:fltVal val="0"/>
                                          </p:val>
                                        </p:tav>
                                        <p:tav tm="100000">
                                          <p:val>
                                            <p:strVal val="#ppt_h"/>
                                          </p:val>
                                        </p:tav>
                                      </p:tavLst>
                                    </p:anim>
                                  </p:childTnLst>
                                </p:cTn>
                              </p:par>
                            </p:childTnLst>
                          </p:cTn>
                        </p:par>
                        <p:par>
                          <p:cTn id="36" fill="hold">
                            <p:stCondLst>
                              <p:cond delay="1500"/>
                            </p:stCondLst>
                            <p:childTnLst>
                              <p:par>
                                <p:cTn id="37" presetClass="entr" nodeType="afterEffect" presetSubtype="1" presetID="2" grpId="7" fill="hold">
                                  <p:stCondLst>
                                    <p:cond delay="0"/>
                                  </p:stCondLst>
                                  <p:iterate type="el" backwards="0">
                                    <p:tmAbs val="0"/>
                                  </p:iterate>
                                  <p:childTnLst>
                                    <p:set>
                                      <p:cBhvr>
                                        <p:cTn id="38" fill="hold"/>
                                        <p:tgtEl>
                                          <p:spTgt spid="666"/>
                                        </p:tgtEl>
                                        <p:attrNameLst>
                                          <p:attrName>style.visibility</p:attrName>
                                        </p:attrNameLst>
                                      </p:cBhvr>
                                      <p:to>
                                        <p:strVal val="visible"/>
                                      </p:to>
                                    </p:set>
                                    <p:anim calcmode="lin" valueType="num">
                                      <p:cBhvr>
                                        <p:cTn id="39" dur="500" fill="hold"/>
                                        <p:tgtEl>
                                          <p:spTgt spid="666"/>
                                        </p:tgtEl>
                                        <p:attrNameLst>
                                          <p:attrName>ppt_x</p:attrName>
                                        </p:attrNameLst>
                                      </p:cBhvr>
                                      <p:tavLst>
                                        <p:tav tm="0">
                                          <p:val>
                                            <p:strVal val="#ppt_x"/>
                                          </p:val>
                                        </p:tav>
                                        <p:tav tm="100000">
                                          <p:val>
                                            <p:strVal val="#ppt_x"/>
                                          </p:val>
                                        </p:tav>
                                      </p:tavLst>
                                    </p:anim>
                                    <p:anim calcmode="lin" valueType="num">
                                      <p:cBhvr>
                                        <p:cTn id="40" dur="500" fill="hold"/>
                                        <p:tgtEl>
                                          <p:spTgt spid="666"/>
                                        </p:tgtEl>
                                        <p:attrNameLst>
                                          <p:attrName>ppt_y</p:attrName>
                                        </p:attrNameLst>
                                      </p:cBhvr>
                                      <p:tavLst>
                                        <p:tav tm="0">
                                          <p:val>
                                            <p:strVal val="0-#ppt_h/2"/>
                                          </p:val>
                                        </p:tav>
                                        <p:tav tm="100000">
                                          <p:val>
                                            <p:strVal val="#ppt_y"/>
                                          </p:val>
                                        </p:tav>
                                      </p:tavLst>
                                    </p:anim>
                                  </p:childTnLst>
                                </p:cTn>
                              </p:par>
                            </p:childTnLst>
                          </p:cTn>
                        </p:par>
                        <p:par>
                          <p:cTn id="41" fill="hold">
                            <p:stCondLst>
                              <p:cond delay="2000"/>
                            </p:stCondLst>
                            <p:childTnLst>
                              <p:par>
                                <p:cTn id="42" presetClass="entr" nodeType="afterEffect" presetSubtype="16" presetID="23" grpId="8" fill="hold">
                                  <p:stCondLst>
                                    <p:cond delay="0"/>
                                  </p:stCondLst>
                                  <p:iterate type="el" backwards="0">
                                    <p:tmAbs val="0"/>
                                  </p:iterate>
                                  <p:childTnLst>
                                    <p:set>
                                      <p:cBhvr>
                                        <p:cTn id="43" fill="hold"/>
                                        <p:tgtEl>
                                          <p:spTgt spid="673"/>
                                        </p:tgtEl>
                                        <p:attrNameLst>
                                          <p:attrName>style.visibility</p:attrName>
                                        </p:attrNameLst>
                                      </p:cBhvr>
                                      <p:to>
                                        <p:strVal val="visible"/>
                                      </p:to>
                                    </p:set>
                                    <p:anim calcmode="lin" valueType="num">
                                      <p:cBhvr>
                                        <p:cTn id="44" dur="500" fill="hold"/>
                                        <p:tgtEl>
                                          <p:spTgt spid="673"/>
                                        </p:tgtEl>
                                        <p:attrNameLst>
                                          <p:attrName>ppt_w</p:attrName>
                                        </p:attrNameLst>
                                      </p:cBhvr>
                                      <p:tavLst>
                                        <p:tav tm="0">
                                          <p:val>
                                            <p:fltVal val="0"/>
                                          </p:val>
                                        </p:tav>
                                        <p:tav tm="100000">
                                          <p:val>
                                            <p:strVal val="#ppt_w"/>
                                          </p:val>
                                        </p:tav>
                                      </p:tavLst>
                                    </p:anim>
                                    <p:anim calcmode="lin" valueType="num">
                                      <p:cBhvr>
                                        <p:cTn id="45" dur="500" fill="hold"/>
                                        <p:tgtEl>
                                          <p:spTgt spid="673"/>
                                        </p:tgtEl>
                                        <p:attrNameLst>
                                          <p:attrName>ppt_h</p:attrName>
                                        </p:attrNameLst>
                                      </p:cBhvr>
                                      <p:tavLst>
                                        <p:tav tm="0">
                                          <p:val>
                                            <p:fltVal val="0"/>
                                          </p:val>
                                        </p:tav>
                                        <p:tav tm="100000">
                                          <p:val>
                                            <p:strVal val="#ppt_h"/>
                                          </p:val>
                                        </p:tav>
                                      </p:tavLst>
                                    </p:anim>
                                  </p:childTnLst>
                                </p:cTn>
                              </p:par>
                            </p:childTnLst>
                          </p:cTn>
                        </p:par>
                        <p:par>
                          <p:cTn id="46" fill="hold">
                            <p:stCondLst>
                              <p:cond delay="2500"/>
                            </p:stCondLst>
                            <p:childTnLst>
                              <p:par>
                                <p:cTn id="47" presetClass="entr" nodeType="afterEffect" presetSubtype="1" presetID="2" grpId="9" fill="hold">
                                  <p:stCondLst>
                                    <p:cond delay="0"/>
                                  </p:stCondLst>
                                  <p:iterate type="el" backwards="0">
                                    <p:tmAbs val="0"/>
                                  </p:iterate>
                                  <p:childTnLst>
                                    <p:set>
                                      <p:cBhvr>
                                        <p:cTn id="48" fill="hold"/>
                                        <p:tgtEl>
                                          <p:spTgt spid="670"/>
                                        </p:tgtEl>
                                        <p:attrNameLst>
                                          <p:attrName>style.visibility</p:attrName>
                                        </p:attrNameLst>
                                      </p:cBhvr>
                                      <p:to>
                                        <p:strVal val="visible"/>
                                      </p:to>
                                    </p:set>
                                    <p:anim calcmode="lin" valueType="num">
                                      <p:cBhvr>
                                        <p:cTn id="49" dur="500" fill="hold"/>
                                        <p:tgtEl>
                                          <p:spTgt spid="670"/>
                                        </p:tgtEl>
                                        <p:attrNameLst>
                                          <p:attrName>ppt_x</p:attrName>
                                        </p:attrNameLst>
                                      </p:cBhvr>
                                      <p:tavLst>
                                        <p:tav tm="0">
                                          <p:val>
                                            <p:strVal val="#ppt_x"/>
                                          </p:val>
                                        </p:tav>
                                        <p:tav tm="100000">
                                          <p:val>
                                            <p:strVal val="#ppt_x"/>
                                          </p:val>
                                        </p:tav>
                                      </p:tavLst>
                                    </p:anim>
                                    <p:anim calcmode="lin" valueType="num">
                                      <p:cBhvr>
                                        <p:cTn id="50" dur="500" fill="hold"/>
                                        <p:tgtEl>
                                          <p:spTgt spid="670"/>
                                        </p:tgtEl>
                                        <p:attrNameLst>
                                          <p:attrName>ppt_y</p:attrName>
                                        </p:attrNameLst>
                                      </p:cBhvr>
                                      <p:tavLst>
                                        <p:tav tm="0">
                                          <p:val>
                                            <p:strVal val="0-#ppt_h/2"/>
                                          </p:val>
                                        </p:tav>
                                        <p:tav tm="100000">
                                          <p:val>
                                            <p:strVal val="#ppt_y"/>
                                          </p:val>
                                        </p:tav>
                                      </p:tavLst>
                                    </p:anim>
                                  </p:childTnLst>
                                </p:cTn>
                              </p:par>
                            </p:childTnLst>
                          </p:cTn>
                        </p:par>
                        <p:par>
                          <p:cTn id="51" fill="hold">
                            <p:stCondLst>
                              <p:cond delay="3000"/>
                            </p:stCondLst>
                            <p:childTnLst>
                              <p:par>
                                <p:cTn id="52" presetClass="entr" nodeType="afterEffect" presetSubtype="1" presetID="2" grpId="10" fill="hold">
                                  <p:stCondLst>
                                    <p:cond delay="0"/>
                                  </p:stCondLst>
                                  <p:iterate type="el" backwards="0">
                                    <p:tmAbs val="0"/>
                                  </p:iterate>
                                  <p:childTnLst>
                                    <p:set>
                                      <p:cBhvr>
                                        <p:cTn id="53" fill="hold"/>
                                        <p:tgtEl>
                                          <p:spTgt spid="674"/>
                                        </p:tgtEl>
                                        <p:attrNameLst>
                                          <p:attrName>style.visibility</p:attrName>
                                        </p:attrNameLst>
                                      </p:cBhvr>
                                      <p:to>
                                        <p:strVal val="visible"/>
                                      </p:to>
                                    </p:set>
                                    <p:anim calcmode="lin" valueType="num">
                                      <p:cBhvr>
                                        <p:cTn id="54" dur="500" fill="hold"/>
                                        <p:tgtEl>
                                          <p:spTgt spid="674"/>
                                        </p:tgtEl>
                                        <p:attrNameLst>
                                          <p:attrName>ppt_x</p:attrName>
                                        </p:attrNameLst>
                                      </p:cBhvr>
                                      <p:tavLst>
                                        <p:tav tm="0">
                                          <p:val>
                                            <p:strVal val="#ppt_x"/>
                                          </p:val>
                                        </p:tav>
                                        <p:tav tm="100000">
                                          <p:val>
                                            <p:strVal val="#ppt_x"/>
                                          </p:val>
                                        </p:tav>
                                      </p:tavLst>
                                    </p:anim>
                                    <p:anim calcmode="lin" valueType="num">
                                      <p:cBhvr>
                                        <p:cTn id="55" dur="500" fill="hold"/>
                                        <p:tgtEl>
                                          <p:spTgt spid="6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4" grpId="4"/>
      <p:bldP build="whole" bldLvl="1" animBg="1" rev="0" advAuto="0" spid="663" grpId="3"/>
      <p:bldP build="whole" bldLvl="1" animBg="1" rev="0" advAuto="0" spid="669" grpId="6"/>
      <p:bldP build="whole" bldLvl="1" animBg="1" rev="0" advAuto="0" spid="661" grpId="1"/>
      <p:bldP build="whole" bldLvl="1" animBg="1" rev="0" advAuto="0" spid="670" grpId="9"/>
      <p:bldP build="whole" bldLvl="1" animBg="1" rev="0" advAuto="0" spid="665" grpId="5"/>
      <p:bldP build="whole" bldLvl="1" animBg="1" rev="0" advAuto="0" spid="674" grpId="10"/>
      <p:bldP build="whole" bldLvl="1" animBg="1" rev="0" advAuto="0" spid="662" grpId="2"/>
      <p:bldP build="whole" bldLvl="1" animBg="1" rev="0" advAuto="0" spid="673" grpId="8"/>
      <p:bldP build="whole" bldLvl="1" animBg="1" rev="0" advAuto="0" spid="666" grpId="7"/>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98" name="椭圆 1"/>
          <p:cNvSpPr/>
          <p:nvPr/>
        </p:nvSpPr>
        <p:spPr>
          <a:xfrm>
            <a:off x="3819635" y="1089058"/>
            <a:ext cx="1500029" cy="1500029"/>
          </a:xfrm>
          <a:prstGeom prst="ellipse">
            <a:avLst/>
          </a:prstGeom>
          <a:solidFill>
            <a:srgbClr val="1B4367"/>
          </a:solidFill>
          <a:ln w="12700">
            <a:miter lim="400000"/>
          </a:ln>
        </p:spPr>
        <p:txBody>
          <a:bodyPr lIns="45719" rIns="45719" anchor="ctr"/>
          <a:lstStyle/>
          <a:p>
            <a:pPr algn="ctr">
              <a:defRPr>
                <a:solidFill>
                  <a:srgbClr val="FFFFFF"/>
                </a:solidFill>
              </a:defRPr>
            </a:pPr>
          </a:p>
        </p:txBody>
      </p:sp>
      <p:sp>
        <p:nvSpPr>
          <p:cNvPr id="199" name="文本框 11"/>
          <p:cNvSpPr txBox="1"/>
          <p:nvPr/>
        </p:nvSpPr>
        <p:spPr>
          <a:xfrm>
            <a:off x="1621133" y="2709755"/>
            <a:ext cx="5901734" cy="5892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lgn="ctr">
              <a:defRPr b="1" sz="3400">
                <a:solidFill>
                  <a:srgbClr val="1B4367"/>
                </a:solidFill>
              </a:defRPr>
            </a:lvl1pPr>
          </a:lstStyle>
          <a:p>
            <a:pPr/>
            <a:r>
              <a:t>Background</a:t>
            </a:r>
          </a:p>
        </p:txBody>
      </p:sp>
      <p:sp>
        <p:nvSpPr>
          <p:cNvPr id="200" name="文本框 11"/>
          <p:cNvSpPr txBox="1"/>
          <p:nvPr/>
        </p:nvSpPr>
        <p:spPr>
          <a:xfrm>
            <a:off x="3747766" y="1575042"/>
            <a:ext cx="1664315" cy="82447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p>
            <a:pPr algn="ctr">
              <a:lnSpc>
                <a:spcPts val="3000"/>
              </a:lnSpc>
              <a:defRPr sz="5400">
                <a:solidFill>
                  <a:srgbClr val="FFFFFF"/>
                </a:solidFill>
              </a:defRPr>
            </a:pPr>
            <a:r>
              <a:t>01</a:t>
            </a:r>
          </a:p>
          <a:p>
            <a:pPr algn="ctr">
              <a:lnSpc>
                <a:spcPts val="3000"/>
              </a:lnSpc>
              <a:defRPr sz="2400">
                <a:solidFill>
                  <a:srgbClr val="FFFFFF"/>
                </a:solidFill>
              </a:defRPr>
            </a:pPr>
            <a:r>
              <a:t>PART </a:t>
            </a:r>
          </a:p>
        </p:txBody>
      </p:sp>
    </p:spTree>
  </p:cSld>
  <p:clrMapOvr>
    <a:masterClrMapping/>
  </p:clrMapOvr>
  <mc:AlternateContent xmlns:mc="http://schemas.openxmlformats.org/markup-compatibility/2006">
    <mc:Choice xmlns:p14="http://schemas.microsoft.com/office/powerpoint/2010/main" Requires="p14">
      <p:transition spd="slow" advClick="1" p14:dur="1200">
        <p14:prism dir="l" isContent="0" isInverted="1"/>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98"/>
                                        </p:tgtEl>
                                        <p:attrNameLst>
                                          <p:attrName>style.visibility</p:attrName>
                                        </p:attrNameLst>
                                      </p:cBhvr>
                                      <p:to>
                                        <p:strVal val="visible"/>
                                      </p:to>
                                    </p:set>
                                    <p:animEffect filter="dissolve" transition="in">
                                      <p:cBhvr>
                                        <p:cTn id="7" dur="600"/>
                                        <p:tgtEl>
                                          <p:spTgt spid="198"/>
                                        </p:tgtEl>
                                      </p:cBhvr>
                                    </p:animEffect>
                                  </p:childTnLst>
                                </p:cTn>
                              </p:par>
                            </p:childTnLst>
                          </p:cTn>
                        </p:par>
                        <p:par>
                          <p:cTn id="8" fill="hold">
                            <p:stCondLst>
                              <p:cond delay="600"/>
                            </p:stCondLst>
                            <p:childTnLst>
                              <p:par>
                                <p:cTn id="9" presetClass="entr" nodeType="afterEffect" presetSubtype="16" presetID="23" grpId="2" fill="hold">
                                  <p:stCondLst>
                                    <p:cond delay="0"/>
                                  </p:stCondLst>
                                  <p:iterate type="el" backwards="0">
                                    <p:tmAbs val="0"/>
                                  </p:iterate>
                                  <p:childTnLst>
                                    <p:set>
                                      <p:cBhvr>
                                        <p:cTn id="10" fill="hold"/>
                                        <p:tgtEl>
                                          <p:spTgt spid="200"/>
                                        </p:tgtEl>
                                        <p:attrNameLst>
                                          <p:attrName>style.visibility</p:attrName>
                                        </p:attrNameLst>
                                      </p:cBhvr>
                                      <p:to>
                                        <p:strVal val="visible"/>
                                      </p:to>
                                    </p:set>
                                    <p:anim calcmode="lin" valueType="num">
                                      <p:cBhvr>
                                        <p:cTn id="11" dur="500" fill="hold"/>
                                        <p:tgtEl>
                                          <p:spTgt spid="200"/>
                                        </p:tgtEl>
                                        <p:attrNameLst>
                                          <p:attrName>ppt_w</p:attrName>
                                        </p:attrNameLst>
                                      </p:cBhvr>
                                      <p:tavLst>
                                        <p:tav tm="0">
                                          <p:val>
                                            <p:fltVal val="0"/>
                                          </p:val>
                                        </p:tav>
                                        <p:tav tm="100000">
                                          <p:val>
                                            <p:strVal val="#ppt_w"/>
                                          </p:val>
                                        </p:tav>
                                      </p:tavLst>
                                    </p:anim>
                                    <p:anim calcmode="lin" valueType="num">
                                      <p:cBhvr>
                                        <p:cTn id="12" dur="500" fill="hold"/>
                                        <p:tgtEl>
                                          <p:spTgt spid="200"/>
                                        </p:tgtEl>
                                        <p:attrNameLst>
                                          <p:attrName>ppt_h</p:attrName>
                                        </p:attrNameLst>
                                      </p:cBhvr>
                                      <p:tavLst>
                                        <p:tav tm="0">
                                          <p:val>
                                            <p:fltVal val="0"/>
                                          </p:val>
                                        </p:tav>
                                        <p:tav tm="100000">
                                          <p:val>
                                            <p:strVal val="#ppt_h"/>
                                          </p:val>
                                        </p:tav>
                                      </p:tavLst>
                                    </p:anim>
                                  </p:childTnLst>
                                </p:cTn>
                              </p:par>
                            </p:childTnLst>
                          </p:cTn>
                        </p:par>
                        <p:par>
                          <p:cTn id="13" fill="hold">
                            <p:stCondLst>
                              <p:cond delay="1100"/>
                            </p:stCondLst>
                            <p:childTnLst>
                              <p:par>
                                <p:cTn id="14" presetClass="entr" nodeType="afterEffect" presetSubtype="16" presetID="23" grpId="3" fill="hold">
                                  <p:stCondLst>
                                    <p:cond delay="0"/>
                                  </p:stCondLst>
                                  <p:iterate type="el" backwards="0">
                                    <p:tmAbs val="0"/>
                                  </p:iterate>
                                  <p:childTnLst>
                                    <p:set>
                                      <p:cBhvr>
                                        <p:cTn id="15" fill="hold"/>
                                        <p:tgtEl>
                                          <p:spTgt spid="199"/>
                                        </p:tgtEl>
                                        <p:attrNameLst>
                                          <p:attrName>style.visibility</p:attrName>
                                        </p:attrNameLst>
                                      </p:cBhvr>
                                      <p:to>
                                        <p:strVal val="visible"/>
                                      </p:to>
                                    </p:set>
                                    <p:anim calcmode="lin" valueType="num">
                                      <p:cBhvr>
                                        <p:cTn id="16" dur="500" fill="hold"/>
                                        <p:tgtEl>
                                          <p:spTgt spid="199"/>
                                        </p:tgtEl>
                                        <p:attrNameLst>
                                          <p:attrName>ppt_w</p:attrName>
                                        </p:attrNameLst>
                                      </p:cBhvr>
                                      <p:tavLst>
                                        <p:tav tm="0">
                                          <p:val>
                                            <p:fltVal val="0"/>
                                          </p:val>
                                        </p:tav>
                                        <p:tav tm="100000">
                                          <p:val>
                                            <p:strVal val="#ppt_w"/>
                                          </p:val>
                                        </p:tav>
                                      </p:tavLst>
                                    </p:anim>
                                    <p:anim calcmode="lin" valueType="num">
                                      <p:cBhvr>
                                        <p:cTn id="17" dur="500" fill="hold"/>
                                        <p:tgtEl>
                                          <p:spTgt spid="19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0" grpId="2"/>
      <p:bldP build="whole" bldLvl="1" animBg="1" rev="0" advAuto="0" spid="198" grpId="1"/>
      <p:bldP build="whole" bldLvl="1" animBg="1" rev="0" advAuto="0" spid="199" grpId="3"/>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8" name="文本框 15"/>
          <p:cNvSpPr txBox="1"/>
          <p:nvPr/>
        </p:nvSpPr>
        <p:spPr>
          <a:xfrm>
            <a:off x="743676" y="309784"/>
            <a:ext cx="7082160"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Number of local epochs</a:t>
            </a:r>
          </a:p>
        </p:txBody>
      </p:sp>
      <p:sp>
        <p:nvSpPr>
          <p:cNvPr id="679" name="直接连接符 30"/>
          <p:cNvSpPr/>
          <p:nvPr/>
        </p:nvSpPr>
        <p:spPr>
          <a:xfrm>
            <a:off x="774478" y="657416"/>
            <a:ext cx="480260" cy="1"/>
          </a:xfrm>
          <a:prstGeom prst="line">
            <a:avLst/>
          </a:prstGeom>
          <a:ln>
            <a:solidFill>
              <a:srgbClr val="1B4367"/>
            </a:solidFill>
            <a:miter/>
          </a:ln>
        </p:spPr>
        <p:txBody>
          <a:bodyPr lIns="45719" rIns="45719"/>
          <a:lstStyle/>
          <a:p>
            <a:pPr/>
          </a:p>
        </p:txBody>
      </p:sp>
      <p:pic>
        <p:nvPicPr>
          <p:cNvPr id="680" name="epoch_1.png" descr="epoch_1.png"/>
          <p:cNvPicPr>
            <a:picLocks noChangeAspect="1"/>
          </p:cNvPicPr>
          <p:nvPr/>
        </p:nvPicPr>
        <p:blipFill>
          <a:blip r:embed="rId3">
            <a:extLst/>
          </a:blip>
          <a:stretch>
            <a:fillRect/>
          </a:stretch>
        </p:blipFill>
        <p:spPr>
          <a:xfrm>
            <a:off x="240552" y="771117"/>
            <a:ext cx="3845225" cy="2883919"/>
          </a:xfrm>
          <a:prstGeom prst="rect">
            <a:avLst/>
          </a:prstGeom>
          <a:ln w="12700">
            <a:miter lim="400000"/>
          </a:ln>
        </p:spPr>
      </p:pic>
      <p:pic>
        <p:nvPicPr>
          <p:cNvPr id="681" name="epoch_2.png" descr="epoch_2.png"/>
          <p:cNvPicPr>
            <a:picLocks noChangeAspect="1"/>
          </p:cNvPicPr>
          <p:nvPr/>
        </p:nvPicPr>
        <p:blipFill>
          <a:blip r:embed="rId4">
            <a:extLst/>
          </a:blip>
          <a:stretch>
            <a:fillRect/>
          </a:stretch>
        </p:blipFill>
        <p:spPr>
          <a:xfrm>
            <a:off x="3789382" y="68470"/>
            <a:ext cx="3080473" cy="2310355"/>
          </a:xfrm>
          <a:prstGeom prst="rect">
            <a:avLst/>
          </a:prstGeom>
          <a:ln w="12700">
            <a:miter lim="400000"/>
          </a:ln>
        </p:spPr>
      </p:pic>
      <p:pic>
        <p:nvPicPr>
          <p:cNvPr id="682" name="epoch_5.png" descr="epoch_5.png"/>
          <p:cNvPicPr>
            <a:picLocks noChangeAspect="1"/>
          </p:cNvPicPr>
          <p:nvPr/>
        </p:nvPicPr>
        <p:blipFill>
          <a:blip r:embed="rId5">
            <a:extLst/>
          </a:blip>
          <a:stretch>
            <a:fillRect/>
          </a:stretch>
        </p:blipFill>
        <p:spPr>
          <a:xfrm>
            <a:off x="5767288" y="970445"/>
            <a:ext cx="3313683" cy="2485262"/>
          </a:xfrm>
          <a:prstGeom prst="rect">
            <a:avLst/>
          </a:prstGeom>
          <a:ln w="12700">
            <a:miter lim="400000"/>
          </a:ln>
        </p:spPr>
      </p:pic>
      <p:sp>
        <p:nvSpPr>
          <p:cNvPr id="683" name="TextBox 1210"/>
          <p:cNvSpPr txBox="1"/>
          <p:nvPr/>
        </p:nvSpPr>
        <p:spPr>
          <a:xfrm>
            <a:off x="732312" y="3666722"/>
            <a:ext cx="5809817" cy="9448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Number of local epochs can be low to get similar model performance</a:t>
            </a:r>
          </a:p>
        </p:txBody>
      </p:sp>
      <p:grpSp>
        <p:nvGrpSpPr>
          <p:cNvPr id="686" name="组合 107"/>
          <p:cNvGrpSpPr/>
          <p:nvPr/>
        </p:nvGrpSpPr>
        <p:grpSpPr>
          <a:xfrm>
            <a:off x="263833" y="3721403"/>
            <a:ext cx="368595" cy="368595"/>
            <a:chOff x="0" y="0"/>
            <a:chExt cx="368593" cy="368593"/>
          </a:xfrm>
        </p:grpSpPr>
        <p:sp>
          <p:nvSpPr>
            <p:cNvPr id="684"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685"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3</a:t>
              </a:r>
            </a:p>
          </p:txBody>
        </p:sp>
      </p:grpSp>
      <p:sp>
        <p:nvSpPr>
          <p:cNvPr id="687" name="TextBox 1210"/>
          <p:cNvSpPr txBox="1"/>
          <p:nvPr/>
        </p:nvSpPr>
        <p:spPr>
          <a:xfrm>
            <a:off x="2903258" y="4396854"/>
            <a:ext cx="5809817" cy="9448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If number of local epochs is too high, parameters’ divergence may be serious</a:t>
            </a:r>
          </a:p>
        </p:txBody>
      </p:sp>
      <p:grpSp>
        <p:nvGrpSpPr>
          <p:cNvPr id="690" name="组合 107"/>
          <p:cNvGrpSpPr/>
          <p:nvPr/>
        </p:nvGrpSpPr>
        <p:grpSpPr>
          <a:xfrm>
            <a:off x="2434779" y="4451534"/>
            <a:ext cx="368595" cy="368595"/>
            <a:chOff x="0" y="0"/>
            <a:chExt cx="368593" cy="368593"/>
          </a:xfrm>
        </p:grpSpPr>
        <p:sp>
          <p:nvSpPr>
            <p:cNvPr id="688"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689"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4</a:t>
              </a:r>
            </a:p>
          </p:txBody>
        </p:sp>
      </p:gr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678"/>
                                        </p:tgtEl>
                                        <p:attrNameLst>
                                          <p:attrName>style.visibility</p:attrName>
                                        </p:attrNameLst>
                                      </p:cBhvr>
                                      <p:to>
                                        <p:strVal val="visible"/>
                                      </p:to>
                                    </p:set>
                                    <p:anim calcmode="lin" valueType="num">
                                      <p:cBhvr>
                                        <p:cTn id="7" dur="500" fill="hold"/>
                                        <p:tgtEl>
                                          <p:spTgt spid="678"/>
                                        </p:tgtEl>
                                        <p:attrNameLst>
                                          <p:attrName>ppt_w</p:attrName>
                                        </p:attrNameLst>
                                      </p:cBhvr>
                                      <p:tavLst>
                                        <p:tav tm="0">
                                          <p:val>
                                            <p:fltVal val="0"/>
                                          </p:val>
                                        </p:tav>
                                        <p:tav tm="100000">
                                          <p:val>
                                            <p:strVal val="#ppt_w"/>
                                          </p:val>
                                        </p:tav>
                                      </p:tavLst>
                                    </p:anim>
                                    <p:anim calcmode="lin" valueType="num">
                                      <p:cBhvr>
                                        <p:cTn id="8" dur="500" fill="hold"/>
                                        <p:tgtEl>
                                          <p:spTgt spid="67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679"/>
                                        </p:tgtEl>
                                        <p:attrNameLst>
                                          <p:attrName>style.visibility</p:attrName>
                                        </p:attrNameLst>
                                      </p:cBhvr>
                                      <p:to>
                                        <p:strVal val="visible"/>
                                      </p:to>
                                    </p:set>
                                    <p:animEffect filter="wipe(left)" transition="in">
                                      <p:cBhvr>
                                        <p:cTn id="12" dur="300"/>
                                        <p:tgtEl>
                                          <p:spTgt spid="679"/>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3" fill="hold">
                                  <p:stCondLst>
                                    <p:cond delay="0"/>
                                  </p:stCondLst>
                                  <p:iterate type="el" backwards="0">
                                    <p:tmAbs val="0"/>
                                  </p:iterate>
                                  <p:childTnLst>
                                    <p:set>
                                      <p:cBhvr>
                                        <p:cTn id="16" fill="hold"/>
                                        <p:tgtEl>
                                          <p:spTgt spid="680"/>
                                        </p:tgtEl>
                                        <p:attrNameLst>
                                          <p:attrName>style.visibility</p:attrName>
                                        </p:attrNameLst>
                                      </p:cBhvr>
                                      <p:to>
                                        <p:strVal val="visible"/>
                                      </p:to>
                                    </p:set>
                                    <p:anim calcmode="lin" valueType="num">
                                      <p:cBhvr>
                                        <p:cTn id="17" dur="1000" fill="hold"/>
                                        <p:tgtEl>
                                          <p:spTgt spid="680"/>
                                        </p:tgtEl>
                                        <p:attrNameLst>
                                          <p:attrName>ppt_x</p:attrName>
                                        </p:attrNameLst>
                                      </p:cBhvr>
                                      <p:tavLst>
                                        <p:tav tm="0">
                                          <p:val>
                                            <p:strVal val="0-#ppt_w/2"/>
                                          </p:val>
                                        </p:tav>
                                        <p:tav tm="100000">
                                          <p:val>
                                            <p:strVal val="#ppt_x"/>
                                          </p:val>
                                        </p:tav>
                                      </p:tavLst>
                                    </p:anim>
                                    <p:anim calcmode="lin" valueType="num">
                                      <p:cBhvr>
                                        <p:cTn id="18" dur="1000" fill="hold"/>
                                        <p:tgtEl>
                                          <p:spTgt spid="680"/>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 grpId="4" fill="hold">
                                  <p:stCondLst>
                                    <p:cond delay="0"/>
                                  </p:stCondLst>
                                  <p:iterate type="el" backwards="0">
                                    <p:tmAbs val="0"/>
                                  </p:iterate>
                                  <p:childTnLst>
                                    <p:set>
                                      <p:cBhvr>
                                        <p:cTn id="22" fill="hold"/>
                                        <p:tgtEl>
                                          <p:spTgt spid="681"/>
                                        </p:tgtEl>
                                        <p:attrNameLst>
                                          <p:attrName>style.visibility</p:attrName>
                                        </p:attrNameLst>
                                      </p:cBhvr>
                                      <p:to>
                                        <p:strVal val="visible"/>
                                      </p:to>
                                    </p:set>
                                    <p:anim calcmode="lin" valueType="num">
                                      <p:cBhvr>
                                        <p:cTn id="23" dur="1000" fill="hold"/>
                                        <p:tgtEl>
                                          <p:spTgt spid="681"/>
                                        </p:tgtEl>
                                        <p:attrNameLst>
                                          <p:attrName>ppt_x</p:attrName>
                                        </p:attrNameLst>
                                      </p:cBhvr>
                                      <p:tavLst>
                                        <p:tav tm="0">
                                          <p:val>
                                            <p:strVal val="0-#ppt_w/2"/>
                                          </p:val>
                                        </p:tav>
                                        <p:tav tm="100000">
                                          <p:val>
                                            <p:strVal val="#ppt_x"/>
                                          </p:val>
                                        </p:tav>
                                      </p:tavLst>
                                    </p:anim>
                                    <p:anim calcmode="lin" valueType="num">
                                      <p:cBhvr>
                                        <p:cTn id="24" dur="1000" fill="hold"/>
                                        <p:tgtEl>
                                          <p:spTgt spid="68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8" presetID="2" grpId="5" fill="hold">
                                  <p:stCondLst>
                                    <p:cond delay="0"/>
                                  </p:stCondLst>
                                  <p:iterate type="el" backwards="0">
                                    <p:tmAbs val="0"/>
                                  </p:iterate>
                                  <p:childTnLst>
                                    <p:set>
                                      <p:cBhvr>
                                        <p:cTn id="28" fill="hold"/>
                                        <p:tgtEl>
                                          <p:spTgt spid="682"/>
                                        </p:tgtEl>
                                        <p:attrNameLst>
                                          <p:attrName>style.visibility</p:attrName>
                                        </p:attrNameLst>
                                      </p:cBhvr>
                                      <p:to>
                                        <p:strVal val="visible"/>
                                      </p:to>
                                    </p:set>
                                    <p:anim calcmode="lin" valueType="num">
                                      <p:cBhvr>
                                        <p:cTn id="29" dur="1000" fill="hold"/>
                                        <p:tgtEl>
                                          <p:spTgt spid="682"/>
                                        </p:tgtEl>
                                        <p:attrNameLst>
                                          <p:attrName>ppt_x</p:attrName>
                                        </p:attrNameLst>
                                      </p:cBhvr>
                                      <p:tavLst>
                                        <p:tav tm="0">
                                          <p:val>
                                            <p:strVal val="0-#ppt_w/2"/>
                                          </p:val>
                                        </p:tav>
                                        <p:tav tm="100000">
                                          <p:val>
                                            <p:strVal val="#ppt_x"/>
                                          </p:val>
                                        </p:tav>
                                      </p:tavLst>
                                    </p:anim>
                                    <p:anim calcmode="lin" valueType="num">
                                      <p:cBhvr>
                                        <p:cTn id="30" dur="1000" fill="hold"/>
                                        <p:tgtEl>
                                          <p:spTgt spid="682"/>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Class="entr" nodeType="afterEffect" presetSubtype="16" presetID="23" grpId="6" fill="hold">
                                  <p:stCondLst>
                                    <p:cond delay="0"/>
                                  </p:stCondLst>
                                  <p:iterate type="el" backwards="0">
                                    <p:tmAbs val="0"/>
                                  </p:iterate>
                                  <p:childTnLst>
                                    <p:set>
                                      <p:cBhvr>
                                        <p:cTn id="33" fill="hold"/>
                                        <p:tgtEl>
                                          <p:spTgt spid="686"/>
                                        </p:tgtEl>
                                        <p:attrNameLst>
                                          <p:attrName>style.visibility</p:attrName>
                                        </p:attrNameLst>
                                      </p:cBhvr>
                                      <p:to>
                                        <p:strVal val="visible"/>
                                      </p:to>
                                    </p:set>
                                    <p:anim calcmode="lin" valueType="num">
                                      <p:cBhvr>
                                        <p:cTn id="34" dur="500" fill="hold"/>
                                        <p:tgtEl>
                                          <p:spTgt spid="686"/>
                                        </p:tgtEl>
                                        <p:attrNameLst>
                                          <p:attrName>ppt_w</p:attrName>
                                        </p:attrNameLst>
                                      </p:cBhvr>
                                      <p:tavLst>
                                        <p:tav tm="0">
                                          <p:val>
                                            <p:fltVal val="0"/>
                                          </p:val>
                                        </p:tav>
                                        <p:tav tm="100000">
                                          <p:val>
                                            <p:strVal val="#ppt_w"/>
                                          </p:val>
                                        </p:tav>
                                      </p:tavLst>
                                    </p:anim>
                                    <p:anim calcmode="lin" valueType="num">
                                      <p:cBhvr>
                                        <p:cTn id="35" dur="500" fill="hold"/>
                                        <p:tgtEl>
                                          <p:spTgt spid="686"/>
                                        </p:tgtEl>
                                        <p:attrNameLst>
                                          <p:attrName>ppt_h</p:attrName>
                                        </p:attrNameLst>
                                      </p:cBhvr>
                                      <p:tavLst>
                                        <p:tav tm="0">
                                          <p:val>
                                            <p:fltVal val="0"/>
                                          </p:val>
                                        </p:tav>
                                        <p:tav tm="100000">
                                          <p:val>
                                            <p:strVal val="#ppt_h"/>
                                          </p:val>
                                        </p:tav>
                                      </p:tavLst>
                                    </p:anim>
                                  </p:childTnLst>
                                </p:cTn>
                              </p:par>
                            </p:childTnLst>
                          </p:cTn>
                        </p:par>
                        <p:par>
                          <p:cTn id="36" fill="hold">
                            <p:stCondLst>
                              <p:cond delay="1500"/>
                            </p:stCondLst>
                            <p:childTnLst>
                              <p:par>
                                <p:cTn id="37" presetClass="entr" nodeType="afterEffect" presetSubtype="1" presetID="2" grpId="7" fill="hold">
                                  <p:stCondLst>
                                    <p:cond delay="0"/>
                                  </p:stCondLst>
                                  <p:iterate type="el" backwards="0">
                                    <p:tmAbs val="0"/>
                                  </p:iterate>
                                  <p:childTnLst>
                                    <p:set>
                                      <p:cBhvr>
                                        <p:cTn id="38" fill="hold"/>
                                        <p:tgtEl>
                                          <p:spTgt spid="683"/>
                                        </p:tgtEl>
                                        <p:attrNameLst>
                                          <p:attrName>style.visibility</p:attrName>
                                        </p:attrNameLst>
                                      </p:cBhvr>
                                      <p:to>
                                        <p:strVal val="visible"/>
                                      </p:to>
                                    </p:set>
                                    <p:anim calcmode="lin" valueType="num">
                                      <p:cBhvr>
                                        <p:cTn id="39" dur="500" fill="hold"/>
                                        <p:tgtEl>
                                          <p:spTgt spid="683"/>
                                        </p:tgtEl>
                                        <p:attrNameLst>
                                          <p:attrName>ppt_x</p:attrName>
                                        </p:attrNameLst>
                                      </p:cBhvr>
                                      <p:tavLst>
                                        <p:tav tm="0">
                                          <p:val>
                                            <p:strVal val="#ppt_x"/>
                                          </p:val>
                                        </p:tav>
                                        <p:tav tm="100000">
                                          <p:val>
                                            <p:strVal val="#ppt_x"/>
                                          </p:val>
                                        </p:tav>
                                      </p:tavLst>
                                    </p:anim>
                                    <p:anim calcmode="lin" valueType="num">
                                      <p:cBhvr>
                                        <p:cTn id="40" dur="500" fill="hold"/>
                                        <p:tgtEl>
                                          <p:spTgt spid="683"/>
                                        </p:tgtEl>
                                        <p:attrNameLst>
                                          <p:attrName>ppt_y</p:attrName>
                                        </p:attrNameLst>
                                      </p:cBhvr>
                                      <p:tavLst>
                                        <p:tav tm="0">
                                          <p:val>
                                            <p:strVal val="0-#ppt_h/2"/>
                                          </p:val>
                                        </p:tav>
                                        <p:tav tm="100000">
                                          <p:val>
                                            <p:strVal val="#ppt_y"/>
                                          </p:val>
                                        </p:tav>
                                      </p:tavLst>
                                    </p:anim>
                                  </p:childTnLst>
                                </p:cTn>
                              </p:par>
                            </p:childTnLst>
                          </p:cTn>
                        </p:par>
                        <p:par>
                          <p:cTn id="41" fill="hold">
                            <p:stCondLst>
                              <p:cond delay="2000"/>
                            </p:stCondLst>
                            <p:childTnLst>
                              <p:par>
                                <p:cTn id="42" presetClass="entr" nodeType="afterEffect" presetSubtype="16" presetID="23" grpId="8" fill="hold">
                                  <p:stCondLst>
                                    <p:cond delay="0"/>
                                  </p:stCondLst>
                                  <p:iterate type="el" backwards="0">
                                    <p:tmAbs val="0"/>
                                  </p:iterate>
                                  <p:childTnLst>
                                    <p:set>
                                      <p:cBhvr>
                                        <p:cTn id="43" fill="hold"/>
                                        <p:tgtEl>
                                          <p:spTgt spid="690"/>
                                        </p:tgtEl>
                                        <p:attrNameLst>
                                          <p:attrName>style.visibility</p:attrName>
                                        </p:attrNameLst>
                                      </p:cBhvr>
                                      <p:to>
                                        <p:strVal val="visible"/>
                                      </p:to>
                                    </p:set>
                                    <p:anim calcmode="lin" valueType="num">
                                      <p:cBhvr>
                                        <p:cTn id="44" dur="500" fill="hold"/>
                                        <p:tgtEl>
                                          <p:spTgt spid="690"/>
                                        </p:tgtEl>
                                        <p:attrNameLst>
                                          <p:attrName>ppt_w</p:attrName>
                                        </p:attrNameLst>
                                      </p:cBhvr>
                                      <p:tavLst>
                                        <p:tav tm="0">
                                          <p:val>
                                            <p:fltVal val="0"/>
                                          </p:val>
                                        </p:tav>
                                        <p:tav tm="100000">
                                          <p:val>
                                            <p:strVal val="#ppt_w"/>
                                          </p:val>
                                        </p:tav>
                                      </p:tavLst>
                                    </p:anim>
                                    <p:anim calcmode="lin" valueType="num">
                                      <p:cBhvr>
                                        <p:cTn id="45" dur="500" fill="hold"/>
                                        <p:tgtEl>
                                          <p:spTgt spid="690"/>
                                        </p:tgtEl>
                                        <p:attrNameLst>
                                          <p:attrName>ppt_h</p:attrName>
                                        </p:attrNameLst>
                                      </p:cBhvr>
                                      <p:tavLst>
                                        <p:tav tm="0">
                                          <p:val>
                                            <p:fltVal val="0"/>
                                          </p:val>
                                        </p:tav>
                                        <p:tav tm="100000">
                                          <p:val>
                                            <p:strVal val="#ppt_h"/>
                                          </p:val>
                                        </p:tav>
                                      </p:tavLst>
                                    </p:anim>
                                  </p:childTnLst>
                                </p:cTn>
                              </p:par>
                            </p:childTnLst>
                          </p:cTn>
                        </p:par>
                        <p:par>
                          <p:cTn id="46" fill="hold">
                            <p:stCondLst>
                              <p:cond delay="2500"/>
                            </p:stCondLst>
                            <p:childTnLst>
                              <p:par>
                                <p:cTn id="47" presetClass="entr" nodeType="afterEffect" presetSubtype="1" presetID="2" grpId="9" fill="hold">
                                  <p:stCondLst>
                                    <p:cond delay="0"/>
                                  </p:stCondLst>
                                  <p:iterate type="el" backwards="0">
                                    <p:tmAbs val="0"/>
                                  </p:iterate>
                                  <p:childTnLst>
                                    <p:set>
                                      <p:cBhvr>
                                        <p:cTn id="48" fill="hold"/>
                                        <p:tgtEl>
                                          <p:spTgt spid="687"/>
                                        </p:tgtEl>
                                        <p:attrNameLst>
                                          <p:attrName>style.visibility</p:attrName>
                                        </p:attrNameLst>
                                      </p:cBhvr>
                                      <p:to>
                                        <p:strVal val="visible"/>
                                      </p:to>
                                    </p:set>
                                    <p:anim calcmode="lin" valueType="num">
                                      <p:cBhvr>
                                        <p:cTn id="49" dur="500" fill="hold"/>
                                        <p:tgtEl>
                                          <p:spTgt spid="687"/>
                                        </p:tgtEl>
                                        <p:attrNameLst>
                                          <p:attrName>ppt_x</p:attrName>
                                        </p:attrNameLst>
                                      </p:cBhvr>
                                      <p:tavLst>
                                        <p:tav tm="0">
                                          <p:val>
                                            <p:strVal val="#ppt_x"/>
                                          </p:val>
                                        </p:tav>
                                        <p:tav tm="100000">
                                          <p:val>
                                            <p:strVal val="#ppt_x"/>
                                          </p:val>
                                        </p:tav>
                                      </p:tavLst>
                                    </p:anim>
                                    <p:anim calcmode="lin" valueType="num">
                                      <p:cBhvr>
                                        <p:cTn id="50" dur="500" fill="hold"/>
                                        <p:tgtEl>
                                          <p:spTgt spid="68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1" grpId="4"/>
      <p:bldP build="whole" bldLvl="1" animBg="1" rev="0" advAuto="0" spid="686" grpId="6"/>
      <p:bldP build="whole" bldLvl="1" animBg="1" rev="0" advAuto="0" spid="678" grpId="1"/>
      <p:bldP build="whole" bldLvl="1" animBg="1" rev="0" advAuto="0" spid="682" grpId="5"/>
      <p:bldP build="whole" bldLvl="1" animBg="1" rev="0" advAuto="0" spid="690" grpId="8"/>
      <p:bldP build="whole" bldLvl="1" animBg="1" rev="0" advAuto="0" spid="679" grpId="2"/>
      <p:bldP build="whole" bldLvl="1" animBg="1" rev="0" advAuto="0" spid="687" grpId="9"/>
      <p:bldP build="whole" bldLvl="1" animBg="1" rev="0" advAuto="0" spid="683" grpId="7"/>
      <p:bldP build="whole" bldLvl="1" animBg="1" rev="0" advAuto="0" spid="680" grpId="3"/>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4" name="文本框 15"/>
          <p:cNvSpPr txBox="1"/>
          <p:nvPr/>
        </p:nvSpPr>
        <p:spPr>
          <a:xfrm>
            <a:off x="743676" y="309785"/>
            <a:ext cx="5558773"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What if local epoch = 1 and full batch size?</a:t>
            </a:r>
          </a:p>
        </p:txBody>
      </p:sp>
      <p:sp>
        <p:nvSpPr>
          <p:cNvPr id="695" name="直接连接符 30"/>
          <p:cNvSpPr/>
          <p:nvPr/>
        </p:nvSpPr>
        <p:spPr>
          <a:xfrm>
            <a:off x="774478" y="657416"/>
            <a:ext cx="480260" cy="1"/>
          </a:xfrm>
          <a:prstGeom prst="line">
            <a:avLst/>
          </a:prstGeom>
          <a:ln>
            <a:solidFill>
              <a:srgbClr val="1B4367"/>
            </a:solidFill>
            <a:miter/>
          </a:ln>
        </p:spPr>
        <p:txBody>
          <a:bodyPr lIns="45719" rIns="45719"/>
          <a:lstStyle/>
          <a:p>
            <a:pPr/>
          </a:p>
        </p:txBody>
      </p:sp>
      <p:sp>
        <p:nvSpPr>
          <p:cNvPr id="696" name="TextBox 1210"/>
          <p:cNvSpPr txBox="1"/>
          <p:nvPr/>
        </p:nvSpPr>
        <p:spPr>
          <a:xfrm>
            <a:off x="1189403" y="1063468"/>
            <a:ext cx="3218534" cy="3606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defRPr b="1" sz="1900">
                <a:solidFill>
                  <a:srgbClr val="1B4367"/>
                </a:solidFill>
              </a:defRPr>
            </a:lvl1pPr>
          </a:lstStyle>
          <a:p>
            <a:pPr/>
            <a:r>
              <a:t>Shorter computational time</a:t>
            </a:r>
          </a:p>
        </p:txBody>
      </p:sp>
      <p:grpSp>
        <p:nvGrpSpPr>
          <p:cNvPr id="699" name="组合 107"/>
          <p:cNvGrpSpPr/>
          <p:nvPr/>
        </p:nvGrpSpPr>
        <p:grpSpPr>
          <a:xfrm>
            <a:off x="757325" y="1059511"/>
            <a:ext cx="368595" cy="368595"/>
            <a:chOff x="0" y="0"/>
            <a:chExt cx="368593" cy="368593"/>
          </a:xfrm>
        </p:grpSpPr>
        <p:sp>
          <p:nvSpPr>
            <p:cNvPr id="697"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698"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1</a:t>
              </a:r>
            </a:p>
          </p:txBody>
        </p:sp>
      </p:grpSp>
      <p:sp>
        <p:nvSpPr>
          <p:cNvPr id="700" name="TextBox 1210"/>
          <p:cNvSpPr txBox="1"/>
          <p:nvPr/>
        </p:nvSpPr>
        <p:spPr>
          <a:xfrm>
            <a:off x="1193589" y="1581389"/>
            <a:ext cx="4401635"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Expectation: more accurate gradients, good for entire dataset</a:t>
            </a:r>
          </a:p>
        </p:txBody>
      </p:sp>
      <p:grpSp>
        <p:nvGrpSpPr>
          <p:cNvPr id="703" name="组合 107"/>
          <p:cNvGrpSpPr/>
          <p:nvPr/>
        </p:nvGrpSpPr>
        <p:grpSpPr>
          <a:xfrm>
            <a:off x="761512" y="1723482"/>
            <a:ext cx="368595" cy="368595"/>
            <a:chOff x="0" y="0"/>
            <a:chExt cx="368593" cy="368593"/>
          </a:xfrm>
        </p:grpSpPr>
        <p:sp>
          <p:nvSpPr>
            <p:cNvPr id="701"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702"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2</a:t>
              </a:r>
            </a:p>
          </p:txBody>
        </p:sp>
      </p:grpSp>
      <p:sp>
        <p:nvSpPr>
          <p:cNvPr id="704" name="组合 107"/>
          <p:cNvSpPr/>
          <p:nvPr/>
        </p:nvSpPr>
        <p:spPr>
          <a:xfrm>
            <a:off x="757325" y="3067252"/>
            <a:ext cx="368595" cy="368595"/>
          </a:xfrm>
          <a:prstGeom prst="ellipse">
            <a:avLst/>
          </a:prstGeom>
          <a:solidFill>
            <a:srgbClr val="1B4367"/>
          </a:solidFill>
          <a:ln w="12700">
            <a:miter lim="400000"/>
          </a:ln>
          <a:extLst>
            <a:ext uri="{C572A759-6A51-4108-AA02-DFA0A04FC94B}">
              <ma14:wrappingTextBoxFlag xmlns:ma14="http://schemas.microsoft.com/office/mac/drawingml/2011/main" val="1"/>
            </a:ext>
          </a:extLst>
        </p:spPr>
        <p:txBody>
          <a:bodyPr lIns="45719" rIns="45719" anchor="ctr"/>
          <a:lstStyle>
            <a:lvl1pPr algn="ctr">
              <a:defRPr sz="1500">
                <a:solidFill>
                  <a:srgbClr val="FFFFFF"/>
                </a:solidFill>
              </a:defRPr>
            </a:lvl1pPr>
          </a:lstStyle>
          <a:p>
            <a:pPr/>
            <a:r>
              <a:t>4</a:t>
            </a:r>
          </a:p>
        </p:txBody>
      </p:sp>
      <p:sp>
        <p:nvSpPr>
          <p:cNvPr id="705" name="TextBox 1210"/>
          <p:cNvSpPr txBox="1"/>
          <p:nvPr/>
        </p:nvSpPr>
        <p:spPr>
          <a:xfrm>
            <a:off x="1190650" y="3063294"/>
            <a:ext cx="4814673" cy="3606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defRPr b="1" sz="1900">
                <a:solidFill>
                  <a:srgbClr val="1B4367"/>
                </a:solidFill>
              </a:defRPr>
            </a:lvl1pPr>
          </a:lstStyle>
          <a:p>
            <a:pPr/>
            <a:r>
              <a:t>Longer training time for a given accuracy</a:t>
            </a:r>
          </a:p>
        </p:txBody>
      </p:sp>
      <p:sp>
        <p:nvSpPr>
          <p:cNvPr id="706" name="TextBox 1210"/>
          <p:cNvSpPr txBox="1"/>
          <p:nvPr/>
        </p:nvSpPr>
        <p:spPr>
          <a:xfrm>
            <a:off x="1188751" y="2395366"/>
            <a:ext cx="2669601" cy="3606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defRPr b="1" sz="1900">
                <a:solidFill>
                  <a:srgbClr val="1B4367"/>
                </a:solidFill>
              </a:defRPr>
            </a:lvl1pPr>
          </a:lstStyle>
          <a:p>
            <a:pPr/>
            <a:r>
              <a:t>Reality: poor accuracy</a:t>
            </a:r>
          </a:p>
        </p:txBody>
      </p:sp>
      <p:grpSp>
        <p:nvGrpSpPr>
          <p:cNvPr id="709" name="组合 107"/>
          <p:cNvGrpSpPr/>
          <p:nvPr/>
        </p:nvGrpSpPr>
        <p:grpSpPr>
          <a:xfrm>
            <a:off x="756674" y="2391410"/>
            <a:ext cx="368595" cy="368595"/>
            <a:chOff x="0" y="0"/>
            <a:chExt cx="368593" cy="368593"/>
          </a:xfrm>
        </p:grpSpPr>
        <p:sp>
          <p:nvSpPr>
            <p:cNvPr id="707"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708"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3</a:t>
              </a:r>
            </a:p>
          </p:txBody>
        </p:sp>
      </p:grpSp>
      <p:sp>
        <p:nvSpPr>
          <p:cNvPr id="710" name="TextBox 1210"/>
          <p:cNvSpPr txBox="1"/>
          <p:nvPr/>
        </p:nvSpPr>
        <p:spPr>
          <a:xfrm>
            <a:off x="1183993" y="3735179"/>
            <a:ext cx="3513797" cy="3606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defRPr b="1" sz="1900">
                <a:solidFill>
                  <a:srgbClr val="1B4367"/>
                </a:solidFill>
              </a:defRPr>
            </a:lvl1pPr>
          </a:lstStyle>
          <a:p>
            <a:pPr/>
            <a:r>
              <a:t>Simulate full gradient descent</a:t>
            </a:r>
          </a:p>
        </p:txBody>
      </p:sp>
      <p:grpSp>
        <p:nvGrpSpPr>
          <p:cNvPr id="713" name="组合 107"/>
          <p:cNvGrpSpPr/>
          <p:nvPr/>
        </p:nvGrpSpPr>
        <p:grpSpPr>
          <a:xfrm>
            <a:off x="757840" y="3735179"/>
            <a:ext cx="368595" cy="368595"/>
            <a:chOff x="0" y="0"/>
            <a:chExt cx="368593" cy="368593"/>
          </a:xfrm>
        </p:grpSpPr>
        <p:sp>
          <p:nvSpPr>
            <p:cNvPr id="711"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712"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5</a:t>
              </a:r>
            </a:p>
          </p:txBody>
        </p:sp>
      </p:grpSp>
      <p:pic>
        <p:nvPicPr>
          <p:cNvPr id="714" name="fgd.png" descr="fgd.png"/>
          <p:cNvPicPr>
            <a:picLocks noChangeAspect="1"/>
          </p:cNvPicPr>
          <p:nvPr/>
        </p:nvPicPr>
        <p:blipFill>
          <a:blip r:embed="rId3">
            <a:extLst/>
          </a:blip>
          <a:stretch>
            <a:fillRect/>
          </a:stretch>
        </p:blipFill>
        <p:spPr>
          <a:xfrm>
            <a:off x="5662893" y="386174"/>
            <a:ext cx="3479753" cy="2609815"/>
          </a:xfrm>
          <a:prstGeom prst="rect">
            <a:avLst/>
          </a:prstGeom>
          <a:ln w="12700">
            <a:miter lim="400000"/>
          </a:ln>
        </p:spPr>
      </p:pic>
      <p:sp>
        <p:nvSpPr>
          <p:cNvPr id="715" name="TextBox 1210"/>
          <p:cNvSpPr txBox="1"/>
          <p:nvPr/>
        </p:nvSpPr>
        <p:spPr>
          <a:xfrm>
            <a:off x="1193718" y="4314528"/>
            <a:ext cx="6642729"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Extreme case: be careful to choose test different combinations of model parameters, e.g. grid search</a:t>
            </a:r>
          </a:p>
        </p:txBody>
      </p:sp>
      <p:grpSp>
        <p:nvGrpSpPr>
          <p:cNvPr id="718" name="组合 107"/>
          <p:cNvGrpSpPr/>
          <p:nvPr/>
        </p:nvGrpSpPr>
        <p:grpSpPr>
          <a:xfrm>
            <a:off x="767565" y="4314528"/>
            <a:ext cx="368595" cy="368595"/>
            <a:chOff x="0" y="0"/>
            <a:chExt cx="368593" cy="368593"/>
          </a:xfrm>
        </p:grpSpPr>
        <p:sp>
          <p:nvSpPr>
            <p:cNvPr id="716"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717"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6</a:t>
              </a:r>
            </a:p>
          </p:txBody>
        </p:sp>
      </p:gr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694"/>
                                        </p:tgtEl>
                                        <p:attrNameLst>
                                          <p:attrName>style.visibility</p:attrName>
                                        </p:attrNameLst>
                                      </p:cBhvr>
                                      <p:to>
                                        <p:strVal val="visible"/>
                                      </p:to>
                                    </p:set>
                                    <p:anim calcmode="lin" valueType="num">
                                      <p:cBhvr>
                                        <p:cTn id="7" dur="500" fill="hold"/>
                                        <p:tgtEl>
                                          <p:spTgt spid="694"/>
                                        </p:tgtEl>
                                        <p:attrNameLst>
                                          <p:attrName>ppt_w</p:attrName>
                                        </p:attrNameLst>
                                      </p:cBhvr>
                                      <p:tavLst>
                                        <p:tav tm="0">
                                          <p:val>
                                            <p:fltVal val="0"/>
                                          </p:val>
                                        </p:tav>
                                        <p:tav tm="100000">
                                          <p:val>
                                            <p:strVal val="#ppt_w"/>
                                          </p:val>
                                        </p:tav>
                                      </p:tavLst>
                                    </p:anim>
                                    <p:anim calcmode="lin" valueType="num">
                                      <p:cBhvr>
                                        <p:cTn id="8" dur="500" fill="hold"/>
                                        <p:tgtEl>
                                          <p:spTgt spid="69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695"/>
                                        </p:tgtEl>
                                        <p:attrNameLst>
                                          <p:attrName>style.visibility</p:attrName>
                                        </p:attrNameLst>
                                      </p:cBhvr>
                                      <p:to>
                                        <p:strVal val="visible"/>
                                      </p:to>
                                    </p:set>
                                    <p:animEffect filter="wipe(left)" transition="in">
                                      <p:cBhvr>
                                        <p:cTn id="12" dur="300"/>
                                        <p:tgtEl>
                                          <p:spTgt spid="695"/>
                                        </p:tgtEl>
                                      </p:cBhvr>
                                    </p:animEffect>
                                  </p:childTnLst>
                                </p:cTn>
                              </p:par>
                            </p:childTnLst>
                          </p:cTn>
                        </p:par>
                        <p:par>
                          <p:cTn id="13" fill="hold">
                            <p:stCondLst>
                              <p:cond delay="800"/>
                            </p:stCondLst>
                            <p:childTnLst>
                              <p:par>
                                <p:cTn id="14" presetClass="entr" nodeType="afterEffect" presetSubtype="16" presetID="23" grpId="3" fill="hold">
                                  <p:stCondLst>
                                    <p:cond delay="0"/>
                                  </p:stCondLst>
                                  <p:iterate type="el" backwards="0">
                                    <p:tmAbs val="0"/>
                                  </p:iterate>
                                  <p:childTnLst>
                                    <p:set>
                                      <p:cBhvr>
                                        <p:cTn id="15" fill="hold"/>
                                        <p:tgtEl>
                                          <p:spTgt spid="699"/>
                                        </p:tgtEl>
                                        <p:attrNameLst>
                                          <p:attrName>style.visibility</p:attrName>
                                        </p:attrNameLst>
                                      </p:cBhvr>
                                      <p:to>
                                        <p:strVal val="visible"/>
                                      </p:to>
                                    </p:set>
                                    <p:anim calcmode="lin" valueType="num">
                                      <p:cBhvr>
                                        <p:cTn id="16" dur="500" fill="hold"/>
                                        <p:tgtEl>
                                          <p:spTgt spid="699"/>
                                        </p:tgtEl>
                                        <p:attrNameLst>
                                          <p:attrName>ppt_w</p:attrName>
                                        </p:attrNameLst>
                                      </p:cBhvr>
                                      <p:tavLst>
                                        <p:tav tm="0">
                                          <p:val>
                                            <p:fltVal val="0"/>
                                          </p:val>
                                        </p:tav>
                                        <p:tav tm="100000">
                                          <p:val>
                                            <p:strVal val="#ppt_w"/>
                                          </p:val>
                                        </p:tav>
                                      </p:tavLst>
                                    </p:anim>
                                    <p:anim calcmode="lin" valueType="num">
                                      <p:cBhvr>
                                        <p:cTn id="17" dur="500" fill="hold"/>
                                        <p:tgtEl>
                                          <p:spTgt spid="699"/>
                                        </p:tgtEl>
                                        <p:attrNameLst>
                                          <p:attrName>ppt_h</p:attrName>
                                        </p:attrNameLst>
                                      </p:cBhvr>
                                      <p:tavLst>
                                        <p:tav tm="0">
                                          <p:val>
                                            <p:fltVal val="0"/>
                                          </p:val>
                                        </p:tav>
                                        <p:tav tm="100000">
                                          <p:val>
                                            <p:strVal val="#ppt_h"/>
                                          </p:val>
                                        </p:tav>
                                      </p:tavLst>
                                    </p:anim>
                                  </p:childTnLst>
                                </p:cTn>
                              </p:par>
                            </p:childTnLst>
                          </p:cTn>
                        </p:par>
                        <p:par>
                          <p:cTn id="18" fill="hold">
                            <p:stCondLst>
                              <p:cond delay="1300"/>
                            </p:stCondLst>
                            <p:childTnLst>
                              <p:par>
                                <p:cTn id="19" presetClass="entr" nodeType="afterEffect" presetSubtype="1" presetID="2" grpId="4" fill="hold">
                                  <p:stCondLst>
                                    <p:cond delay="0"/>
                                  </p:stCondLst>
                                  <p:iterate type="el" backwards="0">
                                    <p:tmAbs val="0"/>
                                  </p:iterate>
                                  <p:childTnLst>
                                    <p:set>
                                      <p:cBhvr>
                                        <p:cTn id="20" fill="hold"/>
                                        <p:tgtEl>
                                          <p:spTgt spid="696"/>
                                        </p:tgtEl>
                                        <p:attrNameLst>
                                          <p:attrName>style.visibility</p:attrName>
                                        </p:attrNameLst>
                                      </p:cBhvr>
                                      <p:to>
                                        <p:strVal val="visible"/>
                                      </p:to>
                                    </p:set>
                                    <p:anim calcmode="lin" valueType="num">
                                      <p:cBhvr>
                                        <p:cTn id="21" dur="500" fill="hold"/>
                                        <p:tgtEl>
                                          <p:spTgt spid="696"/>
                                        </p:tgtEl>
                                        <p:attrNameLst>
                                          <p:attrName>ppt_x</p:attrName>
                                        </p:attrNameLst>
                                      </p:cBhvr>
                                      <p:tavLst>
                                        <p:tav tm="0">
                                          <p:val>
                                            <p:strVal val="#ppt_x"/>
                                          </p:val>
                                        </p:tav>
                                        <p:tav tm="100000">
                                          <p:val>
                                            <p:strVal val="#ppt_x"/>
                                          </p:val>
                                        </p:tav>
                                      </p:tavLst>
                                    </p:anim>
                                    <p:anim calcmode="lin" valueType="num">
                                      <p:cBhvr>
                                        <p:cTn id="22" dur="500" fill="hold"/>
                                        <p:tgtEl>
                                          <p:spTgt spid="696"/>
                                        </p:tgtEl>
                                        <p:attrNameLst>
                                          <p:attrName>ppt_y</p:attrName>
                                        </p:attrNameLst>
                                      </p:cBhvr>
                                      <p:tavLst>
                                        <p:tav tm="0">
                                          <p:val>
                                            <p:strVal val="0-#ppt_h/2"/>
                                          </p:val>
                                        </p:tav>
                                        <p:tav tm="100000">
                                          <p:val>
                                            <p:strVal val="#ppt_y"/>
                                          </p:val>
                                        </p:tav>
                                      </p:tavLst>
                                    </p:anim>
                                  </p:childTnLst>
                                </p:cTn>
                              </p:par>
                            </p:childTnLst>
                          </p:cTn>
                        </p:par>
                        <p:par>
                          <p:cTn id="23" fill="hold">
                            <p:stCondLst>
                              <p:cond delay="1800"/>
                            </p:stCondLst>
                            <p:childTnLst>
                              <p:par>
                                <p:cTn id="24" presetClass="entr" nodeType="afterEffect" presetSubtype="16" presetID="23" grpId="5" fill="hold">
                                  <p:stCondLst>
                                    <p:cond delay="0"/>
                                  </p:stCondLst>
                                  <p:iterate type="el" backwards="0">
                                    <p:tmAbs val="0"/>
                                  </p:iterate>
                                  <p:childTnLst>
                                    <p:set>
                                      <p:cBhvr>
                                        <p:cTn id="25" fill="hold"/>
                                        <p:tgtEl>
                                          <p:spTgt spid="703"/>
                                        </p:tgtEl>
                                        <p:attrNameLst>
                                          <p:attrName>style.visibility</p:attrName>
                                        </p:attrNameLst>
                                      </p:cBhvr>
                                      <p:to>
                                        <p:strVal val="visible"/>
                                      </p:to>
                                    </p:set>
                                    <p:anim calcmode="lin" valueType="num">
                                      <p:cBhvr>
                                        <p:cTn id="26" dur="500" fill="hold"/>
                                        <p:tgtEl>
                                          <p:spTgt spid="703"/>
                                        </p:tgtEl>
                                        <p:attrNameLst>
                                          <p:attrName>ppt_w</p:attrName>
                                        </p:attrNameLst>
                                      </p:cBhvr>
                                      <p:tavLst>
                                        <p:tav tm="0">
                                          <p:val>
                                            <p:fltVal val="0"/>
                                          </p:val>
                                        </p:tav>
                                        <p:tav tm="100000">
                                          <p:val>
                                            <p:strVal val="#ppt_w"/>
                                          </p:val>
                                        </p:tav>
                                      </p:tavLst>
                                    </p:anim>
                                    <p:anim calcmode="lin" valueType="num">
                                      <p:cBhvr>
                                        <p:cTn id="27" dur="500" fill="hold"/>
                                        <p:tgtEl>
                                          <p:spTgt spid="703"/>
                                        </p:tgtEl>
                                        <p:attrNameLst>
                                          <p:attrName>ppt_h</p:attrName>
                                        </p:attrNameLst>
                                      </p:cBhvr>
                                      <p:tavLst>
                                        <p:tav tm="0">
                                          <p:val>
                                            <p:fltVal val="0"/>
                                          </p:val>
                                        </p:tav>
                                        <p:tav tm="100000">
                                          <p:val>
                                            <p:strVal val="#ppt_h"/>
                                          </p:val>
                                        </p:tav>
                                      </p:tavLst>
                                    </p:anim>
                                  </p:childTnLst>
                                </p:cTn>
                              </p:par>
                            </p:childTnLst>
                          </p:cTn>
                        </p:par>
                        <p:par>
                          <p:cTn id="28" fill="hold">
                            <p:stCondLst>
                              <p:cond delay="2300"/>
                            </p:stCondLst>
                            <p:childTnLst>
                              <p:par>
                                <p:cTn id="29" presetClass="entr" nodeType="afterEffect" presetSubtype="1" presetID="2" grpId="6" fill="hold">
                                  <p:stCondLst>
                                    <p:cond delay="0"/>
                                  </p:stCondLst>
                                  <p:iterate type="el" backwards="0">
                                    <p:tmAbs val="0"/>
                                  </p:iterate>
                                  <p:childTnLst>
                                    <p:set>
                                      <p:cBhvr>
                                        <p:cTn id="30" fill="hold"/>
                                        <p:tgtEl>
                                          <p:spTgt spid="700"/>
                                        </p:tgtEl>
                                        <p:attrNameLst>
                                          <p:attrName>style.visibility</p:attrName>
                                        </p:attrNameLst>
                                      </p:cBhvr>
                                      <p:to>
                                        <p:strVal val="visible"/>
                                      </p:to>
                                    </p:set>
                                    <p:anim calcmode="lin" valueType="num">
                                      <p:cBhvr>
                                        <p:cTn id="31" dur="500" fill="hold"/>
                                        <p:tgtEl>
                                          <p:spTgt spid="700"/>
                                        </p:tgtEl>
                                        <p:attrNameLst>
                                          <p:attrName>ppt_x</p:attrName>
                                        </p:attrNameLst>
                                      </p:cBhvr>
                                      <p:tavLst>
                                        <p:tav tm="0">
                                          <p:val>
                                            <p:strVal val="#ppt_x"/>
                                          </p:val>
                                        </p:tav>
                                        <p:tav tm="100000">
                                          <p:val>
                                            <p:strVal val="#ppt_x"/>
                                          </p:val>
                                        </p:tav>
                                      </p:tavLst>
                                    </p:anim>
                                    <p:anim calcmode="lin" valueType="num">
                                      <p:cBhvr>
                                        <p:cTn id="32" dur="500" fill="hold"/>
                                        <p:tgtEl>
                                          <p:spTgt spid="700"/>
                                        </p:tgtEl>
                                        <p:attrNameLst>
                                          <p:attrName>ppt_y</p:attrName>
                                        </p:attrNameLst>
                                      </p:cBhvr>
                                      <p:tavLst>
                                        <p:tav tm="0">
                                          <p:val>
                                            <p:strVal val="0-#ppt_h/2"/>
                                          </p:val>
                                        </p:tav>
                                        <p:tav tm="100000">
                                          <p:val>
                                            <p:strVal val="#ppt_y"/>
                                          </p:val>
                                        </p:tav>
                                      </p:tavLst>
                                    </p:anim>
                                  </p:childTnLst>
                                </p:cTn>
                              </p:par>
                            </p:childTnLst>
                          </p:cTn>
                        </p:par>
                        <p:par>
                          <p:cTn id="33" fill="hold">
                            <p:stCondLst>
                              <p:cond delay="2800"/>
                            </p:stCondLst>
                            <p:childTnLst>
                              <p:par>
                                <p:cTn id="34" presetClass="entr" nodeType="afterEffect" presetSubtype="16" presetID="23" grpId="7" fill="hold">
                                  <p:stCondLst>
                                    <p:cond delay="0"/>
                                  </p:stCondLst>
                                  <p:iterate type="el" backwards="0">
                                    <p:tmAbs val="0"/>
                                  </p:iterate>
                                  <p:childTnLst>
                                    <p:set>
                                      <p:cBhvr>
                                        <p:cTn id="35" fill="hold"/>
                                        <p:tgtEl>
                                          <p:spTgt spid="709"/>
                                        </p:tgtEl>
                                        <p:attrNameLst>
                                          <p:attrName>style.visibility</p:attrName>
                                        </p:attrNameLst>
                                      </p:cBhvr>
                                      <p:to>
                                        <p:strVal val="visible"/>
                                      </p:to>
                                    </p:set>
                                    <p:anim calcmode="lin" valueType="num">
                                      <p:cBhvr>
                                        <p:cTn id="36" dur="500" fill="hold"/>
                                        <p:tgtEl>
                                          <p:spTgt spid="709"/>
                                        </p:tgtEl>
                                        <p:attrNameLst>
                                          <p:attrName>ppt_w</p:attrName>
                                        </p:attrNameLst>
                                      </p:cBhvr>
                                      <p:tavLst>
                                        <p:tav tm="0">
                                          <p:val>
                                            <p:fltVal val="0"/>
                                          </p:val>
                                        </p:tav>
                                        <p:tav tm="100000">
                                          <p:val>
                                            <p:strVal val="#ppt_w"/>
                                          </p:val>
                                        </p:tav>
                                      </p:tavLst>
                                    </p:anim>
                                    <p:anim calcmode="lin" valueType="num">
                                      <p:cBhvr>
                                        <p:cTn id="37" dur="500" fill="hold"/>
                                        <p:tgtEl>
                                          <p:spTgt spid="709"/>
                                        </p:tgtEl>
                                        <p:attrNameLst>
                                          <p:attrName>ppt_h</p:attrName>
                                        </p:attrNameLst>
                                      </p:cBhvr>
                                      <p:tavLst>
                                        <p:tav tm="0">
                                          <p:val>
                                            <p:fltVal val="0"/>
                                          </p:val>
                                        </p:tav>
                                        <p:tav tm="100000">
                                          <p:val>
                                            <p:strVal val="#ppt_h"/>
                                          </p:val>
                                        </p:tav>
                                      </p:tavLst>
                                    </p:anim>
                                  </p:childTnLst>
                                </p:cTn>
                              </p:par>
                            </p:childTnLst>
                          </p:cTn>
                        </p:par>
                        <p:par>
                          <p:cTn id="38" fill="hold">
                            <p:stCondLst>
                              <p:cond delay="3300"/>
                            </p:stCondLst>
                            <p:childTnLst>
                              <p:par>
                                <p:cTn id="39" presetClass="entr" nodeType="afterEffect" presetSubtype="1" presetID="2" grpId="8" fill="hold">
                                  <p:stCondLst>
                                    <p:cond delay="0"/>
                                  </p:stCondLst>
                                  <p:iterate type="el" backwards="0">
                                    <p:tmAbs val="0"/>
                                  </p:iterate>
                                  <p:childTnLst>
                                    <p:set>
                                      <p:cBhvr>
                                        <p:cTn id="40" fill="hold"/>
                                        <p:tgtEl>
                                          <p:spTgt spid="706"/>
                                        </p:tgtEl>
                                        <p:attrNameLst>
                                          <p:attrName>style.visibility</p:attrName>
                                        </p:attrNameLst>
                                      </p:cBhvr>
                                      <p:to>
                                        <p:strVal val="visible"/>
                                      </p:to>
                                    </p:set>
                                    <p:anim calcmode="lin" valueType="num">
                                      <p:cBhvr>
                                        <p:cTn id="41" dur="500" fill="hold"/>
                                        <p:tgtEl>
                                          <p:spTgt spid="706"/>
                                        </p:tgtEl>
                                        <p:attrNameLst>
                                          <p:attrName>ppt_x</p:attrName>
                                        </p:attrNameLst>
                                      </p:cBhvr>
                                      <p:tavLst>
                                        <p:tav tm="0">
                                          <p:val>
                                            <p:strVal val="#ppt_x"/>
                                          </p:val>
                                        </p:tav>
                                        <p:tav tm="100000">
                                          <p:val>
                                            <p:strVal val="#ppt_x"/>
                                          </p:val>
                                        </p:tav>
                                      </p:tavLst>
                                    </p:anim>
                                    <p:anim calcmode="lin" valueType="num">
                                      <p:cBhvr>
                                        <p:cTn id="42" dur="500" fill="hold"/>
                                        <p:tgtEl>
                                          <p:spTgt spid="706"/>
                                        </p:tgtEl>
                                        <p:attrNameLst>
                                          <p:attrName>ppt_y</p:attrName>
                                        </p:attrNameLst>
                                      </p:cBhvr>
                                      <p:tavLst>
                                        <p:tav tm="0">
                                          <p:val>
                                            <p:strVal val="0-#ppt_h/2"/>
                                          </p:val>
                                        </p:tav>
                                        <p:tav tm="100000">
                                          <p:val>
                                            <p:strVal val="#ppt_y"/>
                                          </p:val>
                                        </p:tav>
                                      </p:tavLst>
                                    </p:anim>
                                  </p:childTnLst>
                                </p:cTn>
                              </p:par>
                            </p:childTnLst>
                          </p:cTn>
                        </p:par>
                        <p:par>
                          <p:cTn id="43" fill="hold">
                            <p:stCondLst>
                              <p:cond delay="3800"/>
                            </p:stCondLst>
                            <p:childTnLst>
                              <p:par>
                                <p:cTn id="44" presetClass="entr" nodeType="afterEffect" presetSubtype="16" presetID="23" grpId="9" fill="hold">
                                  <p:stCondLst>
                                    <p:cond delay="0"/>
                                  </p:stCondLst>
                                  <p:iterate type="el" backwards="0">
                                    <p:tmAbs val="0"/>
                                  </p:iterate>
                                  <p:childTnLst>
                                    <p:set>
                                      <p:cBhvr>
                                        <p:cTn id="45" fill="hold"/>
                                        <p:tgtEl>
                                          <p:spTgt spid="704"/>
                                        </p:tgtEl>
                                        <p:attrNameLst>
                                          <p:attrName>style.visibility</p:attrName>
                                        </p:attrNameLst>
                                      </p:cBhvr>
                                      <p:to>
                                        <p:strVal val="visible"/>
                                      </p:to>
                                    </p:set>
                                    <p:anim calcmode="lin" valueType="num">
                                      <p:cBhvr>
                                        <p:cTn id="46" dur="500" fill="hold"/>
                                        <p:tgtEl>
                                          <p:spTgt spid="704"/>
                                        </p:tgtEl>
                                        <p:attrNameLst>
                                          <p:attrName>ppt_w</p:attrName>
                                        </p:attrNameLst>
                                      </p:cBhvr>
                                      <p:tavLst>
                                        <p:tav tm="0">
                                          <p:val>
                                            <p:fltVal val="0"/>
                                          </p:val>
                                        </p:tav>
                                        <p:tav tm="100000">
                                          <p:val>
                                            <p:strVal val="#ppt_w"/>
                                          </p:val>
                                        </p:tav>
                                      </p:tavLst>
                                    </p:anim>
                                    <p:anim calcmode="lin" valueType="num">
                                      <p:cBhvr>
                                        <p:cTn id="47" dur="500" fill="hold"/>
                                        <p:tgtEl>
                                          <p:spTgt spid="704"/>
                                        </p:tgtEl>
                                        <p:attrNameLst>
                                          <p:attrName>ppt_h</p:attrName>
                                        </p:attrNameLst>
                                      </p:cBhvr>
                                      <p:tavLst>
                                        <p:tav tm="0">
                                          <p:val>
                                            <p:fltVal val="0"/>
                                          </p:val>
                                        </p:tav>
                                        <p:tav tm="100000">
                                          <p:val>
                                            <p:strVal val="#ppt_h"/>
                                          </p:val>
                                        </p:tav>
                                      </p:tavLst>
                                    </p:anim>
                                  </p:childTnLst>
                                </p:cTn>
                              </p:par>
                            </p:childTnLst>
                          </p:cTn>
                        </p:par>
                        <p:par>
                          <p:cTn id="48" fill="hold">
                            <p:stCondLst>
                              <p:cond delay="4300"/>
                            </p:stCondLst>
                            <p:childTnLst>
                              <p:par>
                                <p:cTn id="49" presetClass="entr" nodeType="afterEffect" presetSubtype="1" presetID="2" grpId="10" fill="hold">
                                  <p:stCondLst>
                                    <p:cond delay="0"/>
                                  </p:stCondLst>
                                  <p:iterate type="el" backwards="0">
                                    <p:tmAbs val="0"/>
                                  </p:iterate>
                                  <p:childTnLst>
                                    <p:set>
                                      <p:cBhvr>
                                        <p:cTn id="50" fill="hold"/>
                                        <p:tgtEl>
                                          <p:spTgt spid="705"/>
                                        </p:tgtEl>
                                        <p:attrNameLst>
                                          <p:attrName>style.visibility</p:attrName>
                                        </p:attrNameLst>
                                      </p:cBhvr>
                                      <p:to>
                                        <p:strVal val="visible"/>
                                      </p:to>
                                    </p:set>
                                    <p:anim calcmode="lin" valueType="num">
                                      <p:cBhvr>
                                        <p:cTn id="51" dur="500" fill="hold"/>
                                        <p:tgtEl>
                                          <p:spTgt spid="705"/>
                                        </p:tgtEl>
                                        <p:attrNameLst>
                                          <p:attrName>ppt_x</p:attrName>
                                        </p:attrNameLst>
                                      </p:cBhvr>
                                      <p:tavLst>
                                        <p:tav tm="0">
                                          <p:val>
                                            <p:strVal val="#ppt_x"/>
                                          </p:val>
                                        </p:tav>
                                        <p:tav tm="100000">
                                          <p:val>
                                            <p:strVal val="#ppt_x"/>
                                          </p:val>
                                        </p:tav>
                                      </p:tavLst>
                                    </p:anim>
                                    <p:anim calcmode="lin" valueType="num">
                                      <p:cBhvr>
                                        <p:cTn id="52" dur="500" fill="hold"/>
                                        <p:tgtEl>
                                          <p:spTgt spid="705"/>
                                        </p:tgtEl>
                                        <p:attrNameLst>
                                          <p:attrName>ppt_y</p:attrName>
                                        </p:attrNameLst>
                                      </p:cBhvr>
                                      <p:tavLst>
                                        <p:tav tm="0">
                                          <p:val>
                                            <p:strVal val="0-#ppt_h/2"/>
                                          </p:val>
                                        </p:tav>
                                        <p:tav tm="100000">
                                          <p:val>
                                            <p:strVal val="#ppt_y"/>
                                          </p:val>
                                        </p:tav>
                                      </p:tavLst>
                                    </p:anim>
                                  </p:childTnLst>
                                </p:cTn>
                              </p:par>
                            </p:childTnLst>
                          </p:cTn>
                        </p:par>
                        <p:par>
                          <p:cTn id="53" fill="hold">
                            <p:stCondLst>
                              <p:cond delay="4800"/>
                            </p:stCondLst>
                            <p:childTnLst>
                              <p:par>
                                <p:cTn id="54" presetClass="entr" nodeType="afterEffect" presetSubtype="16" presetID="23" grpId="11" fill="hold">
                                  <p:stCondLst>
                                    <p:cond delay="0"/>
                                  </p:stCondLst>
                                  <p:iterate type="el" backwards="0">
                                    <p:tmAbs val="0"/>
                                  </p:iterate>
                                  <p:childTnLst>
                                    <p:set>
                                      <p:cBhvr>
                                        <p:cTn id="55" fill="hold"/>
                                        <p:tgtEl>
                                          <p:spTgt spid="713"/>
                                        </p:tgtEl>
                                        <p:attrNameLst>
                                          <p:attrName>style.visibility</p:attrName>
                                        </p:attrNameLst>
                                      </p:cBhvr>
                                      <p:to>
                                        <p:strVal val="visible"/>
                                      </p:to>
                                    </p:set>
                                    <p:anim calcmode="lin" valueType="num">
                                      <p:cBhvr>
                                        <p:cTn id="56" dur="500" fill="hold"/>
                                        <p:tgtEl>
                                          <p:spTgt spid="713"/>
                                        </p:tgtEl>
                                        <p:attrNameLst>
                                          <p:attrName>ppt_w</p:attrName>
                                        </p:attrNameLst>
                                      </p:cBhvr>
                                      <p:tavLst>
                                        <p:tav tm="0">
                                          <p:val>
                                            <p:fltVal val="0"/>
                                          </p:val>
                                        </p:tav>
                                        <p:tav tm="100000">
                                          <p:val>
                                            <p:strVal val="#ppt_w"/>
                                          </p:val>
                                        </p:tav>
                                      </p:tavLst>
                                    </p:anim>
                                    <p:anim calcmode="lin" valueType="num">
                                      <p:cBhvr>
                                        <p:cTn id="57" dur="500" fill="hold"/>
                                        <p:tgtEl>
                                          <p:spTgt spid="713"/>
                                        </p:tgtEl>
                                        <p:attrNameLst>
                                          <p:attrName>ppt_h</p:attrName>
                                        </p:attrNameLst>
                                      </p:cBhvr>
                                      <p:tavLst>
                                        <p:tav tm="0">
                                          <p:val>
                                            <p:fltVal val="0"/>
                                          </p:val>
                                        </p:tav>
                                        <p:tav tm="100000">
                                          <p:val>
                                            <p:strVal val="#ppt_h"/>
                                          </p:val>
                                        </p:tav>
                                      </p:tavLst>
                                    </p:anim>
                                  </p:childTnLst>
                                </p:cTn>
                              </p:par>
                            </p:childTnLst>
                          </p:cTn>
                        </p:par>
                        <p:par>
                          <p:cTn id="58" fill="hold">
                            <p:stCondLst>
                              <p:cond delay="5300"/>
                            </p:stCondLst>
                            <p:childTnLst>
                              <p:par>
                                <p:cTn id="59" presetClass="entr" nodeType="afterEffect" presetSubtype="1" presetID="2" grpId="12" fill="hold">
                                  <p:stCondLst>
                                    <p:cond delay="0"/>
                                  </p:stCondLst>
                                  <p:iterate type="el" backwards="0">
                                    <p:tmAbs val="0"/>
                                  </p:iterate>
                                  <p:childTnLst>
                                    <p:set>
                                      <p:cBhvr>
                                        <p:cTn id="60" fill="hold"/>
                                        <p:tgtEl>
                                          <p:spTgt spid="710"/>
                                        </p:tgtEl>
                                        <p:attrNameLst>
                                          <p:attrName>style.visibility</p:attrName>
                                        </p:attrNameLst>
                                      </p:cBhvr>
                                      <p:to>
                                        <p:strVal val="visible"/>
                                      </p:to>
                                    </p:set>
                                    <p:anim calcmode="lin" valueType="num">
                                      <p:cBhvr>
                                        <p:cTn id="61" dur="500" fill="hold"/>
                                        <p:tgtEl>
                                          <p:spTgt spid="710"/>
                                        </p:tgtEl>
                                        <p:attrNameLst>
                                          <p:attrName>ppt_x</p:attrName>
                                        </p:attrNameLst>
                                      </p:cBhvr>
                                      <p:tavLst>
                                        <p:tav tm="0">
                                          <p:val>
                                            <p:strVal val="#ppt_x"/>
                                          </p:val>
                                        </p:tav>
                                        <p:tav tm="100000">
                                          <p:val>
                                            <p:strVal val="#ppt_x"/>
                                          </p:val>
                                        </p:tav>
                                      </p:tavLst>
                                    </p:anim>
                                    <p:anim calcmode="lin" valueType="num">
                                      <p:cBhvr>
                                        <p:cTn id="62" dur="500" fill="hold"/>
                                        <p:tgtEl>
                                          <p:spTgt spid="710"/>
                                        </p:tgtEl>
                                        <p:attrNameLst>
                                          <p:attrName>ppt_y</p:attrName>
                                        </p:attrNameLst>
                                      </p:cBhvr>
                                      <p:tavLst>
                                        <p:tav tm="0">
                                          <p:val>
                                            <p:strVal val="0-#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Class="entr" nodeType="clickEffect" presetSubtype="8" presetID="2" grpId="13" fill="hold">
                                  <p:stCondLst>
                                    <p:cond delay="0"/>
                                  </p:stCondLst>
                                  <p:iterate type="el" backwards="0">
                                    <p:tmAbs val="0"/>
                                  </p:iterate>
                                  <p:childTnLst>
                                    <p:set>
                                      <p:cBhvr>
                                        <p:cTn id="66" fill="hold"/>
                                        <p:tgtEl>
                                          <p:spTgt spid="714"/>
                                        </p:tgtEl>
                                        <p:attrNameLst>
                                          <p:attrName>style.visibility</p:attrName>
                                        </p:attrNameLst>
                                      </p:cBhvr>
                                      <p:to>
                                        <p:strVal val="visible"/>
                                      </p:to>
                                    </p:set>
                                    <p:anim calcmode="lin" valueType="num">
                                      <p:cBhvr>
                                        <p:cTn id="67" dur="1000" fill="hold"/>
                                        <p:tgtEl>
                                          <p:spTgt spid="714"/>
                                        </p:tgtEl>
                                        <p:attrNameLst>
                                          <p:attrName>ppt_x</p:attrName>
                                        </p:attrNameLst>
                                      </p:cBhvr>
                                      <p:tavLst>
                                        <p:tav tm="0">
                                          <p:val>
                                            <p:strVal val="0-#ppt_w/2"/>
                                          </p:val>
                                        </p:tav>
                                        <p:tav tm="100000">
                                          <p:val>
                                            <p:strVal val="#ppt_x"/>
                                          </p:val>
                                        </p:tav>
                                      </p:tavLst>
                                    </p:anim>
                                    <p:anim calcmode="lin" valueType="num">
                                      <p:cBhvr>
                                        <p:cTn id="68" dur="1000" fill="hold"/>
                                        <p:tgtEl>
                                          <p:spTgt spid="714"/>
                                        </p:tgtEl>
                                        <p:attrNameLst>
                                          <p:attrName>ppt_y</p:attrName>
                                        </p:attrNameLst>
                                      </p:cBhvr>
                                      <p:tavLst>
                                        <p:tav tm="0">
                                          <p:val>
                                            <p:strVal val="#ppt_y"/>
                                          </p:val>
                                        </p:tav>
                                        <p:tav tm="100000">
                                          <p:val>
                                            <p:strVal val="#ppt_y"/>
                                          </p:val>
                                        </p:tav>
                                      </p:tavLst>
                                    </p:anim>
                                  </p:childTnLst>
                                </p:cTn>
                              </p:par>
                            </p:childTnLst>
                          </p:cTn>
                        </p:par>
                        <p:par>
                          <p:cTn id="69" fill="hold">
                            <p:stCondLst>
                              <p:cond delay="1000"/>
                            </p:stCondLst>
                            <p:childTnLst>
                              <p:par>
                                <p:cTn id="70" presetClass="entr" nodeType="afterEffect" presetSubtype="16" presetID="23" grpId="14" fill="hold">
                                  <p:stCondLst>
                                    <p:cond delay="0"/>
                                  </p:stCondLst>
                                  <p:iterate type="el" backwards="0">
                                    <p:tmAbs val="0"/>
                                  </p:iterate>
                                  <p:childTnLst>
                                    <p:set>
                                      <p:cBhvr>
                                        <p:cTn id="71" fill="hold"/>
                                        <p:tgtEl>
                                          <p:spTgt spid="718"/>
                                        </p:tgtEl>
                                        <p:attrNameLst>
                                          <p:attrName>style.visibility</p:attrName>
                                        </p:attrNameLst>
                                      </p:cBhvr>
                                      <p:to>
                                        <p:strVal val="visible"/>
                                      </p:to>
                                    </p:set>
                                    <p:anim calcmode="lin" valueType="num">
                                      <p:cBhvr>
                                        <p:cTn id="72" dur="500" fill="hold"/>
                                        <p:tgtEl>
                                          <p:spTgt spid="718"/>
                                        </p:tgtEl>
                                        <p:attrNameLst>
                                          <p:attrName>ppt_w</p:attrName>
                                        </p:attrNameLst>
                                      </p:cBhvr>
                                      <p:tavLst>
                                        <p:tav tm="0">
                                          <p:val>
                                            <p:fltVal val="0"/>
                                          </p:val>
                                        </p:tav>
                                        <p:tav tm="100000">
                                          <p:val>
                                            <p:strVal val="#ppt_w"/>
                                          </p:val>
                                        </p:tav>
                                      </p:tavLst>
                                    </p:anim>
                                    <p:anim calcmode="lin" valueType="num">
                                      <p:cBhvr>
                                        <p:cTn id="73" dur="500" fill="hold"/>
                                        <p:tgtEl>
                                          <p:spTgt spid="718"/>
                                        </p:tgtEl>
                                        <p:attrNameLst>
                                          <p:attrName>ppt_h</p:attrName>
                                        </p:attrNameLst>
                                      </p:cBhvr>
                                      <p:tavLst>
                                        <p:tav tm="0">
                                          <p:val>
                                            <p:fltVal val="0"/>
                                          </p:val>
                                        </p:tav>
                                        <p:tav tm="100000">
                                          <p:val>
                                            <p:strVal val="#ppt_h"/>
                                          </p:val>
                                        </p:tav>
                                      </p:tavLst>
                                    </p:anim>
                                  </p:childTnLst>
                                </p:cTn>
                              </p:par>
                            </p:childTnLst>
                          </p:cTn>
                        </p:par>
                        <p:par>
                          <p:cTn id="74" fill="hold">
                            <p:stCondLst>
                              <p:cond delay="1500"/>
                            </p:stCondLst>
                            <p:childTnLst>
                              <p:par>
                                <p:cTn id="75" presetClass="entr" nodeType="afterEffect" presetSubtype="1" presetID="2" grpId="15" fill="hold">
                                  <p:stCondLst>
                                    <p:cond delay="0"/>
                                  </p:stCondLst>
                                  <p:iterate type="el" backwards="0">
                                    <p:tmAbs val="0"/>
                                  </p:iterate>
                                  <p:childTnLst>
                                    <p:set>
                                      <p:cBhvr>
                                        <p:cTn id="76" fill="hold"/>
                                        <p:tgtEl>
                                          <p:spTgt spid="715"/>
                                        </p:tgtEl>
                                        <p:attrNameLst>
                                          <p:attrName>style.visibility</p:attrName>
                                        </p:attrNameLst>
                                      </p:cBhvr>
                                      <p:to>
                                        <p:strVal val="visible"/>
                                      </p:to>
                                    </p:set>
                                    <p:anim calcmode="lin" valueType="num">
                                      <p:cBhvr>
                                        <p:cTn id="77" dur="500" fill="hold"/>
                                        <p:tgtEl>
                                          <p:spTgt spid="715"/>
                                        </p:tgtEl>
                                        <p:attrNameLst>
                                          <p:attrName>ppt_x</p:attrName>
                                        </p:attrNameLst>
                                      </p:cBhvr>
                                      <p:tavLst>
                                        <p:tav tm="0">
                                          <p:val>
                                            <p:strVal val="#ppt_x"/>
                                          </p:val>
                                        </p:tav>
                                        <p:tav tm="100000">
                                          <p:val>
                                            <p:strVal val="#ppt_x"/>
                                          </p:val>
                                        </p:tav>
                                      </p:tavLst>
                                    </p:anim>
                                    <p:anim calcmode="lin" valueType="num">
                                      <p:cBhvr>
                                        <p:cTn id="78" dur="500" fill="hold"/>
                                        <p:tgtEl>
                                          <p:spTgt spid="7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99" grpId="3"/>
      <p:bldP build="whole" bldLvl="1" animBg="1" rev="0" advAuto="0" spid="709" grpId="7"/>
      <p:bldP build="whole" bldLvl="1" animBg="1" rev="0" advAuto="0" spid="703" grpId="5"/>
      <p:bldP build="whole" bldLvl="1" animBg="1" rev="0" advAuto="0" spid="705" grpId="10"/>
      <p:bldP build="whole" bldLvl="1" animBg="1" rev="0" advAuto="0" spid="715" grpId="15"/>
      <p:bldP build="whole" bldLvl="1" animBg="1" rev="0" advAuto="0" spid="706" grpId="8"/>
      <p:bldP build="whole" bldLvl="1" animBg="1" rev="0" advAuto="0" spid="710" grpId="12"/>
      <p:bldP build="whole" bldLvl="1" animBg="1" rev="0" advAuto="0" spid="718" grpId="14"/>
      <p:bldP build="whole" bldLvl="1" animBg="1" rev="0" advAuto="0" spid="700" grpId="6"/>
      <p:bldP build="whole" bldLvl="1" animBg="1" rev="0" advAuto="0" spid="704" grpId="9"/>
      <p:bldP build="whole" bldLvl="1" animBg="1" rev="0" advAuto="0" spid="695" grpId="2"/>
      <p:bldP build="whole" bldLvl="1" animBg="1" rev="0" advAuto="0" spid="696" grpId="4"/>
      <p:bldP build="whole" bldLvl="1" animBg="1" rev="0" advAuto="0" spid="694" grpId="1"/>
      <p:bldP build="whole" bldLvl="1" animBg="1" rev="0" advAuto="0" spid="713" grpId="11"/>
      <p:bldP build="whole" bldLvl="1" animBg="1" rev="0" advAuto="0" spid="714" grpId="13"/>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2" name="文本框 15"/>
          <p:cNvSpPr txBox="1"/>
          <p:nvPr/>
        </p:nvSpPr>
        <p:spPr>
          <a:xfrm>
            <a:off x="743676" y="309785"/>
            <a:ext cx="6067223"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Distributed SGD with FedAvg</a:t>
            </a:r>
          </a:p>
        </p:txBody>
      </p:sp>
      <p:sp>
        <p:nvSpPr>
          <p:cNvPr id="723" name="直接连接符 30"/>
          <p:cNvSpPr/>
          <p:nvPr/>
        </p:nvSpPr>
        <p:spPr>
          <a:xfrm>
            <a:off x="774478" y="657416"/>
            <a:ext cx="480260" cy="1"/>
          </a:xfrm>
          <a:prstGeom prst="line">
            <a:avLst/>
          </a:prstGeom>
          <a:ln>
            <a:solidFill>
              <a:srgbClr val="1B4367"/>
            </a:solidFill>
            <a:miter/>
          </a:ln>
        </p:spPr>
        <p:txBody>
          <a:bodyPr lIns="45719" rIns="45719"/>
          <a:lstStyle/>
          <a:p>
            <a:pPr/>
          </a:p>
        </p:txBody>
      </p:sp>
      <p:sp>
        <p:nvSpPr>
          <p:cNvPr id="724" name="TextBox 1210"/>
          <p:cNvSpPr txBox="1"/>
          <p:nvPr/>
        </p:nvSpPr>
        <p:spPr>
          <a:xfrm>
            <a:off x="1189403" y="1063468"/>
            <a:ext cx="3742490" cy="3606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defRPr b="1" sz="1900">
                <a:solidFill>
                  <a:srgbClr val="1B4367"/>
                </a:solidFill>
              </a:defRPr>
            </a:lvl1pPr>
          </a:lstStyle>
          <a:p>
            <a:pPr/>
            <a:r>
              <a:t>Local epoch = 1, batch size = 60</a:t>
            </a:r>
          </a:p>
        </p:txBody>
      </p:sp>
      <p:grpSp>
        <p:nvGrpSpPr>
          <p:cNvPr id="727" name="组合 107"/>
          <p:cNvGrpSpPr/>
          <p:nvPr/>
        </p:nvGrpSpPr>
        <p:grpSpPr>
          <a:xfrm>
            <a:off x="757325" y="1059511"/>
            <a:ext cx="368595" cy="368595"/>
            <a:chOff x="0" y="0"/>
            <a:chExt cx="368593" cy="368593"/>
          </a:xfrm>
        </p:grpSpPr>
        <p:sp>
          <p:nvSpPr>
            <p:cNvPr id="725"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726"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1</a:t>
              </a:r>
            </a:p>
          </p:txBody>
        </p:sp>
      </p:grpSp>
      <p:sp>
        <p:nvSpPr>
          <p:cNvPr id="728" name="TextBox 1210"/>
          <p:cNvSpPr txBox="1"/>
          <p:nvPr/>
        </p:nvSpPr>
        <p:spPr>
          <a:xfrm>
            <a:off x="1188149" y="1708388"/>
            <a:ext cx="4401635" cy="3606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Select all 1000 devices for training </a:t>
            </a:r>
          </a:p>
        </p:txBody>
      </p:sp>
      <p:grpSp>
        <p:nvGrpSpPr>
          <p:cNvPr id="731" name="组合 107"/>
          <p:cNvGrpSpPr/>
          <p:nvPr/>
        </p:nvGrpSpPr>
        <p:grpSpPr>
          <a:xfrm>
            <a:off x="761512" y="1723482"/>
            <a:ext cx="368595" cy="368595"/>
            <a:chOff x="0" y="0"/>
            <a:chExt cx="368593" cy="368593"/>
          </a:xfrm>
        </p:grpSpPr>
        <p:sp>
          <p:nvSpPr>
            <p:cNvPr id="729"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730"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2</a:t>
              </a:r>
            </a:p>
          </p:txBody>
        </p:sp>
      </p:grpSp>
      <p:sp>
        <p:nvSpPr>
          <p:cNvPr id="732" name="组合 107"/>
          <p:cNvSpPr/>
          <p:nvPr/>
        </p:nvSpPr>
        <p:spPr>
          <a:xfrm>
            <a:off x="757325" y="3067252"/>
            <a:ext cx="368595" cy="368595"/>
          </a:xfrm>
          <a:prstGeom prst="ellipse">
            <a:avLst/>
          </a:prstGeom>
          <a:solidFill>
            <a:srgbClr val="1B4367"/>
          </a:solidFill>
          <a:ln w="12700">
            <a:miter lim="400000"/>
          </a:ln>
          <a:extLst>
            <a:ext uri="{C572A759-6A51-4108-AA02-DFA0A04FC94B}">
              <ma14:wrappingTextBoxFlag xmlns:ma14="http://schemas.microsoft.com/office/mac/drawingml/2011/main" val="1"/>
            </a:ext>
          </a:extLst>
        </p:spPr>
        <p:txBody>
          <a:bodyPr lIns="45719" rIns="45719" anchor="ctr"/>
          <a:lstStyle>
            <a:lvl1pPr algn="ctr">
              <a:defRPr sz="1500">
                <a:solidFill>
                  <a:srgbClr val="FFFFFF"/>
                </a:solidFill>
              </a:defRPr>
            </a:lvl1pPr>
          </a:lstStyle>
          <a:p>
            <a:pPr/>
            <a:r>
              <a:t>4</a:t>
            </a:r>
          </a:p>
        </p:txBody>
      </p:sp>
      <p:sp>
        <p:nvSpPr>
          <p:cNvPr id="733" name="TextBox 1210"/>
          <p:cNvSpPr txBox="1"/>
          <p:nvPr/>
        </p:nvSpPr>
        <p:spPr>
          <a:xfrm>
            <a:off x="1175383" y="2925159"/>
            <a:ext cx="4982170"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FedAvg: send back models to the parameter servers and do averaging</a:t>
            </a:r>
          </a:p>
        </p:txBody>
      </p:sp>
      <p:sp>
        <p:nvSpPr>
          <p:cNvPr id="734" name="TextBox 1210"/>
          <p:cNvSpPr txBox="1"/>
          <p:nvPr/>
        </p:nvSpPr>
        <p:spPr>
          <a:xfrm>
            <a:off x="1188751" y="2245360"/>
            <a:ext cx="4224447"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Distributed SGD: send back gradients to the parameter servers </a:t>
            </a:r>
          </a:p>
        </p:txBody>
      </p:sp>
      <p:grpSp>
        <p:nvGrpSpPr>
          <p:cNvPr id="737" name="组合 107"/>
          <p:cNvGrpSpPr/>
          <p:nvPr/>
        </p:nvGrpSpPr>
        <p:grpSpPr>
          <a:xfrm>
            <a:off x="756674" y="2391410"/>
            <a:ext cx="368595" cy="368595"/>
            <a:chOff x="0" y="0"/>
            <a:chExt cx="368593" cy="368593"/>
          </a:xfrm>
        </p:grpSpPr>
        <p:sp>
          <p:nvSpPr>
            <p:cNvPr id="735"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736"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3</a:t>
              </a:r>
            </a:p>
          </p:txBody>
        </p:sp>
      </p:grpSp>
      <p:sp>
        <p:nvSpPr>
          <p:cNvPr id="738" name="TextBox 1210"/>
          <p:cNvSpPr txBox="1"/>
          <p:nvPr/>
        </p:nvSpPr>
        <p:spPr>
          <a:xfrm>
            <a:off x="1183993" y="3598228"/>
            <a:ext cx="4637921" cy="9448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p>
            <a:pPr>
              <a:defRPr b="1" sz="1900">
                <a:solidFill>
                  <a:srgbClr val="1B4367"/>
                </a:solidFill>
              </a:defRPr>
            </a:pPr>
            <a:r>
              <a:t>Weakness of FedAvg:</a:t>
            </a:r>
          </a:p>
          <a:p>
            <a:pPr>
              <a:defRPr b="1" sz="1900">
                <a:solidFill>
                  <a:srgbClr val="1B4367"/>
                </a:solidFill>
              </a:defRPr>
            </a:pPr>
            <a:r>
              <a:t>averaging hurts the resulting model, slow convergence speed</a:t>
            </a:r>
          </a:p>
        </p:txBody>
      </p:sp>
      <p:grpSp>
        <p:nvGrpSpPr>
          <p:cNvPr id="741" name="组合 107"/>
          <p:cNvGrpSpPr/>
          <p:nvPr/>
        </p:nvGrpSpPr>
        <p:grpSpPr>
          <a:xfrm>
            <a:off x="757840" y="3735179"/>
            <a:ext cx="368595" cy="368595"/>
            <a:chOff x="0" y="0"/>
            <a:chExt cx="368593" cy="368593"/>
          </a:xfrm>
        </p:grpSpPr>
        <p:sp>
          <p:nvSpPr>
            <p:cNvPr id="739"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740"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5</a:t>
              </a:r>
            </a:p>
          </p:txBody>
        </p:sp>
      </p:grpSp>
      <p:pic>
        <p:nvPicPr>
          <p:cNvPr id="742" name="problem_fedavg.png" descr="problem_fedavg.png"/>
          <p:cNvPicPr>
            <a:picLocks noChangeAspect="1"/>
          </p:cNvPicPr>
          <p:nvPr/>
        </p:nvPicPr>
        <p:blipFill>
          <a:blip r:embed="rId3">
            <a:extLst/>
          </a:blip>
          <a:stretch>
            <a:fillRect/>
          </a:stretch>
        </p:blipFill>
        <p:spPr>
          <a:xfrm>
            <a:off x="5344357" y="280623"/>
            <a:ext cx="3742490" cy="280686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722"/>
                                        </p:tgtEl>
                                        <p:attrNameLst>
                                          <p:attrName>style.visibility</p:attrName>
                                        </p:attrNameLst>
                                      </p:cBhvr>
                                      <p:to>
                                        <p:strVal val="visible"/>
                                      </p:to>
                                    </p:set>
                                    <p:anim calcmode="lin" valueType="num">
                                      <p:cBhvr>
                                        <p:cTn id="7" dur="500" fill="hold"/>
                                        <p:tgtEl>
                                          <p:spTgt spid="722"/>
                                        </p:tgtEl>
                                        <p:attrNameLst>
                                          <p:attrName>ppt_w</p:attrName>
                                        </p:attrNameLst>
                                      </p:cBhvr>
                                      <p:tavLst>
                                        <p:tav tm="0">
                                          <p:val>
                                            <p:fltVal val="0"/>
                                          </p:val>
                                        </p:tav>
                                        <p:tav tm="100000">
                                          <p:val>
                                            <p:strVal val="#ppt_w"/>
                                          </p:val>
                                        </p:tav>
                                      </p:tavLst>
                                    </p:anim>
                                    <p:anim calcmode="lin" valueType="num">
                                      <p:cBhvr>
                                        <p:cTn id="8" dur="500" fill="hold"/>
                                        <p:tgtEl>
                                          <p:spTgt spid="72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723"/>
                                        </p:tgtEl>
                                        <p:attrNameLst>
                                          <p:attrName>style.visibility</p:attrName>
                                        </p:attrNameLst>
                                      </p:cBhvr>
                                      <p:to>
                                        <p:strVal val="visible"/>
                                      </p:to>
                                    </p:set>
                                    <p:animEffect filter="wipe(left)" transition="in">
                                      <p:cBhvr>
                                        <p:cTn id="12" dur="300"/>
                                        <p:tgtEl>
                                          <p:spTgt spid="723"/>
                                        </p:tgtEl>
                                      </p:cBhvr>
                                    </p:animEffect>
                                  </p:childTnLst>
                                </p:cTn>
                              </p:par>
                            </p:childTnLst>
                          </p:cTn>
                        </p:par>
                        <p:par>
                          <p:cTn id="13" fill="hold">
                            <p:stCondLst>
                              <p:cond delay="800"/>
                            </p:stCondLst>
                            <p:childTnLst>
                              <p:par>
                                <p:cTn id="14" presetClass="entr" nodeType="afterEffect" presetSubtype="16" presetID="23" grpId="3" fill="hold">
                                  <p:stCondLst>
                                    <p:cond delay="0"/>
                                  </p:stCondLst>
                                  <p:iterate type="el" backwards="0">
                                    <p:tmAbs val="0"/>
                                  </p:iterate>
                                  <p:childTnLst>
                                    <p:set>
                                      <p:cBhvr>
                                        <p:cTn id="15" fill="hold"/>
                                        <p:tgtEl>
                                          <p:spTgt spid="727"/>
                                        </p:tgtEl>
                                        <p:attrNameLst>
                                          <p:attrName>style.visibility</p:attrName>
                                        </p:attrNameLst>
                                      </p:cBhvr>
                                      <p:to>
                                        <p:strVal val="visible"/>
                                      </p:to>
                                    </p:set>
                                    <p:anim calcmode="lin" valueType="num">
                                      <p:cBhvr>
                                        <p:cTn id="16" dur="500" fill="hold"/>
                                        <p:tgtEl>
                                          <p:spTgt spid="727"/>
                                        </p:tgtEl>
                                        <p:attrNameLst>
                                          <p:attrName>ppt_w</p:attrName>
                                        </p:attrNameLst>
                                      </p:cBhvr>
                                      <p:tavLst>
                                        <p:tav tm="0">
                                          <p:val>
                                            <p:fltVal val="0"/>
                                          </p:val>
                                        </p:tav>
                                        <p:tav tm="100000">
                                          <p:val>
                                            <p:strVal val="#ppt_w"/>
                                          </p:val>
                                        </p:tav>
                                      </p:tavLst>
                                    </p:anim>
                                    <p:anim calcmode="lin" valueType="num">
                                      <p:cBhvr>
                                        <p:cTn id="17" dur="500" fill="hold"/>
                                        <p:tgtEl>
                                          <p:spTgt spid="727"/>
                                        </p:tgtEl>
                                        <p:attrNameLst>
                                          <p:attrName>ppt_h</p:attrName>
                                        </p:attrNameLst>
                                      </p:cBhvr>
                                      <p:tavLst>
                                        <p:tav tm="0">
                                          <p:val>
                                            <p:fltVal val="0"/>
                                          </p:val>
                                        </p:tav>
                                        <p:tav tm="100000">
                                          <p:val>
                                            <p:strVal val="#ppt_h"/>
                                          </p:val>
                                        </p:tav>
                                      </p:tavLst>
                                    </p:anim>
                                  </p:childTnLst>
                                </p:cTn>
                              </p:par>
                            </p:childTnLst>
                          </p:cTn>
                        </p:par>
                        <p:par>
                          <p:cTn id="18" fill="hold">
                            <p:stCondLst>
                              <p:cond delay="1300"/>
                            </p:stCondLst>
                            <p:childTnLst>
                              <p:par>
                                <p:cTn id="19" presetClass="entr" nodeType="afterEffect" presetSubtype="1" presetID="2" grpId="4" fill="hold">
                                  <p:stCondLst>
                                    <p:cond delay="0"/>
                                  </p:stCondLst>
                                  <p:iterate type="el" backwards="0">
                                    <p:tmAbs val="0"/>
                                  </p:iterate>
                                  <p:childTnLst>
                                    <p:set>
                                      <p:cBhvr>
                                        <p:cTn id="20" fill="hold"/>
                                        <p:tgtEl>
                                          <p:spTgt spid="724"/>
                                        </p:tgtEl>
                                        <p:attrNameLst>
                                          <p:attrName>style.visibility</p:attrName>
                                        </p:attrNameLst>
                                      </p:cBhvr>
                                      <p:to>
                                        <p:strVal val="visible"/>
                                      </p:to>
                                    </p:set>
                                    <p:anim calcmode="lin" valueType="num">
                                      <p:cBhvr>
                                        <p:cTn id="21" dur="500" fill="hold"/>
                                        <p:tgtEl>
                                          <p:spTgt spid="724"/>
                                        </p:tgtEl>
                                        <p:attrNameLst>
                                          <p:attrName>ppt_x</p:attrName>
                                        </p:attrNameLst>
                                      </p:cBhvr>
                                      <p:tavLst>
                                        <p:tav tm="0">
                                          <p:val>
                                            <p:strVal val="#ppt_x"/>
                                          </p:val>
                                        </p:tav>
                                        <p:tav tm="100000">
                                          <p:val>
                                            <p:strVal val="#ppt_x"/>
                                          </p:val>
                                        </p:tav>
                                      </p:tavLst>
                                    </p:anim>
                                    <p:anim calcmode="lin" valueType="num">
                                      <p:cBhvr>
                                        <p:cTn id="22" dur="500" fill="hold"/>
                                        <p:tgtEl>
                                          <p:spTgt spid="724"/>
                                        </p:tgtEl>
                                        <p:attrNameLst>
                                          <p:attrName>ppt_y</p:attrName>
                                        </p:attrNameLst>
                                      </p:cBhvr>
                                      <p:tavLst>
                                        <p:tav tm="0">
                                          <p:val>
                                            <p:strVal val="0-#ppt_h/2"/>
                                          </p:val>
                                        </p:tav>
                                        <p:tav tm="100000">
                                          <p:val>
                                            <p:strVal val="#ppt_y"/>
                                          </p:val>
                                        </p:tav>
                                      </p:tavLst>
                                    </p:anim>
                                  </p:childTnLst>
                                </p:cTn>
                              </p:par>
                            </p:childTnLst>
                          </p:cTn>
                        </p:par>
                        <p:par>
                          <p:cTn id="23" fill="hold">
                            <p:stCondLst>
                              <p:cond delay="1800"/>
                            </p:stCondLst>
                            <p:childTnLst>
                              <p:par>
                                <p:cTn id="24" presetClass="entr" nodeType="afterEffect" presetSubtype="16" presetID="23" grpId="5" fill="hold">
                                  <p:stCondLst>
                                    <p:cond delay="0"/>
                                  </p:stCondLst>
                                  <p:iterate type="el" backwards="0">
                                    <p:tmAbs val="0"/>
                                  </p:iterate>
                                  <p:childTnLst>
                                    <p:set>
                                      <p:cBhvr>
                                        <p:cTn id="25" fill="hold"/>
                                        <p:tgtEl>
                                          <p:spTgt spid="731"/>
                                        </p:tgtEl>
                                        <p:attrNameLst>
                                          <p:attrName>style.visibility</p:attrName>
                                        </p:attrNameLst>
                                      </p:cBhvr>
                                      <p:to>
                                        <p:strVal val="visible"/>
                                      </p:to>
                                    </p:set>
                                    <p:anim calcmode="lin" valueType="num">
                                      <p:cBhvr>
                                        <p:cTn id="26" dur="500" fill="hold"/>
                                        <p:tgtEl>
                                          <p:spTgt spid="731"/>
                                        </p:tgtEl>
                                        <p:attrNameLst>
                                          <p:attrName>ppt_w</p:attrName>
                                        </p:attrNameLst>
                                      </p:cBhvr>
                                      <p:tavLst>
                                        <p:tav tm="0">
                                          <p:val>
                                            <p:fltVal val="0"/>
                                          </p:val>
                                        </p:tav>
                                        <p:tav tm="100000">
                                          <p:val>
                                            <p:strVal val="#ppt_w"/>
                                          </p:val>
                                        </p:tav>
                                      </p:tavLst>
                                    </p:anim>
                                    <p:anim calcmode="lin" valueType="num">
                                      <p:cBhvr>
                                        <p:cTn id="27" dur="500" fill="hold"/>
                                        <p:tgtEl>
                                          <p:spTgt spid="731"/>
                                        </p:tgtEl>
                                        <p:attrNameLst>
                                          <p:attrName>ppt_h</p:attrName>
                                        </p:attrNameLst>
                                      </p:cBhvr>
                                      <p:tavLst>
                                        <p:tav tm="0">
                                          <p:val>
                                            <p:fltVal val="0"/>
                                          </p:val>
                                        </p:tav>
                                        <p:tav tm="100000">
                                          <p:val>
                                            <p:strVal val="#ppt_h"/>
                                          </p:val>
                                        </p:tav>
                                      </p:tavLst>
                                    </p:anim>
                                  </p:childTnLst>
                                </p:cTn>
                              </p:par>
                            </p:childTnLst>
                          </p:cTn>
                        </p:par>
                        <p:par>
                          <p:cTn id="28" fill="hold">
                            <p:stCondLst>
                              <p:cond delay="2300"/>
                            </p:stCondLst>
                            <p:childTnLst>
                              <p:par>
                                <p:cTn id="29" presetClass="entr" nodeType="afterEffect" presetSubtype="1" presetID="2" grpId="6" fill="hold">
                                  <p:stCondLst>
                                    <p:cond delay="0"/>
                                  </p:stCondLst>
                                  <p:iterate type="el" backwards="0">
                                    <p:tmAbs val="0"/>
                                  </p:iterate>
                                  <p:childTnLst>
                                    <p:set>
                                      <p:cBhvr>
                                        <p:cTn id="30" fill="hold"/>
                                        <p:tgtEl>
                                          <p:spTgt spid="728"/>
                                        </p:tgtEl>
                                        <p:attrNameLst>
                                          <p:attrName>style.visibility</p:attrName>
                                        </p:attrNameLst>
                                      </p:cBhvr>
                                      <p:to>
                                        <p:strVal val="visible"/>
                                      </p:to>
                                    </p:set>
                                    <p:anim calcmode="lin" valueType="num">
                                      <p:cBhvr>
                                        <p:cTn id="31" dur="500" fill="hold"/>
                                        <p:tgtEl>
                                          <p:spTgt spid="728"/>
                                        </p:tgtEl>
                                        <p:attrNameLst>
                                          <p:attrName>ppt_x</p:attrName>
                                        </p:attrNameLst>
                                      </p:cBhvr>
                                      <p:tavLst>
                                        <p:tav tm="0">
                                          <p:val>
                                            <p:strVal val="#ppt_x"/>
                                          </p:val>
                                        </p:tav>
                                        <p:tav tm="100000">
                                          <p:val>
                                            <p:strVal val="#ppt_x"/>
                                          </p:val>
                                        </p:tav>
                                      </p:tavLst>
                                    </p:anim>
                                    <p:anim calcmode="lin" valueType="num">
                                      <p:cBhvr>
                                        <p:cTn id="32" dur="500" fill="hold"/>
                                        <p:tgtEl>
                                          <p:spTgt spid="728"/>
                                        </p:tgtEl>
                                        <p:attrNameLst>
                                          <p:attrName>ppt_y</p:attrName>
                                        </p:attrNameLst>
                                      </p:cBhvr>
                                      <p:tavLst>
                                        <p:tav tm="0">
                                          <p:val>
                                            <p:strVal val="0-#ppt_h/2"/>
                                          </p:val>
                                        </p:tav>
                                        <p:tav tm="100000">
                                          <p:val>
                                            <p:strVal val="#ppt_y"/>
                                          </p:val>
                                        </p:tav>
                                      </p:tavLst>
                                    </p:anim>
                                  </p:childTnLst>
                                </p:cTn>
                              </p:par>
                            </p:childTnLst>
                          </p:cTn>
                        </p:par>
                        <p:par>
                          <p:cTn id="33" fill="hold">
                            <p:stCondLst>
                              <p:cond delay="2800"/>
                            </p:stCondLst>
                            <p:childTnLst>
                              <p:par>
                                <p:cTn id="34" presetClass="entr" nodeType="afterEffect" presetSubtype="16" presetID="23" grpId="7" fill="hold">
                                  <p:stCondLst>
                                    <p:cond delay="0"/>
                                  </p:stCondLst>
                                  <p:iterate type="el" backwards="0">
                                    <p:tmAbs val="0"/>
                                  </p:iterate>
                                  <p:childTnLst>
                                    <p:set>
                                      <p:cBhvr>
                                        <p:cTn id="35" fill="hold"/>
                                        <p:tgtEl>
                                          <p:spTgt spid="737"/>
                                        </p:tgtEl>
                                        <p:attrNameLst>
                                          <p:attrName>style.visibility</p:attrName>
                                        </p:attrNameLst>
                                      </p:cBhvr>
                                      <p:to>
                                        <p:strVal val="visible"/>
                                      </p:to>
                                    </p:set>
                                    <p:anim calcmode="lin" valueType="num">
                                      <p:cBhvr>
                                        <p:cTn id="36" dur="500" fill="hold"/>
                                        <p:tgtEl>
                                          <p:spTgt spid="737"/>
                                        </p:tgtEl>
                                        <p:attrNameLst>
                                          <p:attrName>ppt_w</p:attrName>
                                        </p:attrNameLst>
                                      </p:cBhvr>
                                      <p:tavLst>
                                        <p:tav tm="0">
                                          <p:val>
                                            <p:fltVal val="0"/>
                                          </p:val>
                                        </p:tav>
                                        <p:tav tm="100000">
                                          <p:val>
                                            <p:strVal val="#ppt_w"/>
                                          </p:val>
                                        </p:tav>
                                      </p:tavLst>
                                    </p:anim>
                                    <p:anim calcmode="lin" valueType="num">
                                      <p:cBhvr>
                                        <p:cTn id="37" dur="500" fill="hold"/>
                                        <p:tgtEl>
                                          <p:spTgt spid="737"/>
                                        </p:tgtEl>
                                        <p:attrNameLst>
                                          <p:attrName>ppt_h</p:attrName>
                                        </p:attrNameLst>
                                      </p:cBhvr>
                                      <p:tavLst>
                                        <p:tav tm="0">
                                          <p:val>
                                            <p:fltVal val="0"/>
                                          </p:val>
                                        </p:tav>
                                        <p:tav tm="100000">
                                          <p:val>
                                            <p:strVal val="#ppt_h"/>
                                          </p:val>
                                        </p:tav>
                                      </p:tavLst>
                                    </p:anim>
                                  </p:childTnLst>
                                </p:cTn>
                              </p:par>
                            </p:childTnLst>
                          </p:cTn>
                        </p:par>
                        <p:par>
                          <p:cTn id="38" fill="hold">
                            <p:stCondLst>
                              <p:cond delay="3300"/>
                            </p:stCondLst>
                            <p:childTnLst>
                              <p:par>
                                <p:cTn id="39" presetClass="entr" nodeType="afterEffect" presetSubtype="1" presetID="2" grpId="8" fill="hold">
                                  <p:stCondLst>
                                    <p:cond delay="0"/>
                                  </p:stCondLst>
                                  <p:iterate type="el" backwards="0">
                                    <p:tmAbs val="0"/>
                                  </p:iterate>
                                  <p:childTnLst>
                                    <p:set>
                                      <p:cBhvr>
                                        <p:cTn id="40" fill="hold"/>
                                        <p:tgtEl>
                                          <p:spTgt spid="734"/>
                                        </p:tgtEl>
                                        <p:attrNameLst>
                                          <p:attrName>style.visibility</p:attrName>
                                        </p:attrNameLst>
                                      </p:cBhvr>
                                      <p:to>
                                        <p:strVal val="visible"/>
                                      </p:to>
                                    </p:set>
                                    <p:anim calcmode="lin" valueType="num">
                                      <p:cBhvr>
                                        <p:cTn id="41" dur="500" fill="hold"/>
                                        <p:tgtEl>
                                          <p:spTgt spid="734"/>
                                        </p:tgtEl>
                                        <p:attrNameLst>
                                          <p:attrName>ppt_x</p:attrName>
                                        </p:attrNameLst>
                                      </p:cBhvr>
                                      <p:tavLst>
                                        <p:tav tm="0">
                                          <p:val>
                                            <p:strVal val="#ppt_x"/>
                                          </p:val>
                                        </p:tav>
                                        <p:tav tm="100000">
                                          <p:val>
                                            <p:strVal val="#ppt_x"/>
                                          </p:val>
                                        </p:tav>
                                      </p:tavLst>
                                    </p:anim>
                                    <p:anim calcmode="lin" valueType="num">
                                      <p:cBhvr>
                                        <p:cTn id="42" dur="500" fill="hold"/>
                                        <p:tgtEl>
                                          <p:spTgt spid="734"/>
                                        </p:tgtEl>
                                        <p:attrNameLst>
                                          <p:attrName>ppt_y</p:attrName>
                                        </p:attrNameLst>
                                      </p:cBhvr>
                                      <p:tavLst>
                                        <p:tav tm="0">
                                          <p:val>
                                            <p:strVal val="0-#ppt_h/2"/>
                                          </p:val>
                                        </p:tav>
                                        <p:tav tm="100000">
                                          <p:val>
                                            <p:strVal val="#ppt_y"/>
                                          </p:val>
                                        </p:tav>
                                      </p:tavLst>
                                    </p:anim>
                                  </p:childTnLst>
                                </p:cTn>
                              </p:par>
                            </p:childTnLst>
                          </p:cTn>
                        </p:par>
                        <p:par>
                          <p:cTn id="43" fill="hold">
                            <p:stCondLst>
                              <p:cond delay="3800"/>
                            </p:stCondLst>
                            <p:childTnLst>
                              <p:par>
                                <p:cTn id="44" presetClass="entr" nodeType="afterEffect" presetSubtype="16" presetID="23" grpId="9" fill="hold">
                                  <p:stCondLst>
                                    <p:cond delay="0"/>
                                  </p:stCondLst>
                                  <p:iterate type="el" backwards="0">
                                    <p:tmAbs val="0"/>
                                  </p:iterate>
                                  <p:childTnLst>
                                    <p:set>
                                      <p:cBhvr>
                                        <p:cTn id="45" fill="hold"/>
                                        <p:tgtEl>
                                          <p:spTgt spid="732"/>
                                        </p:tgtEl>
                                        <p:attrNameLst>
                                          <p:attrName>style.visibility</p:attrName>
                                        </p:attrNameLst>
                                      </p:cBhvr>
                                      <p:to>
                                        <p:strVal val="visible"/>
                                      </p:to>
                                    </p:set>
                                    <p:anim calcmode="lin" valueType="num">
                                      <p:cBhvr>
                                        <p:cTn id="46" dur="500" fill="hold"/>
                                        <p:tgtEl>
                                          <p:spTgt spid="732"/>
                                        </p:tgtEl>
                                        <p:attrNameLst>
                                          <p:attrName>ppt_w</p:attrName>
                                        </p:attrNameLst>
                                      </p:cBhvr>
                                      <p:tavLst>
                                        <p:tav tm="0">
                                          <p:val>
                                            <p:fltVal val="0"/>
                                          </p:val>
                                        </p:tav>
                                        <p:tav tm="100000">
                                          <p:val>
                                            <p:strVal val="#ppt_w"/>
                                          </p:val>
                                        </p:tav>
                                      </p:tavLst>
                                    </p:anim>
                                    <p:anim calcmode="lin" valueType="num">
                                      <p:cBhvr>
                                        <p:cTn id="47" dur="500" fill="hold"/>
                                        <p:tgtEl>
                                          <p:spTgt spid="732"/>
                                        </p:tgtEl>
                                        <p:attrNameLst>
                                          <p:attrName>ppt_h</p:attrName>
                                        </p:attrNameLst>
                                      </p:cBhvr>
                                      <p:tavLst>
                                        <p:tav tm="0">
                                          <p:val>
                                            <p:fltVal val="0"/>
                                          </p:val>
                                        </p:tav>
                                        <p:tav tm="100000">
                                          <p:val>
                                            <p:strVal val="#ppt_h"/>
                                          </p:val>
                                        </p:tav>
                                      </p:tavLst>
                                    </p:anim>
                                  </p:childTnLst>
                                </p:cTn>
                              </p:par>
                            </p:childTnLst>
                          </p:cTn>
                        </p:par>
                        <p:par>
                          <p:cTn id="48" fill="hold">
                            <p:stCondLst>
                              <p:cond delay="4300"/>
                            </p:stCondLst>
                            <p:childTnLst>
                              <p:par>
                                <p:cTn id="49" presetClass="entr" nodeType="afterEffect" presetSubtype="1" presetID="2" grpId="10" fill="hold">
                                  <p:stCondLst>
                                    <p:cond delay="0"/>
                                  </p:stCondLst>
                                  <p:iterate type="el" backwards="0">
                                    <p:tmAbs val="0"/>
                                  </p:iterate>
                                  <p:childTnLst>
                                    <p:set>
                                      <p:cBhvr>
                                        <p:cTn id="50" fill="hold"/>
                                        <p:tgtEl>
                                          <p:spTgt spid="733"/>
                                        </p:tgtEl>
                                        <p:attrNameLst>
                                          <p:attrName>style.visibility</p:attrName>
                                        </p:attrNameLst>
                                      </p:cBhvr>
                                      <p:to>
                                        <p:strVal val="visible"/>
                                      </p:to>
                                    </p:set>
                                    <p:anim calcmode="lin" valueType="num">
                                      <p:cBhvr>
                                        <p:cTn id="51" dur="500" fill="hold"/>
                                        <p:tgtEl>
                                          <p:spTgt spid="733"/>
                                        </p:tgtEl>
                                        <p:attrNameLst>
                                          <p:attrName>ppt_x</p:attrName>
                                        </p:attrNameLst>
                                      </p:cBhvr>
                                      <p:tavLst>
                                        <p:tav tm="0">
                                          <p:val>
                                            <p:strVal val="#ppt_x"/>
                                          </p:val>
                                        </p:tav>
                                        <p:tav tm="100000">
                                          <p:val>
                                            <p:strVal val="#ppt_x"/>
                                          </p:val>
                                        </p:tav>
                                      </p:tavLst>
                                    </p:anim>
                                    <p:anim calcmode="lin" valueType="num">
                                      <p:cBhvr>
                                        <p:cTn id="52" dur="500" fill="hold"/>
                                        <p:tgtEl>
                                          <p:spTgt spid="733"/>
                                        </p:tgtEl>
                                        <p:attrNameLst>
                                          <p:attrName>ppt_y</p:attrName>
                                        </p:attrNameLst>
                                      </p:cBhvr>
                                      <p:tavLst>
                                        <p:tav tm="0">
                                          <p:val>
                                            <p:strVal val="0-#ppt_h/2"/>
                                          </p:val>
                                        </p:tav>
                                        <p:tav tm="100000">
                                          <p:val>
                                            <p:strVal val="#ppt_y"/>
                                          </p:val>
                                        </p:tav>
                                      </p:tavLst>
                                    </p:anim>
                                  </p:childTnLst>
                                </p:cTn>
                              </p:par>
                            </p:childTnLst>
                          </p:cTn>
                        </p:par>
                        <p:par>
                          <p:cTn id="53" fill="hold">
                            <p:stCondLst>
                              <p:cond delay="4800"/>
                            </p:stCondLst>
                            <p:childTnLst>
                              <p:par>
                                <p:cTn id="54" presetClass="entr" nodeType="afterEffect" presetSubtype="16" presetID="23" grpId="11" fill="hold">
                                  <p:stCondLst>
                                    <p:cond delay="0"/>
                                  </p:stCondLst>
                                  <p:iterate type="el" backwards="0">
                                    <p:tmAbs val="0"/>
                                  </p:iterate>
                                  <p:childTnLst>
                                    <p:set>
                                      <p:cBhvr>
                                        <p:cTn id="55" fill="hold"/>
                                        <p:tgtEl>
                                          <p:spTgt spid="741"/>
                                        </p:tgtEl>
                                        <p:attrNameLst>
                                          <p:attrName>style.visibility</p:attrName>
                                        </p:attrNameLst>
                                      </p:cBhvr>
                                      <p:to>
                                        <p:strVal val="visible"/>
                                      </p:to>
                                    </p:set>
                                    <p:anim calcmode="lin" valueType="num">
                                      <p:cBhvr>
                                        <p:cTn id="56" dur="500" fill="hold"/>
                                        <p:tgtEl>
                                          <p:spTgt spid="741"/>
                                        </p:tgtEl>
                                        <p:attrNameLst>
                                          <p:attrName>ppt_w</p:attrName>
                                        </p:attrNameLst>
                                      </p:cBhvr>
                                      <p:tavLst>
                                        <p:tav tm="0">
                                          <p:val>
                                            <p:fltVal val="0"/>
                                          </p:val>
                                        </p:tav>
                                        <p:tav tm="100000">
                                          <p:val>
                                            <p:strVal val="#ppt_w"/>
                                          </p:val>
                                        </p:tav>
                                      </p:tavLst>
                                    </p:anim>
                                    <p:anim calcmode="lin" valueType="num">
                                      <p:cBhvr>
                                        <p:cTn id="57" dur="500" fill="hold"/>
                                        <p:tgtEl>
                                          <p:spTgt spid="741"/>
                                        </p:tgtEl>
                                        <p:attrNameLst>
                                          <p:attrName>ppt_h</p:attrName>
                                        </p:attrNameLst>
                                      </p:cBhvr>
                                      <p:tavLst>
                                        <p:tav tm="0">
                                          <p:val>
                                            <p:fltVal val="0"/>
                                          </p:val>
                                        </p:tav>
                                        <p:tav tm="100000">
                                          <p:val>
                                            <p:strVal val="#ppt_h"/>
                                          </p:val>
                                        </p:tav>
                                      </p:tavLst>
                                    </p:anim>
                                  </p:childTnLst>
                                </p:cTn>
                              </p:par>
                            </p:childTnLst>
                          </p:cTn>
                        </p:par>
                        <p:par>
                          <p:cTn id="58" fill="hold">
                            <p:stCondLst>
                              <p:cond delay="5300"/>
                            </p:stCondLst>
                            <p:childTnLst>
                              <p:par>
                                <p:cTn id="59" presetClass="entr" nodeType="afterEffect" presetSubtype="1" presetID="2" grpId="12" fill="hold">
                                  <p:stCondLst>
                                    <p:cond delay="0"/>
                                  </p:stCondLst>
                                  <p:iterate type="el" backwards="0">
                                    <p:tmAbs val="0"/>
                                  </p:iterate>
                                  <p:childTnLst>
                                    <p:set>
                                      <p:cBhvr>
                                        <p:cTn id="60" fill="hold"/>
                                        <p:tgtEl>
                                          <p:spTgt spid="738"/>
                                        </p:tgtEl>
                                        <p:attrNameLst>
                                          <p:attrName>style.visibility</p:attrName>
                                        </p:attrNameLst>
                                      </p:cBhvr>
                                      <p:to>
                                        <p:strVal val="visible"/>
                                      </p:to>
                                    </p:set>
                                    <p:anim calcmode="lin" valueType="num">
                                      <p:cBhvr>
                                        <p:cTn id="61" dur="500" fill="hold"/>
                                        <p:tgtEl>
                                          <p:spTgt spid="738"/>
                                        </p:tgtEl>
                                        <p:attrNameLst>
                                          <p:attrName>ppt_x</p:attrName>
                                        </p:attrNameLst>
                                      </p:cBhvr>
                                      <p:tavLst>
                                        <p:tav tm="0">
                                          <p:val>
                                            <p:strVal val="#ppt_x"/>
                                          </p:val>
                                        </p:tav>
                                        <p:tav tm="100000">
                                          <p:val>
                                            <p:strVal val="#ppt_x"/>
                                          </p:val>
                                        </p:tav>
                                      </p:tavLst>
                                    </p:anim>
                                    <p:anim calcmode="lin" valueType="num">
                                      <p:cBhvr>
                                        <p:cTn id="62" dur="500" fill="hold"/>
                                        <p:tgtEl>
                                          <p:spTgt spid="738"/>
                                        </p:tgtEl>
                                        <p:attrNameLst>
                                          <p:attrName>ppt_y</p:attrName>
                                        </p:attrNameLst>
                                      </p:cBhvr>
                                      <p:tavLst>
                                        <p:tav tm="0">
                                          <p:val>
                                            <p:strVal val="0-#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Class="entr" nodeType="clickEffect" presetSubtype="8" presetID="2" grpId="13" fill="hold">
                                  <p:stCondLst>
                                    <p:cond delay="0"/>
                                  </p:stCondLst>
                                  <p:iterate type="el" backwards="0">
                                    <p:tmAbs val="0"/>
                                  </p:iterate>
                                  <p:childTnLst>
                                    <p:set>
                                      <p:cBhvr>
                                        <p:cTn id="66" fill="hold"/>
                                        <p:tgtEl>
                                          <p:spTgt spid="742"/>
                                        </p:tgtEl>
                                        <p:attrNameLst>
                                          <p:attrName>style.visibility</p:attrName>
                                        </p:attrNameLst>
                                      </p:cBhvr>
                                      <p:to>
                                        <p:strVal val="visible"/>
                                      </p:to>
                                    </p:set>
                                    <p:anim calcmode="lin" valueType="num">
                                      <p:cBhvr>
                                        <p:cTn id="67" dur="1000" fill="hold"/>
                                        <p:tgtEl>
                                          <p:spTgt spid="742"/>
                                        </p:tgtEl>
                                        <p:attrNameLst>
                                          <p:attrName>ppt_x</p:attrName>
                                        </p:attrNameLst>
                                      </p:cBhvr>
                                      <p:tavLst>
                                        <p:tav tm="0">
                                          <p:val>
                                            <p:strVal val="0-#ppt_w/2"/>
                                          </p:val>
                                        </p:tav>
                                        <p:tav tm="100000">
                                          <p:val>
                                            <p:strVal val="#ppt_x"/>
                                          </p:val>
                                        </p:tav>
                                      </p:tavLst>
                                    </p:anim>
                                    <p:anim calcmode="lin" valueType="num">
                                      <p:cBhvr>
                                        <p:cTn id="68" dur="1000" fill="hold"/>
                                        <p:tgtEl>
                                          <p:spTgt spid="7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7" grpId="3"/>
      <p:bldP build="whole" bldLvl="1" animBg="1" rev="0" advAuto="0" spid="737" grpId="7"/>
      <p:bldP build="whole" bldLvl="1" animBg="1" rev="0" advAuto="0" spid="732" grpId="9"/>
      <p:bldP build="whole" bldLvl="1" animBg="1" rev="0" advAuto="0" spid="723" grpId="2"/>
      <p:bldP build="whole" bldLvl="1" animBg="1" rev="0" advAuto="0" spid="724" grpId="4"/>
      <p:bldP build="whole" bldLvl="1" animBg="1" rev="0" advAuto="0" spid="728" grpId="6"/>
      <p:bldP build="whole" bldLvl="1" animBg="1" rev="0" advAuto="0" spid="722" grpId="1"/>
      <p:bldP build="whole" bldLvl="1" animBg="1" rev="0" advAuto="0" spid="742" grpId="13"/>
      <p:bldP build="whole" bldLvl="1" animBg="1" rev="0" advAuto="0" spid="734" grpId="8"/>
      <p:bldP build="whole" bldLvl="1" animBg="1" rev="0" advAuto="0" spid="738" grpId="12"/>
      <p:bldP build="whole" bldLvl="1" animBg="1" rev="0" advAuto="0" spid="741" grpId="11"/>
      <p:bldP build="whole" bldLvl="1" animBg="1" rev="0" advAuto="0" spid="733" grpId="10"/>
      <p:bldP build="whole" bldLvl="1" animBg="1" rev="0" advAuto="0" spid="731" grpId="5"/>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6" name="文本框 15"/>
          <p:cNvSpPr txBox="1"/>
          <p:nvPr/>
        </p:nvSpPr>
        <p:spPr>
          <a:xfrm>
            <a:off x="743676" y="309785"/>
            <a:ext cx="5558773"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Number of devices</a:t>
            </a:r>
          </a:p>
        </p:txBody>
      </p:sp>
      <p:sp>
        <p:nvSpPr>
          <p:cNvPr id="747" name="直接连接符 30"/>
          <p:cNvSpPr/>
          <p:nvPr/>
        </p:nvSpPr>
        <p:spPr>
          <a:xfrm>
            <a:off x="774478" y="657416"/>
            <a:ext cx="480260" cy="1"/>
          </a:xfrm>
          <a:prstGeom prst="line">
            <a:avLst/>
          </a:prstGeom>
          <a:ln>
            <a:solidFill>
              <a:srgbClr val="1B4367"/>
            </a:solidFill>
            <a:miter/>
          </a:ln>
        </p:spPr>
        <p:txBody>
          <a:bodyPr lIns="45719" rIns="45719"/>
          <a:lstStyle/>
          <a:p>
            <a:pPr/>
          </a:p>
        </p:txBody>
      </p:sp>
      <p:sp>
        <p:nvSpPr>
          <p:cNvPr id="748" name="TextBox 1210"/>
          <p:cNvSpPr txBox="1"/>
          <p:nvPr/>
        </p:nvSpPr>
        <p:spPr>
          <a:xfrm>
            <a:off x="930366" y="3621669"/>
            <a:ext cx="4352456" cy="6527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p>
            <a:pPr>
              <a:defRPr b="1" sz="1900">
                <a:solidFill>
                  <a:srgbClr val="1B4367"/>
                </a:solidFill>
              </a:defRPr>
            </a:pPr>
            <a:r>
              <a:t>Max amount of data per device = 200,</a:t>
            </a:r>
          </a:p>
          <a:p>
            <a:pPr>
              <a:defRPr b="1" sz="1900">
                <a:solidFill>
                  <a:srgbClr val="1B4367"/>
                </a:solidFill>
              </a:defRPr>
            </a:pPr>
            <a:r>
              <a:t>reduced ~1/3</a:t>
            </a:r>
          </a:p>
        </p:txBody>
      </p:sp>
      <p:grpSp>
        <p:nvGrpSpPr>
          <p:cNvPr id="751" name="组合 107"/>
          <p:cNvGrpSpPr/>
          <p:nvPr/>
        </p:nvGrpSpPr>
        <p:grpSpPr>
          <a:xfrm>
            <a:off x="474954" y="3763762"/>
            <a:ext cx="368595" cy="368595"/>
            <a:chOff x="0" y="0"/>
            <a:chExt cx="368593" cy="368593"/>
          </a:xfrm>
        </p:grpSpPr>
        <p:sp>
          <p:nvSpPr>
            <p:cNvPr id="749"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750"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1</a:t>
              </a:r>
            </a:p>
          </p:txBody>
        </p:sp>
      </p:grpSp>
      <p:sp>
        <p:nvSpPr>
          <p:cNvPr id="752" name="TextBox 1210"/>
          <p:cNvSpPr txBox="1"/>
          <p:nvPr/>
        </p:nvSpPr>
        <p:spPr>
          <a:xfrm>
            <a:off x="905777" y="4431690"/>
            <a:ext cx="4401635"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Small amount of devices:  unstable accuracy</a:t>
            </a:r>
          </a:p>
        </p:txBody>
      </p:sp>
      <p:grpSp>
        <p:nvGrpSpPr>
          <p:cNvPr id="755" name="组合 107"/>
          <p:cNvGrpSpPr/>
          <p:nvPr/>
        </p:nvGrpSpPr>
        <p:grpSpPr>
          <a:xfrm>
            <a:off x="479141" y="4427733"/>
            <a:ext cx="368595" cy="368595"/>
            <a:chOff x="0" y="0"/>
            <a:chExt cx="368593" cy="368593"/>
          </a:xfrm>
        </p:grpSpPr>
        <p:sp>
          <p:nvSpPr>
            <p:cNvPr id="753"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754"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2</a:t>
              </a:r>
            </a:p>
          </p:txBody>
        </p:sp>
      </p:grpSp>
      <p:pic>
        <p:nvPicPr>
          <p:cNvPr id="756" name="num_device_1.png" descr="num_device_1.png"/>
          <p:cNvPicPr>
            <a:picLocks noChangeAspect="1"/>
          </p:cNvPicPr>
          <p:nvPr/>
        </p:nvPicPr>
        <p:blipFill>
          <a:blip r:embed="rId3">
            <a:extLst/>
          </a:blip>
          <a:stretch>
            <a:fillRect/>
          </a:stretch>
        </p:blipFill>
        <p:spPr>
          <a:xfrm>
            <a:off x="124044" y="807935"/>
            <a:ext cx="3707010" cy="2780257"/>
          </a:xfrm>
          <a:prstGeom prst="rect">
            <a:avLst/>
          </a:prstGeom>
          <a:ln w="12700">
            <a:miter lim="400000"/>
          </a:ln>
        </p:spPr>
      </p:pic>
      <p:pic>
        <p:nvPicPr>
          <p:cNvPr id="757" name="num_device_2.png" descr="num_device_2.png"/>
          <p:cNvPicPr>
            <a:picLocks noChangeAspect="1"/>
          </p:cNvPicPr>
          <p:nvPr/>
        </p:nvPicPr>
        <p:blipFill>
          <a:blip r:embed="rId4">
            <a:extLst/>
          </a:blip>
          <a:stretch>
            <a:fillRect/>
          </a:stretch>
        </p:blipFill>
        <p:spPr>
          <a:xfrm>
            <a:off x="3508494" y="-183305"/>
            <a:ext cx="4224447" cy="3168336"/>
          </a:xfrm>
          <a:prstGeom prst="rect">
            <a:avLst/>
          </a:prstGeom>
          <a:ln w="12700">
            <a:miter lim="400000"/>
          </a:ln>
        </p:spPr>
      </p:pic>
      <p:pic>
        <p:nvPicPr>
          <p:cNvPr id="758" name="num_device_5.png" descr="num_device_5.png"/>
          <p:cNvPicPr>
            <a:picLocks noChangeAspect="1"/>
          </p:cNvPicPr>
          <p:nvPr/>
        </p:nvPicPr>
        <p:blipFill>
          <a:blip r:embed="rId5">
            <a:extLst/>
          </a:blip>
          <a:stretch>
            <a:fillRect/>
          </a:stretch>
        </p:blipFill>
        <p:spPr>
          <a:xfrm>
            <a:off x="5369640" y="2435310"/>
            <a:ext cx="3830799" cy="287309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746"/>
                                        </p:tgtEl>
                                        <p:attrNameLst>
                                          <p:attrName>style.visibility</p:attrName>
                                        </p:attrNameLst>
                                      </p:cBhvr>
                                      <p:to>
                                        <p:strVal val="visible"/>
                                      </p:to>
                                    </p:set>
                                    <p:anim calcmode="lin" valueType="num">
                                      <p:cBhvr>
                                        <p:cTn id="7" dur="500" fill="hold"/>
                                        <p:tgtEl>
                                          <p:spTgt spid="746"/>
                                        </p:tgtEl>
                                        <p:attrNameLst>
                                          <p:attrName>ppt_w</p:attrName>
                                        </p:attrNameLst>
                                      </p:cBhvr>
                                      <p:tavLst>
                                        <p:tav tm="0">
                                          <p:val>
                                            <p:fltVal val="0"/>
                                          </p:val>
                                        </p:tav>
                                        <p:tav tm="100000">
                                          <p:val>
                                            <p:strVal val="#ppt_w"/>
                                          </p:val>
                                        </p:tav>
                                      </p:tavLst>
                                    </p:anim>
                                    <p:anim calcmode="lin" valueType="num">
                                      <p:cBhvr>
                                        <p:cTn id="8" dur="500" fill="hold"/>
                                        <p:tgtEl>
                                          <p:spTgt spid="74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747"/>
                                        </p:tgtEl>
                                        <p:attrNameLst>
                                          <p:attrName>style.visibility</p:attrName>
                                        </p:attrNameLst>
                                      </p:cBhvr>
                                      <p:to>
                                        <p:strVal val="visible"/>
                                      </p:to>
                                    </p:set>
                                    <p:animEffect filter="wipe(left)" transition="in">
                                      <p:cBhvr>
                                        <p:cTn id="12" dur="300"/>
                                        <p:tgtEl>
                                          <p:spTgt spid="747"/>
                                        </p:tgtEl>
                                      </p:cBhvr>
                                    </p:animEffect>
                                  </p:childTnLst>
                                </p:cTn>
                              </p:par>
                            </p:childTnLst>
                          </p:cTn>
                        </p:par>
                        <p:par>
                          <p:cTn id="13" fill="hold">
                            <p:stCondLst>
                              <p:cond delay="800"/>
                            </p:stCondLst>
                            <p:childTnLst>
                              <p:par>
                                <p:cTn id="14" presetClass="entr" nodeType="afterEffect" presetSubtype="16" presetID="23" grpId="3" fill="hold">
                                  <p:stCondLst>
                                    <p:cond delay="0"/>
                                  </p:stCondLst>
                                  <p:iterate type="el" backwards="0">
                                    <p:tmAbs val="0"/>
                                  </p:iterate>
                                  <p:childTnLst>
                                    <p:set>
                                      <p:cBhvr>
                                        <p:cTn id="15" fill="hold"/>
                                        <p:tgtEl>
                                          <p:spTgt spid="751"/>
                                        </p:tgtEl>
                                        <p:attrNameLst>
                                          <p:attrName>style.visibility</p:attrName>
                                        </p:attrNameLst>
                                      </p:cBhvr>
                                      <p:to>
                                        <p:strVal val="visible"/>
                                      </p:to>
                                    </p:set>
                                    <p:anim calcmode="lin" valueType="num">
                                      <p:cBhvr>
                                        <p:cTn id="16" dur="500" fill="hold"/>
                                        <p:tgtEl>
                                          <p:spTgt spid="751"/>
                                        </p:tgtEl>
                                        <p:attrNameLst>
                                          <p:attrName>ppt_w</p:attrName>
                                        </p:attrNameLst>
                                      </p:cBhvr>
                                      <p:tavLst>
                                        <p:tav tm="0">
                                          <p:val>
                                            <p:fltVal val="0"/>
                                          </p:val>
                                        </p:tav>
                                        <p:tav tm="100000">
                                          <p:val>
                                            <p:strVal val="#ppt_w"/>
                                          </p:val>
                                        </p:tav>
                                      </p:tavLst>
                                    </p:anim>
                                    <p:anim calcmode="lin" valueType="num">
                                      <p:cBhvr>
                                        <p:cTn id="17" dur="500" fill="hold"/>
                                        <p:tgtEl>
                                          <p:spTgt spid="751"/>
                                        </p:tgtEl>
                                        <p:attrNameLst>
                                          <p:attrName>ppt_h</p:attrName>
                                        </p:attrNameLst>
                                      </p:cBhvr>
                                      <p:tavLst>
                                        <p:tav tm="0">
                                          <p:val>
                                            <p:fltVal val="0"/>
                                          </p:val>
                                        </p:tav>
                                        <p:tav tm="100000">
                                          <p:val>
                                            <p:strVal val="#ppt_h"/>
                                          </p:val>
                                        </p:tav>
                                      </p:tavLst>
                                    </p:anim>
                                  </p:childTnLst>
                                </p:cTn>
                              </p:par>
                            </p:childTnLst>
                          </p:cTn>
                        </p:par>
                        <p:par>
                          <p:cTn id="18" fill="hold">
                            <p:stCondLst>
                              <p:cond delay="1300"/>
                            </p:stCondLst>
                            <p:childTnLst>
                              <p:par>
                                <p:cTn id="19" presetClass="entr" nodeType="afterEffect" presetSubtype="1" presetID="2" grpId="4" fill="hold">
                                  <p:stCondLst>
                                    <p:cond delay="0"/>
                                  </p:stCondLst>
                                  <p:iterate type="el" backwards="0">
                                    <p:tmAbs val="0"/>
                                  </p:iterate>
                                  <p:childTnLst>
                                    <p:set>
                                      <p:cBhvr>
                                        <p:cTn id="20" fill="hold"/>
                                        <p:tgtEl>
                                          <p:spTgt spid="748"/>
                                        </p:tgtEl>
                                        <p:attrNameLst>
                                          <p:attrName>style.visibility</p:attrName>
                                        </p:attrNameLst>
                                      </p:cBhvr>
                                      <p:to>
                                        <p:strVal val="visible"/>
                                      </p:to>
                                    </p:set>
                                    <p:anim calcmode="lin" valueType="num">
                                      <p:cBhvr>
                                        <p:cTn id="21" dur="500" fill="hold"/>
                                        <p:tgtEl>
                                          <p:spTgt spid="748"/>
                                        </p:tgtEl>
                                        <p:attrNameLst>
                                          <p:attrName>ppt_x</p:attrName>
                                        </p:attrNameLst>
                                      </p:cBhvr>
                                      <p:tavLst>
                                        <p:tav tm="0">
                                          <p:val>
                                            <p:strVal val="#ppt_x"/>
                                          </p:val>
                                        </p:tav>
                                        <p:tav tm="100000">
                                          <p:val>
                                            <p:strVal val="#ppt_x"/>
                                          </p:val>
                                        </p:tav>
                                      </p:tavLst>
                                    </p:anim>
                                    <p:anim calcmode="lin" valueType="num">
                                      <p:cBhvr>
                                        <p:cTn id="22" dur="500" fill="hold"/>
                                        <p:tgtEl>
                                          <p:spTgt spid="748"/>
                                        </p:tgtEl>
                                        <p:attrNameLst>
                                          <p:attrName>ppt_y</p:attrName>
                                        </p:attrNameLst>
                                      </p:cBhvr>
                                      <p:tavLst>
                                        <p:tav tm="0">
                                          <p:val>
                                            <p:strVal val="0-#ppt_h/2"/>
                                          </p:val>
                                        </p:tav>
                                        <p:tav tm="100000">
                                          <p:val>
                                            <p:strVal val="#ppt_y"/>
                                          </p:val>
                                        </p:tav>
                                      </p:tavLst>
                                    </p:anim>
                                  </p:childTnLst>
                                </p:cTn>
                              </p:par>
                            </p:childTnLst>
                          </p:cTn>
                        </p:par>
                        <p:par>
                          <p:cTn id="23" fill="hold">
                            <p:stCondLst>
                              <p:cond delay="1800"/>
                            </p:stCondLst>
                            <p:childTnLst>
                              <p:par>
                                <p:cTn id="24" presetClass="entr" nodeType="afterEffect" presetSubtype="16" presetID="23" grpId="5" fill="hold">
                                  <p:stCondLst>
                                    <p:cond delay="0"/>
                                  </p:stCondLst>
                                  <p:iterate type="el" backwards="0">
                                    <p:tmAbs val="0"/>
                                  </p:iterate>
                                  <p:childTnLst>
                                    <p:set>
                                      <p:cBhvr>
                                        <p:cTn id="25" fill="hold"/>
                                        <p:tgtEl>
                                          <p:spTgt spid="755"/>
                                        </p:tgtEl>
                                        <p:attrNameLst>
                                          <p:attrName>style.visibility</p:attrName>
                                        </p:attrNameLst>
                                      </p:cBhvr>
                                      <p:to>
                                        <p:strVal val="visible"/>
                                      </p:to>
                                    </p:set>
                                    <p:anim calcmode="lin" valueType="num">
                                      <p:cBhvr>
                                        <p:cTn id="26" dur="500" fill="hold"/>
                                        <p:tgtEl>
                                          <p:spTgt spid="755"/>
                                        </p:tgtEl>
                                        <p:attrNameLst>
                                          <p:attrName>ppt_w</p:attrName>
                                        </p:attrNameLst>
                                      </p:cBhvr>
                                      <p:tavLst>
                                        <p:tav tm="0">
                                          <p:val>
                                            <p:fltVal val="0"/>
                                          </p:val>
                                        </p:tav>
                                        <p:tav tm="100000">
                                          <p:val>
                                            <p:strVal val="#ppt_w"/>
                                          </p:val>
                                        </p:tav>
                                      </p:tavLst>
                                    </p:anim>
                                    <p:anim calcmode="lin" valueType="num">
                                      <p:cBhvr>
                                        <p:cTn id="27" dur="500" fill="hold"/>
                                        <p:tgtEl>
                                          <p:spTgt spid="755"/>
                                        </p:tgtEl>
                                        <p:attrNameLst>
                                          <p:attrName>ppt_h</p:attrName>
                                        </p:attrNameLst>
                                      </p:cBhvr>
                                      <p:tavLst>
                                        <p:tav tm="0">
                                          <p:val>
                                            <p:fltVal val="0"/>
                                          </p:val>
                                        </p:tav>
                                        <p:tav tm="100000">
                                          <p:val>
                                            <p:strVal val="#ppt_h"/>
                                          </p:val>
                                        </p:tav>
                                      </p:tavLst>
                                    </p:anim>
                                  </p:childTnLst>
                                </p:cTn>
                              </p:par>
                            </p:childTnLst>
                          </p:cTn>
                        </p:par>
                        <p:par>
                          <p:cTn id="28" fill="hold">
                            <p:stCondLst>
                              <p:cond delay="2300"/>
                            </p:stCondLst>
                            <p:childTnLst>
                              <p:par>
                                <p:cTn id="29" presetClass="entr" nodeType="afterEffect" presetSubtype="1" presetID="2" grpId="6" fill="hold">
                                  <p:stCondLst>
                                    <p:cond delay="0"/>
                                  </p:stCondLst>
                                  <p:iterate type="el" backwards="0">
                                    <p:tmAbs val="0"/>
                                  </p:iterate>
                                  <p:childTnLst>
                                    <p:set>
                                      <p:cBhvr>
                                        <p:cTn id="30" fill="hold"/>
                                        <p:tgtEl>
                                          <p:spTgt spid="752"/>
                                        </p:tgtEl>
                                        <p:attrNameLst>
                                          <p:attrName>style.visibility</p:attrName>
                                        </p:attrNameLst>
                                      </p:cBhvr>
                                      <p:to>
                                        <p:strVal val="visible"/>
                                      </p:to>
                                    </p:set>
                                    <p:anim calcmode="lin" valueType="num">
                                      <p:cBhvr>
                                        <p:cTn id="31" dur="500" fill="hold"/>
                                        <p:tgtEl>
                                          <p:spTgt spid="752"/>
                                        </p:tgtEl>
                                        <p:attrNameLst>
                                          <p:attrName>ppt_x</p:attrName>
                                        </p:attrNameLst>
                                      </p:cBhvr>
                                      <p:tavLst>
                                        <p:tav tm="0">
                                          <p:val>
                                            <p:strVal val="#ppt_x"/>
                                          </p:val>
                                        </p:tav>
                                        <p:tav tm="100000">
                                          <p:val>
                                            <p:strVal val="#ppt_x"/>
                                          </p:val>
                                        </p:tav>
                                      </p:tavLst>
                                    </p:anim>
                                    <p:anim calcmode="lin" valueType="num">
                                      <p:cBhvr>
                                        <p:cTn id="32" dur="500" fill="hold"/>
                                        <p:tgtEl>
                                          <p:spTgt spid="752"/>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 grpId="7" fill="hold">
                                  <p:stCondLst>
                                    <p:cond delay="0"/>
                                  </p:stCondLst>
                                  <p:iterate type="el" backwards="0">
                                    <p:tmAbs val="0"/>
                                  </p:iterate>
                                  <p:childTnLst>
                                    <p:set>
                                      <p:cBhvr>
                                        <p:cTn id="36" fill="hold"/>
                                        <p:tgtEl>
                                          <p:spTgt spid="756"/>
                                        </p:tgtEl>
                                        <p:attrNameLst>
                                          <p:attrName>style.visibility</p:attrName>
                                        </p:attrNameLst>
                                      </p:cBhvr>
                                      <p:to>
                                        <p:strVal val="visible"/>
                                      </p:to>
                                    </p:set>
                                    <p:anim calcmode="lin" valueType="num">
                                      <p:cBhvr>
                                        <p:cTn id="37" dur="1000" fill="hold"/>
                                        <p:tgtEl>
                                          <p:spTgt spid="756"/>
                                        </p:tgtEl>
                                        <p:attrNameLst>
                                          <p:attrName>ppt_x</p:attrName>
                                        </p:attrNameLst>
                                      </p:cBhvr>
                                      <p:tavLst>
                                        <p:tav tm="0">
                                          <p:val>
                                            <p:strVal val="0-#ppt_w/2"/>
                                          </p:val>
                                        </p:tav>
                                        <p:tav tm="100000">
                                          <p:val>
                                            <p:strVal val="#ppt_x"/>
                                          </p:val>
                                        </p:tav>
                                      </p:tavLst>
                                    </p:anim>
                                    <p:anim calcmode="lin" valueType="num">
                                      <p:cBhvr>
                                        <p:cTn id="38" dur="1000" fill="hold"/>
                                        <p:tgtEl>
                                          <p:spTgt spid="75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8" presetID="2" grpId="8" fill="hold">
                                  <p:stCondLst>
                                    <p:cond delay="0"/>
                                  </p:stCondLst>
                                  <p:iterate type="el" backwards="0">
                                    <p:tmAbs val="0"/>
                                  </p:iterate>
                                  <p:childTnLst>
                                    <p:set>
                                      <p:cBhvr>
                                        <p:cTn id="42" fill="hold"/>
                                        <p:tgtEl>
                                          <p:spTgt spid="757"/>
                                        </p:tgtEl>
                                        <p:attrNameLst>
                                          <p:attrName>style.visibility</p:attrName>
                                        </p:attrNameLst>
                                      </p:cBhvr>
                                      <p:to>
                                        <p:strVal val="visible"/>
                                      </p:to>
                                    </p:set>
                                    <p:anim calcmode="lin" valueType="num">
                                      <p:cBhvr>
                                        <p:cTn id="43" dur="1000" fill="hold"/>
                                        <p:tgtEl>
                                          <p:spTgt spid="757"/>
                                        </p:tgtEl>
                                        <p:attrNameLst>
                                          <p:attrName>ppt_x</p:attrName>
                                        </p:attrNameLst>
                                      </p:cBhvr>
                                      <p:tavLst>
                                        <p:tav tm="0">
                                          <p:val>
                                            <p:strVal val="0-#ppt_w/2"/>
                                          </p:val>
                                        </p:tav>
                                        <p:tav tm="100000">
                                          <p:val>
                                            <p:strVal val="#ppt_x"/>
                                          </p:val>
                                        </p:tav>
                                      </p:tavLst>
                                    </p:anim>
                                    <p:anim calcmode="lin" valueType="num">
                                      <p:cBhvr>
                                        <p:cTn id="44" dur="1000" fill="hold"/>
                                        <p:tgtEl>
                                          <p:spTgt spid="757"/>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8" presetID="2" grpId="9" fill="hold">
                                  <p:stCondLst>
                                    <p:cond delay="0"/>
                                  </p:stCondLst>
                                  <p:iterate type="el" backwards="0">
                                    <p:tmAbs val="0"/>
                                  </p:iterate>
                                  <p:childTnLst>
                                    <p:set>
                                      <p:cBhvr>
                                        <p:cTn id="48" fill="hold"/>
                                        <p:tgtEl>
                                          <p:spTgt spid="758"/>
                                        </p:tgtEl>
                                        <p:attrNameLst>
                                          <p:attrName>style.visibility</p:attrName>
                                        </p:attrNameLst>
                                      </p:cBhvr>
                                      <p:to>
                                        <p:strVal val="visible"/>
                                      </p:to>
                                    </p:set>
                                    <p:anim calcmode="lin" valueType="num">
                                      <p:cBhvr>
                                        <p:cTn id="49" dur="1000" fill="hold"/>
                                        <p:tgtEl>
                                          <p:spTgt spid="758"/>
                                        </p:tgtEl>
                                        <p:attrNameLst>
                                          <p:attrName>ppt_x</p:attrName>
                                        </p:attrNameLst>
                                      </p:cBhvr>
                                      <p:tavLst>
                                        <p:tav tm="0">
                                          <p:val>
                                            <p:strVal val="0-#ppt_w/2"/>
                                          </p:val>
                                        </p:tav>
                                        <p:tav tm="100000">
                                          <p:val>
                                            <p:strVal val="#ppt_x"/>
                                          </p:val>
                                        </p:tav>
                                      </p:tavLst>
                                    </p:anim>
                                    <p:anim calcmode="lin" valueType="num">
                                      <p:cBhvr>
                                        <p:cTn id="50" dur="1000" fill="hold"/>
                                        <p:tgtEl>
                                          <p:spTgt spid="7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55" grpId="5"/>
      <p:bldP build="whole" bldLvl="1" animBg="1" rev="0" advAuto="0" spid="747" grpId="2"/>
      <p:bldP build="whole" bldLvl="1" animBg="1" rev="0" advAuto="0" spid="751" grpId="3"/>
      <p:bldP build="whole" bldLvl="1" animBg="1" rev="0" advAuto="0" spid="758" grpId="9"/>
      <p:bldP build="whole" bldLvl="1" animBg="1" rev="0" advAuto="0" spid="757" grpId="8"/>
      <p:bldP build="whole" bldLvl="1" animBg="1" rev="0" advAuto="0" spid="756" grpId="7"/>
      <p:bldP build="whole" bldLvl="1" animBg="1" rev="0" advAuto="0" spid="748" grpId="4"/>
      <p:bldP build="whole" bldLvl="1" animBg="1" rev="0" advAuto="0" spid="746" grpId="1"/>
      <p:bldP build="whole" bldLvl="1" animBg="1" rev="0" advAuto="0" spid="752" grpId="6"/>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2" name="文本框 15"/>
          <p:cNvSpPr txBox="1"/>
          <p:nvPr/>
        </p:nvSpPr>
        <p:spPr>
          <a:xfrm>
            <a:off x="743676" y="309785"/>
            <a:ext cx="5558773"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Number of devices</a:t>
            </a:r>
          </a:p>
        </p:txBody>
      </p:sp>
      <p:sp>
        <p:nvSpPr>
          <p:cNvPr id="763" name="直接连接符 30"/>
          <p:cNvSpPr/>
          <p:nvPr/>
        </p:nvSpPr>
        <p:spPr>
          <a:xfrm>
            <a:off x="774478" y="657416"/>
            <a:ext cx="480260" cy="1"/>
          </a:xfrm>
          <a:prstGeom prst="line">
            <a:avLst/>
          </a:prstGeom>
          <a:ln>
            <a:solidFill>
              <a:srgbClr val="1B4367"/>
            </a:solidFill>
            <a:miter/>
          </a:ln>
        </p:spPr>
        <p:txBody>
          <a:bodyPr lIns="45719" rIns="45719"/>
          <a:lstStyle/>
          <a:p>
            <a:pPr/>
          </a:p>
        </p:txBody>
      </p:sp>
      <p:sp>
        <p:nvSpPr>
          <p:cNvPr id="764" name="TextBox 1210"/>
          <p:cNvSpPr txBox="1"/>
          <p:nvPr/>
        </p:nvSpPr>
        <p:spPr>
          <a:xfrm>
            <a:off x="920024" y="3911265"/>
            <a:ext cx="3940894"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Large amount of devices: more stable and higher accuracy</a:t>
            </a:r>
          </a:p>
        </p:txBody>
      </p:sp>
      <p:grpSp>
        <p:nvGrpSpPr>
          <p:cNvPr id="767" name="组合 107"/>
          <p:cNvGrpSpPr/>
          <p:nvPr/>
        </p:nvGrpSpPr>
        <p:grpSpPr>
          <a:xfrm>
            <a:off x="474954" y="4053358"/>
            <a:ext cx="368595" cy="368595"/>
            <a:chOff x="0" y="0"/>
            <a:chExt cx="368593" cy="368593"/>
          </a:xfrm>
        </p:grpSpPr>
        <p:sp>
          <p:nvSpPr>
            <p:cNvPr id="765"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766"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3</a:t>
              </a:r>
            </a:p>
          </p:txBody>
        </p:sp>
      </p:grpSp>
      <p:pic>
        <p:nvPicPr>
          <p:cNvPr id="768" name="num_device_1.png" descr="num_device_1.png"/>
          <p:cNvPicPr>
            <a:picLocks noChangeAspect="1"/>
          </p:cNvPicPr>
          <p:nvPr/>
        </p:nvPicPr>
        <p:blipFill>
          <a:blip r:embed="rId3">
            <a:extLst/>
          </a:blip>
          <a:stretch>
            <a:fillRect/>
          </a:stretch>
        </p:blipFill>
        <p:spPr>
          <a:xfrm>
            <a:off x="124044" y="807935"/>
            <a:ext cx="3707010" cy="2780257"/>
          </a:xfrm>
          <a:prstGeom prst="rect">
            <a:avLst/>
          </a:prstGeom>
          <a:ln w="12700">
            <a:miter lim="400000"/>
          </a:ln>
        </p:spPr>
      </p:pic>
      <p:pic>
        <p:nvPicPr>
          <p:cNvPr id="769" name="num_device_2.png" descr="num_device_2.png"/>
          <p:cNvPicPr>
            <a:picLocks noChangeAspect="1"/>
          </p:cNvPicPr>
          <p:nvPr/>
        </p:nvPicPr>
        <p:blipFill>
          <a:blip r:embed="rId4">
            <a:extLst/>
          </a:blip>
          <a:stretch>
            <a:fillRect/>
          </a:stretch>
        </p:blipFill>
        <p:spPr>
          <a:xfrm>
            <a:off x="3508494" y="-183305"/>
            <a:ext cx="4224447" cy="3168336"/>
          </a:xfrm>
          <a:prstGeom prst="rect">
            <a:avLst/>
          </a:prstGeom>
          <a:ln w="12700">
            <a:miter lim="400000"/>
          </a:ln>
        </p:spPr>
      </p:pic>
      <p:pic>
        <p:nvPicPr>
          <p:cNvPr id="770" name="num_device_5.png" descr="num_device_5.png"/>
          <p:cNvPicPr>
            <a:picLocks noChangeAspect="1"/>
          </p:cNvPicPr>
          <p:nvPr/>
        </p:nvPicPr>
        <p:blipFill>
          <a:blip r:embed="rId5">
            <a:extLst/>
          </a:blip>
          <a:stretch>
            <a:fillRect/>
          </a:stretch>
        </p:blipFill>
        <p:spPr>
          <a:xfrm>
            <a:off x="5369640" y="2435310"/>
            <a:ext cx="3830799" cy="287309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762"/>
                                        </p:tgtEl>
                                        <p:attrNameLst>
                                          <p:attrName>style.visibility</p:attrName>
                                        </p:attrNameLst>
                                      </p:cBhvr>
                                      <p:to>
                                        <p:strVal val="visible"/>
                                      </p:to>
                                    </p:set>
                                    <p:anim calcmode="lin" valueType="num">
                                      <p:cBhvr>
                                        <p:cTn id="7" dur="500" fill="hold"/>
                                        <p:tgtEl>
                                          <p:spTgt spid="762"/>
                                        </p:tgtEl>
                                        <p:attrNameLst>
                                          <p:attrName>ppt_w</p:attrName>
                                        </p:attrNameLst>
                                      </p:cBhvr>
                                      <p:tavLst>
                                        <p:tav tm="0">
                                          <p:val>
                                            <p:fltVal val="0"/>
                                          </p:val>
                                        </p:tav>
                                        <p:tav tm="100000">
                                          <p:val>
                                            <p:strVal val="#ppt_w"/>
                                          </p:val>
                                        </p:tav>
                                      </p:tavLst>
                                    </p:anim>
                                    <p:anim calcmode="lin" valueType="num">
                                      <p:cBhvr>
                                        <p:cTn id="8" dur="500" fill="hold"/>
                                        <p:tgtEl>
                                          <p:spTgt spid="76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763"/>
                                        </p:tgtEl>
                                        <p:attrNameLst>
                                          <p:attrName>style.visibility</p:attrName>
                                        </p:attrNameLst>
                                      </p:cBhvr>
                                      <p:to>
                                        <p:strVal val="visible"/>
                                      </p:to>
                                    </p:set>
                                    <p:animEffect filter="wipe(left)" transition="in">
                                      <p:cBhvr>
                                        <p:cTn id="12" dur="300"/>
                                        <p:tgtEl>
                                          <p:spTgt spid="763"/>
                                        </p:tgtEl>
                                      </p:cBhvr>
                                    </p:animEffect>
                                  </p:childTnLst>
                                </p:cTn>
                              </p:par>
                            </p:childTnLst>
                          </p:cTn>
                        </p:par>
                        <p:par>
                          <p:cTn id="13" fill="hold">
                            <p:stCondLst>
                              <p:cond delay="800"/>
                            </p:stCondLst>
                            <p:childTnLst>
                              <p:par>
                                <p:cTn id="14" presetClass="entr" nodeType="afterEffect" presetSubtype="16" presetID="23" grpId="3" fill="hold">
                                  <p:stCondLst>
                                    <p:cond delay="0"/>
                                  </p:stCondLst>
                                  <p:iterate type="el" backwards="0">
                                    <p:tmAbs val="0"/>
                                  </p:iterate>
                                  <p:childTnLst>
                                    <p:set>
                                      <p:cBhvr>
                                        <p:cTn id="15" fill="hold"/>
                                        <p:tgtEl>
                                          <p:spTgt spid="767"/>
                                        </p:tgtEl>
                                        <p:attrNameLst>
                                          <p:attrName>style.visibility</p:attrName>
                                        </p:attrNameLst>
                                      </p:cBhvr>
                                      <p:to>
                                        <p:strVal val="visible"/>
                                      </p:to>
                                    </p:set>
                                    <p:anim calcmode="lin" valueType="num">
                                      <p:cBhvr>
                                        <p:cTn id="16" dur="500" fill="hold"/>
                                        <p:tgtEl>
                                          <p:spTgt spid="767"/>
                                        </p:tgtEl>
                                        <p:attrNameLst>
                                          <p:attrName>ppt_w</p:attrName>
                                        </p:attrNameLst>
                                      </p:cBhvr>
                                      <p:tavLst>
                                        <p:tav tm="0">
                                          <p:val>
                                            <p:fltVal val="0"/>
                                          </p:val>
                                        </p:tav>
                                        <p:tav tm="100000">
                                          <p:val>
                                            <p:strVal val="#ppt_w"/>
                                          </p:val>
                                        </p:tav>
                                      </p:tavLst>
                                    </p:anim>
                                    <p:anim calcmode="lin" valueType="num">
                                      <p:cBhvr>
                                        <p:cTn id="17" dur="500" fill="hold"/>
                                        <p:tgtEl>
                                          <p:spTgt spid="767"/>
                                        </p:tgtEl>
                                        <p:attrNameLst>
                                          <p:attrName>ppt_h</p:attrName>
                                        </p:attrNameLst>
                                      </p:cBhvr>
                                      <p:tavLst>
                                        <p:tav tm="0">
                                          <p:val>
                                            <p:fltVal val="0"/>
                                          </p:val>
                                        </p:tav>
                                        <p:tav tm="100000">
                                          <p:val>
                                            <p:strVal val="#ppt_h"/>
                                          </p:val>
                                        </p:tav>
                                      </p:tavLst>
                                    </p:anim>
                                  </p:childTnLst>
                                </p:cTn>
                              </p:par>
                            </p:childTnLst>
                          </p:cTn>
                        </p:par>
                        <p:par>
                          <p:cTn id="18" fill="hold">
                            <p:stCondLst>
                              <p:cond delay="1300"/>
                            </p:stCondLst>
                            <p:childTnLst>
                              <p:par>
                                <p:cTn id="19" presetClass="entr" nodeType="afterEffect" presetSubtype="1" presetID="2" grpId="4" fill="hold">
                                  <p:stCondLst>
                                    <p:cond delay="0"/>
                                  </p:stCondLst>
                                  <p:iterate type="el" backwards="0">
                                    <p:tmAbs val="0"/>
                                  </p:iterate>
                                  <p:childTnLst>
                                    <p:set>
                                      <p:cBhvr>
                                        <p:cTn id="20" fill="hold"/>
                                        <p:tgtEl>
                                          <p:spTgt spid="764"/>
                                        </p:tgtEl>
                                        <p:attrNameLst>
                                          <p:attrName>style.visibility</p:attrName>
                                        </p:attrNameLst>
                                      </p:cBhvr>
                                      <p:to>
                                        <p:strVal val="visible"/>
                                      </p:to>
                                    </p:set>
                                    <p:anim calcmode="lin" valueType="num">
                                      <p:cBhvr>
                                        <p:cTn id="21" dur="500" fill="hold"/>
                                        <p:tgtEl>
                                          <p:spTgt spid="764"/>
                                        </p:tgtEl>
                                        <p:attrNameLst>
                                          <p:attrName>ppt_x</p:attrName>
                                        </p:attrNameLst>
                                      </p:cBhvr>
                                      <p:tavLst>
                                        <p:tav tm="0">
                                          <p:val>
                                            <p:strVal val="#ppt_x"/>
                                          </p:val>
                                        </p:tav>
                                        <p:tav tm="100000">
                                          <p:val>
                                            <p:strVal val="#ppt_x"/>
                                          </p:val>
                                        </p:tav>
                                      </p:tavLst>
                                    </p:anim>
                                    <p:anim calcmode="lin" valueType="num">
                                      <p:cBhvr>
                                        <p:cTn id="22" dur="500" fill="hold"/>
                                        <p:tgtEl>
                                          <p:spTgt spid="764"/>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8" presetID="2" grpId="5" fill="hold">
                                  <p:stCondLst>
                                    <p:cond delay="0"/>
                                  </p:stCondLst>
                                  <p:iterate type="el" backwards="0">
                                    <p:tmAbs val="0"/>
                                  </p:iterate>
                                  <p:childTnLst>
                                    <p:set>
                                      <p:cBhvr>
                                        <p:cTn id="26" fill="hold"/>
                                        <p:tgtEl>
                                          <p:spTgt spid="768"/>
                                        </p:tgtEl>
                                        <p:attrNameLst>
                                          <p:attrName>style.visibility</p:attrName>
                                        </p:attrNameLst>
                                      </p:cBhvr>
                                      <p:to>
                                        <p:strVal val="visible"/>
                                      </p:to>
                                    </p:set>
                                    <p:anim calcmode="lin" valueType="num">
                                      <p:cBhvr>
                                        <p:cTn id="27" dur="1000" fill="hold"/>
                                        <p:tgtEl>
                                          <p:spTgt spid="768"/>
                                        </p:tgtEl>
                                        <p:attrNameLst>
                                          <p:attrName>ppt_x</p:attrName>
                                        </p:attrNameLst>
                                      </p:cBhvr>
                                      <p:tavLst>
                                        <p:tav tm="0">
                                          <p:val>
                                            <p:strVal val="0-#ppt_w/2"/>
                                          </p:val>
                                        </p:tav>
                                        <p:tav tm="100000">
                                          <p:val>
                                            <p:strVal val="#ppt_x"/>
                                          </p:val>
                                        </p:tav>
                                      </p:tavLst>
                                    </p:anim>
                                    <p:anim calcmode="lin" valueType="num">
                                      <p:cBhvr>
                                        <p:cTn id="28" dur="1000" fill="hold"/>
                                        <p:tgtEl>
                                          <p:spTgt spid="768"/>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8" presetID="2" grpId="6" fill="hold">
                                  <p:stCondLst>
                                    <p:cond delay="0"/>
                                  </p:stCondLst>
                                  <p:iterate type="el" backwards="0">
                                    <p:tmAbs val="0"/>
                                  </p:iterate>
                                  <p:childTnLst>
                                    <p:set>
                                      <p:cBhvr>
                                        <p:cTn id="32" fill="hold"/>
                                        <p:tgtEl>
                                          <p:spTgt spid="769"/>
                                        </p:tgtEl>
                                        <p:attrNameLst>
                                          <p:attrName>style.visibility</p:attrName>
                                        </p:attrNameLst>
                                      </p:cBhvr>
                                      <p:to>
                                        <p:strVal val="visible"/>
                                      </p:to>
                                    </p:set>
                                    <p:anim calcmode="lin" valueType="num">
                                      <p:cBhvr>
                                        <p:cTn id="33" dur="1000" fill="hold"/>
                                        <p:tgtEl>
                                          <p:spTgt spid="769"/>
                                        </p:tgtEl>
                                        <p:attrNameLst>
                                          <p:attrName>ppt_x</p:attrName>
                                        </p:attrNameLst>
                                      </p:cBhvr>
                                      <p:tavLst>
                                        <p:tav tm="0">
                                          <p:val>
                                            <p:strVal val="0-#ppt_w/2"/>
                                          </p:val>
                                        </p:tav>
                                        <p:tav tm="100000">
                                          <p:val>
                                            <p:strVal val="#ppt_x"/>
                                          </p:val>
                                        </p:tav>
                                      </p:tavLst>
                                    </p:anim>
                                    <p:anim calcmode="lin" valueType="num">
                                      <p:cBhvr>
                                        <p:cTn id="34" dur="1000" fill="hold"/>
                                        <p:tgtEl>
                                          <p:spTgt spid="769"/>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8" presetID="2" grpId="7" fill="hold">
                                  <p:stCondLst>
                                    <p:cond delay="0"/>
                                  </p:stCondLst>
                                  <p:iterate type="el" backwards="0">
                                    <p:tmAbs val="0"/>
                                  </p:iterate>
                                  <p:childTnLst>
                                    <p:set>
                                      <p:cBhvr>
                                        <p:cTn id="38" fill="hold"/>
                                        <p:tgtEl>
                                          <p:spTgt spid="770"/>
                                        </p:tgtEl>
                                        <p:attrNameLst>
                                          <p:attrName>style.visibility</p:attrName>
                                        </p:attrNameLst>
                                      </p:cBhvr>
                                      <p:to>
                                        <p:strVal val="visible"/>
                                      </p:to>
                                    </p:set>
                                    <p:anim calcmode="lin" valueType="num">
                                      <p:cBhvr>
                                        <p:cTn id="39" dur="1000" fill="hold"/>
                                        <p:tgtEl>
                                          <p:spTgt spid="770"/>
                                        </p:tgtEl>
                                        <p:attrNameLst>
                                          <p:attrName>ppt_x</p:attrName>
                                        </p:attrNameLst>
                                      </p:cBhvr>
                                      <p:tavLst>
                                        <p:tav tm="0">
                                          <p:val>
                                            <p:strVal val="0-#ppt_w/2"/>
                                          </p:val>
                                        </p:tav>
                                        <p:tav tm="100000">
                                          <p:val>
                                            <p:strVal val="#ppt_x"/>
                                          </p:val>
                                        </p:tav>
                                      </p:tavLst>
                                    </p:anim>
                                    <p:anim calcmode="lin" valueType="num">
                                      <p:cBhvr>
                                        <p:cTn id="40" dur="1000" fill="hold"/>
                                        <p:tgtEl>
                                          <p:spTgt spid="7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64" grpId="4"/>
      <p:bldP build="whole" bldLvl="1" animBg="1" rev="0" advAuto="0" spid="768" grpId="5"/>
      <p:bldP build="whole" bldLvl="1" animBg="1" rev="0" advAuto="0" spid="762" grpId="1"/>
      <p:bldP build="whole" bldLvl="1" animBg="1" rev="0" advAuto="0" spid="769" grpId="6"/>
      <p:bldP build="whole" bldLvl="1" animBg="1" rev="0" advAuto="0" spid="763" grpId="2"/>
      <p:bldP build="whole" bldLvl="1" animBg="1" rev="0" advAuto="0" spid="767" grpId="3"/>
      <p:bldP build="whole" bldLvl="1" animBg="1" rev="0" advAuto="0" spid="770" grpId="7"/>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4" name="文本框 15"/>
          <p:cNvSpPr txBox="1"/>
          <p:nvPr/>
        </p:nvSpPr>
        <p:spPr>
          <a:xfrm>
            <a:off x="743676" y="309785"/>
            <a:ext cx="5558773"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Fraction of devices selected</a:t>
            </a:r>
          </a:p>
        </p:txBody>
      </p:sp>
      <p:sp>
        <p:nvSpPr>
          <p:cNvPr id="775" name="直接连接符 30"/>
          <p:cNvSpPr/>
          <p:nvPr/>
        </p:nvSpPr>
        <p:spPr>
          <a:xfrm>
            <a:off x="774478" y="657416"/>
            <a:ext cx="480260" cy="1"/>
          </a:xfrm>
          <a:prstGeom prst="line">
            <a:avLst/>
          </a:prstGeom>
          <a:ln>
            <a:solidFill>
              <a:srgbClr val="1B4367"/>
            </a:solidFill>
            <a:miter/>
          </a:ln>
        </p:spPr>
        <p:txBody>
          <a:bodyPr lIns="45719" rIns="45719"/>
          <a:lstStyle/>
          <a:p>
            <a:pPr/>
          </a:p>
        </p:txBody>
      </p:sp>
      <p:sp>
        <p:nvSpPr>
          <p:cNvPr id="776" name="TextBox 1210"/>
          <p:cNvSpPr txBox="1"/>
          <p:nvPr/>
        </p:nvSpPr>
        <p:spPr>
          <a:xfrm>
            <a:off x="906638" y="3610947"/>
            <a:ext cx="3370921"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Selecting more devices may be useful</a:t>
            </a:r>
          </a:p>
        </p:txBody>
      </p:sp>
      <p:grpSp>
        <p:nvGrpSpPr>
          <p:cNvPr id="779" name="组合 107"/>
          <p:cNvGrpSpPr/>
          <p:nvPr/>
        </p:nvGrpSpPr>
        <p:grpSpPr>
          <a:xfrm>
            <a:off x="474954" y="3763762"/>
            <a:ext cx="368595" cy="368595"/>
            <a:chOff x="0" y="0"/>
            <a:chExt cx="368593" cy="368593"/>
          </a:xfrm>
        </p:grpSpPr>
        <p:sp>
          <p:nvSpPr>
            <p:cNvPr id="777"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778"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1</a:t>
              </a:r>
            </a:p>
          </p:txBody>
        </p:sp>
      </p:grpSp>
      <p:sp>
        <p:nvSpPr>
          <p:cNvPr id="780" name="TextBox 1210"/>
          <p:cNvSpPr txBox="1"/>
          <p:nvPr/>
        </p:nvSpPr>
        <p:spPr>
          <a:xfrm>
            <a:off x="897421" y="4285640"/>
            <a:ext cx="3504807"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High level of participation is generally impossible</a:t>
            </a:r>
          </a:p>
        </p:txBody>
      </p:sp>
      <p:grpSp>
        <p:nvGrpSpPr>
          <p:cNvPr id="783" name="组合 107"/>
          <p:cNvGrpSpPr/>
          <p:nvPr/>
        </p:nvGrpSpPr>
        <p:grpSpPr>
          <a:xfrm>
            <a:off x="479141" y="4427733"/>
            <a:ext cx="368595" cy="368595"/>
            <a:chOff x="0" y="0"/>
            <a:chExt cx="368593" cy="368593"/>
          </a:xfrm>
        </p:grpSpPr>
        <p:sp>
          <p:nvSpPr>
            <p:cNvPr id="781"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782"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2</a:t>
              </a:r>
            </a:p>
          </p:txBody>
        </p:sp>
      </p:grpSp>
      <p:pic>
        <p:nvPicPr>
          <p:cNvPr id="784" name="frac_device_1.png" descr="frac_device_1.png"/>
          <p:cNvPicPr>
            <a:picLocks noChangeAspect="1"/>
          </p:cNvPicPr>
          <p:nvPr/>
        </p:nvPicPr>
        <p:blipFill>
          <a:blip r:embed="rId3">
            <a:extLst/>
          </a:blip>
          <a:stretch>
            <a:fillRect/>
          </a:stretch>
        </p:blipFill>
        <p:spPr>
          <a:xfrm>
            <a:off x="112348" y="850142"/>
            <a:ext cx="3599733" cy="2699800"/>
          </a:xfrm>
          <a:prstGeom prst="rect">
            <a:avLst/>
          </a:prstGeom>
          <a:ln w="12700">
            <a:miter lim="400000"/>
          </a:ln>
        </p:spPr>
      </p:pic>
      <p:pic>
        <p:nvPicPr>
          <p:cNvPr id="785" name="frac_device_2.png" descr="frac_device_2.png"/>
          <p:cNvPicPr>
            <a:picLocks noChangeAspect="1"/>
          </p:cNvPicPr>
          <p:nvPr/>
        </p:nvPicPr>
        <p:blipFill>
          <a:blip r:embed="rId4">
            <a:extLst/>
          </a:blip>
          <a:stretch>
            <a:fillRect/>
          </a:stretch>
        </p:blipFill>
        <p:spPr>
          <a:xfrm>
            <a:off x="3684911" y="91136"/>
            <a:ext cx="3194622" cy="2395967"/>
          </a:xfrm>
          <a:prstGeom prst="rect">
            <a:avLst/>
          </a:prstGeom>
          <a:ln w="12700">
            <a:miter lim="400000"/>
          </a:ln>
        </p:spPr>
      </p:pic>
      <p:pic>
        <p:nvPicPr>
          <p:cNvPr id="786" name="frac_device_5.png" descr="frac_device_5.png"/>
          <p:cNvPicPr>
            <a:picLocks noChangeAspect="1"/>
          </p:cNvPicPr>
          <p:nvPr/>
        </p:nvPicPr>
        <p:blipFill>
          <a:blip r:embed="rId5">
            <a:extLst/>
          </a:blip>
          <a:stretch>
            <a:fillRect/>
          </a:stretch>
        </p:blipFill>
        <p:spPr>
          <a:xfrm>
            <a:off x="5860467" y="850142"/>
            <a:ext cx="3194622" cy="2395967"/>
          </a:xfrm>
          <a:prstGeom prst="rect">
            <a:avLst/>
          </a:prstGeom>
          <a:ln w="12700">
            <a:miter lim="400000"/>
          </a:ln>
        </p:spPr>
      </p:pic>
      <p:sp>
        <p:nvSpPr>
          <p:cNvPr id="787" name="TextBox 1210"/>
          <p:cNvSpPr txBox="1"/>
          <p:nvPr/>
        </p:nvSpPr>
        <p:spPr>
          <a:xfrm>
            <a:off x="5070949" y="3621669"/>
            <a:ext cx="3504807" cy="12369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Data distribution on selected devices is similar to target distribution of the learning model</a:t>
            </a:r>
          </a:p>
        </p:txBody>
      </p:sp>
      <p:grpSp>
        <p:nvGrpSpPr>
          <p:cNvPr id="790" name="组合 107"/>
          <p:cNvGrpSpPr/>
          <p:nvPr/>
        </p:nvGrpSpPr>
        <p:grpSpPr>
          <a:xfrm>
            <a:off x="4631612" y="3753041"/>
            <a:ext cx="368595" cy="368595"/>
            <a:chOff x="0" y="0"/>
            <a:chExt cx="368593" cy="368593"/>
          </a:xfrm>
        </p:grpSpPr>
        <p:sp>
          <p:nvSpPr>
            <p:cNvPr id="788"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789"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3</a:t>
              </a:r>
            </a:p>
          </p:txBody>
        </p:sp>
      </p:gr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774"/>
                                        </p:tgtEl>
                                        <p:attrNameLst>
                                          <p:attrName>style.visibility</p:attrName>
                                        </p:attrNameLst>
                                      </p:cBhvr>
                                      <p:to>
                                        <p:strVal val="visible"/>
                                      </p:to>
                                    </p:set>
                                    <p:anim calcmode="lin" valueType="num">
                                      <p:cBhvr>
                                        <p:cTn id="7" dur="500" fill="hold"/>
                                        <p:tgtEl>
                                          <p:spTgt spid="774"/>
                                        </p:tgtEl>
                                        <p:attrNameLst>
                                          <p:attrName>ppt_w</p:attrName>
                                        </p:attrNameLst>
                                      </p:cBhvr>
                                      <p:tavLst>
                                        <p:tav tm="0">
                                          <p:val>
                                            <p:fltVal val="0"/>
                                          </p:val>
                                        </p:tav>
                                        <p:tav tm="100000">
                                          <p:val>
                                            <p:strVal val="#ppt_w"/>
                                          </p:val>
                                        </p:tav>
                                      </p:tavLst>
                                    </p:anim>
                                    <p:anim calcmode="lin" valueType="num">
                                      <p:cBhvr>
                                        <p:cTn id="8" dur="500" fill="hold"/>
                                        <p:tgtEl>
                                          <p:spTgt spid="77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775"/>
                                        </p:tgtEl>
                                        <p:attrNameLst>
                                          <p:attrName>style.visibility</p:attrName>
                                        </p:attrNameLst>
                                      </p:cBhvr>
                                      <p:to>
                                        <p:strVal val="visible"/>
                                      </p:to>
                                    </p:set>
                                    <p:animEffect filter="wipe(left)" transition="in">
                                      <p:cBhvr>
                                        <p:cTn id="12" dur="300"/>
                                        <p:tgtEl>
                                          <p:spTgt spid="775"/>
                                        </p:tgtEl>
                                      </p:cBhvr>
                                    </p:animEffect>
                                  </p:childTnLst>
                                </p:cTn>
                              </p:par>
                            </p:childTnLst>
                          </p:cTn>
                        </p:par>
                        <p:par>
                          <p:cTn id="13" fill="hold">
                            <p:stCondLst>
                              <p:cond delay="800"/>
                            </p:stCondLst>
                            <p:childTnLst>
                              <p:par>
                                <p:cTn id="14" presetClass="entr" nodeType="afterEffect" presetSubtype="16" presetID="23" grpId="3" fill="hold">
                                  <p:stCondLst>
                                    <p:cond delay="0"/>
                                  </p:stCondLst>
                                  <p:iterate type="el" backwards="0">
                                    <p:tmAbs val="0"/>
                                  </p:iterate>
                                  <p:childTnLst>
                                    <p:set>
                                      <p:cBhvr>
                                        <p:cTn id="15" fill="hold"/>
                                        <p:tgtEl>
                                          <p:spTgt spid="779"/>
                                        </p:tgtEl>
                                        <p:attrNameLst>
                                          <p:attrName>style.visibility</p:attrName>
                                        </p:attrNameLst>
                                      </p:cBhvr>
                                      <p:to>
                                        <p:strVal val="visible"/>
                                      </p:to>
                                    </p:set>
                                    <p:anim calcmode="lin" valueType="num">
                                      <p:cBhvr>
                                        <p:cTn id="16" dur="500" fill="hold"/>
                                        <p:tgtEl>
                                          <p:spTgt spid="779"/>
                                        </p:tgtEl>
                                        <p:attrNameLst>
                                          <p:attrName>ppt_w</p:attrName>
                                        </p:attrNameLst>
                                      </p:cBhvr>
                                      <p:tavLst>
                                        <p:tav tm="0">
                                          <p:val>
                                            <p:fltVal val="0"/>
                                          </p:val>
                                        </p:tav>
                                        <p:tav tm="100000">
                                          <p:val>
                                            <p:strVal val="#ppt_w"/>
                                          </p:val>
                                        </p:tav>
                                      </p:tavLst>
                                    </p:anim>
                                    <p:anim calcmode="lin" valueType="num">
                                      <p:cBhvr>
                                        <p:cTn id="17" dur="500" fill="hold"/>
                                        <p:tgtEl>
                                          <p:spTgt spid="779"/>
                                        </p:tgtEl>
                                        <p:attrNameLst>
                                          <p:attrName>ppt_h</p:attrName>
                                        </p:attrNameLst>
                                      </p:cBhvr>
                                      <p:tavLst>
                                        <p:tav tm="0">
                                          <p:val>
                                            <p:fltVal val="0"/>
                                          </p:val>
                                        </p:tav>
                                        <p:tav tm="100000">
                                          <p:val>
                                            <p:strVal val="#ppt_h"/>
                                          </p:val>
                                        </p:tav>
                                      </p:tavLst>
                                    </p:anim>
                                  </p:childTnLst>
                                </p:cTn>
                              </p:par>
                            </p:childTnLst>
                          </p:cTn>
                        </p:par>
                        <p:par>
                          <p:cTn id="18" fill="hold">
                            <p:stCondLst>
                              <p:cond delay="1300"/>
                            </p:stCondLst>
                            <p:childTnLst>
                              <p:par>
                                <p:cTn id="19" presetClass="entr" nodeType="afterEffect" presetSubtype="1" presetID="2" grpId="4" fill="hold">
                                  <p:stCondLst>
                                    <p:cond delay="0"/>
                                  </p:stCondLst>
                                  <p:iterate type="el" backwards="0">
                                    <p:tmAbs val="0"/>
                                  </p:iterate>
                                  <p:childTnLst>
                                    <p:set>
                                      <p:cBhvr>
                                        <p:cTn id="20" fill="hold"/>
                                        <p:tgtEl>
                                          <p:spTgt spid="776"/>
                                        </p:tgtEl>
                                        <p:attrNameLst>
                                          <p:attrName>style.visibility</p:attrName>
                                        </p:attrNameLst>
                                      </p:cBhvr>
                                      <p:to>
                                        <p:strVal val="visible"/>
                                      </p:to>
                                    </p:set>
                                    <p:anim calcmode="lin" valueType="num">
                                      <p:cBhvr>
                                        <p:cTn id="21" dur="500" fill="hold"/>
                                        <p:tgtEl>
                                          <p:spTgt spid="776"/>
                                        </p:tgtEl>
                                        <p:attrNameLst>
                                          <p:attrName>ppt_x</p:attrName>
                                        </p:attrNameLst>
                                      </p:cBhvr>
                                      <p:tavLst>
                                        <p:tav tm="0">
                                          <p:val>
                                            <p:strVal val="#ppt_x"/>
                                          </p:val>
                                        </p:tav>
                                        <p:tav tm="100000">
                                          <p:val>
                                            <p:strVal val="#ppt_x"/>
                                          </p:val>
                                        </p:tav>
                                      </p:tavLst>
                                    </p:anim>
                                    <p:anim calcmode="lin" valueType="num">
                                      <p:cBhvr>
                                        <p:cTn id="22" dur="500" fill="hold"/>
                                        <p:tgtEl>
                                          <p:spTgt spid="776"/>
                                        </p:tgtEl>
                                        <p:attrNameLst>
                                          <p:attrName>ppt_y</p:attrName>
                                        </p:attrNameLst>
                                      </p:cBhvr>
                                      <p:tavLst>
                                        <p:tav tm="0">
                                          <p:val>
                                            <p:strVal val="0-#ppt_h/2"/>
                                          </p:val>
                                        </p:tav>
                                        <p:tav tm="100000">
                                          <p:val>
                                            <p:strVal val="#ppt_y"/>
                                          </p:val>
                                        </p:tav>
                                      </p:tavLst>
                                    </p:anim>
                                  </p:childTnLst>
                                </p:cTn>
                              </p:par>
                            </p:childTnLst>
                          </p:cTn>
                        </p:par>
                        <p:par>
                          <p:cTn id="23" fill="hold">
                            <p:stCondLst>
                              <p:cond delay="1800"/>
                            </p:stCondLst>
                            <p:childTnLst>
                              <p:par>
                                <p:cTn id="24" presetClass="entr" nodeType="afterEffect" presetSubtype="16" presetID="23" grpId="5" fill="hold">
                                  <p:stCondLst>
                                    <p:cond delay="0"/>
                                  </p:stCondLst>
                                  <p:iterate type="el" backwards="0">
                                    <p:tmAbs val="0"/>
                                  </p:iterate>
                                  <p:childTnLst>
                                    <p:set>
                                      <p:cBhvr>
                                        <p:cTn id="25" fill="hold"/>
                                        <p:tgtEl>
                                          <p:spTgt spid="783"/>
                                        </p:tgtEl>
                                        <p:attrNameLst>
                                          <p:attrName>style.visibility</p:attrName>
                                        </p:attrNameLst>
                                      </p:cBhvr>
                                      <p:to>
                                        <p:strVal val="visible"/>
                                      </p:to>
                                    </p:set>
                                    <p:anim calcmode="lin" valueType="num">
                                      <p:cBhvr>
                                        <p:cTn id="26" dur="500" fill="hold"/>
                                        <p:tgtEl>
                                          <p:spTgt spid="783"/>
                                        </p:tgtEl>
                                        <p:attrNameLst>
                                          <p:attrName>ppt_w</p:attrName>
                                        </p:attrNameLst>
                                      </p:cBhvr>
                                      <p:tavLst>
                                        <p:tav tm="0">
                                          <p:val>
                                            <p:fltVal val="0"/>
                                          </p:val>
                                        </p:tav>
                                        <p:tav tm="100000">
                                          <p:val>
                                            <p:strVal val="#ppt_w"/>
                                          </p:val>
                                        </p:tav>
                                      </p:tavLst>
                                    </p:anim>
                                    <p:anim calcmode="lin" valueType="num">
                                      <p:cBhvr>
                                        <p:cTn id="27" dur="500" fill="hold"/>
                                        <p:tgtEl>
                                          <p:spTgt spid="783"/>
                                        </p:tgtEl>
                                        <p:attrNameLst>
                                          <p:attrName>ppt_h</p:attrName>
                                        </p:attrNameLst>
                                      </p:cBhvr>
                                      <p:tavLst>
                                        <p:tav tm="0">
                                          <p:val>
                                            <p:fltVal val="0"/>
                                          </p:val>
                                        </p:tav>
                                        <p:tav tm="100000">
                                          <p:val>
                                            <p:strVal val="#ppt_h"/>
                                          </p:val>
                                        </p:tav>
                                      </p:tavLst>
                                    </p:anim>
                                  </p:childTnLst>
                                </p:cTn>
                              </p:par>
                            </p:childTnLst>
                          </p:cTn>
                        </p:par>
                        <p:par>
                          <p:cTn id="28" fill="hold">
                            <p:stCondLst>
                              <p:cond delay="2300"/>
                            </p:stCondLst>
                            <p:childTnLst>
                              <p:par>
                                <p:cTn id="29" presetClass="entr" nodeType="afterEffect" presetSubtype="1" presetID="2" grpId="6" fill="hold">
                                  <p:stCondLst>
                                    <p:cond delay="0"/>
                                  </p:stCondLst>
                                  <p:iterate type="el" backwards="0">
                                    <p:tmAbs val="0"/>
                                  </p:iterate>
                                  <p:childTnLst>
                                    <p:set>
                                      <p:cBhvr>
                                        <p:cTn id="30" fill="hold"/>
                                        <p:tgtEl>
                                          <p:spTgt spid="780"/>
                                        </p:tgtEl>
                                        <p:attrNameLst>
                                          <p:attrName>style.visibility</p:attrName>
                                        </p:attrNameLst>
                                      </p:cBhvr>
                                      <p:to>
                                        <p:strVal val="visible"/>
                                      </p:to>
                                    </p:set>
                                    <p:anim calcmode="lin" valueType="num">
                                      <p:cBhvr>
                                        <p:cTn id="31" dur="500" fill="hold"/>
                                        <p:tgtEl>
                                          <p:spTgt spid="780"/>
                                        </p:tgtEl>
                                        <p:attrNameLst>
                                          <p:attrName>ppt_x</p:attrName>
                                        </p:attrNameLst>
                                      </p:cBhvr>
                                      <p:tavLst>
                                        <p:tav tm="0">
                                          <p:val>
                                            <p:strVal val="#ppt_x"/>
                                          </p:val>
                                        </p:tav>
                                        <p:tav tm="100000">
                                          <p:val>
                                            <p:strVal val="#ppt_x"/>
                                          </p:val>
                                        </p:tav>
                                      </p:tavLst>
                                    </p:anim>
                                    <p:anim calcmode="lin" valueType="num">
                                      <p:cBhvr>
                                        <p:cTn id="32" dur="500" fill="hold"/>
                                        <p:tgtEl>
                                          <p:spTgt spid="780"/>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 grpId="7" fill="hold">
                                  <p:stCondLst>
                                    <p:cond delay="0"/>
                                  </p:stCondLst>
                                  <p:iterate type="el" backwards="0">
                                    <p:tmAbs val="0"/>
                                  </p:iterate>
                                  <p:childTnLst>
                                    <p:set>
                                      <p:cBhvr>
                                        <p:cTn id="36" fill="hold"/>
                                        <p:tgtEl>
                                          <p:spTgt spid="784"/>
                                        </p:tgtEl>
                                        <p:attrNameLst>
                                          <p:attrName>style.visibility</p:attrName>
                                        </p:attrNameLst>
                                      </p:cBhvr>
                                      <p:to>
                                        <p:strVal val="visible"/>
                                      </p:to>
                                    </p:set>
                                    <p:anim calcmode="lin" valueType="num">
                                      <p:cBhvr>
                                        <p:cTn id="37" dur="1000" fill="hold"/>
                                        <p:tgtEl>
                                          <p:spTgt spid="784"/>
                                        </p:tgtEl>
                                        <p:attrNameLst>
                                          <p:attrName>ppt_x</p:attrName>
                                        </p:attrNameLst>
                                      </p:cBhvr>
                                      <p:tavLst>
                                        <p:tav tm="0">
                                          <p:val>
                                            <p:strVal val="0-#ppt_w/2"/>
                                          </p:val>
                                        </p:tav>
                                        <p:tav tm="100000">
                                          <p:val>
                                            <p:strVal val="#ppt_x"/>
                                          </p:val>
                                        </p:tav>
                                      </p:tavLst>
                                    </p:anim>
                                    <p:anim calcmode="lin" valueType="num">
                                      <p:cBhvr>
                                        <p:cTn id="38" dur="1000" fill="hold"/>
                                        <p:tgtEl>
                                          <p:spTgt spid="784"/>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8" presetID="2" grpId="8" fill="hold">
                                  <p:stCondLst>
                                    <p:cond delay="0"/>
                                  </p:stCondLst>
                                  <p:iterate type="el" backwards="0">
                                    <p:tmAbs val="0"/>
                                  </p:iterate>
                                  <p:childTnLst>
                                    <p:set>
                                      <p:cBhvr>
                                        <p:cTn id="42" fill="hold"/>
                                        <p:tgtEl>
                                          <p:spTgt spid="785"/>
                                        </p:tgtEl>
                                        <p:attrNameLst>
                                          <p:attrName>style.visibility</p:attrName>
                                        </p:attrNameLst>
                                      </p:cBhvr>
                                      <p:to>
                                        <p:strVal val="visible"/>
                                      </p:to>
                                    </p:set>
                                    <p:anim calcmode="lin" valueType="num">
                                      <p:cBhvr>
                                        <p:cTn id="43" dur="1000" fill="hold"/>
                                        <p:tgtEl>
                                          <p:spTgt spid="785"/>
                                        </p:tgtEl>
                                        <p:attrNameLst>
                                          <p:attrName>ppt_x</p:attrName>
                                        </p:attrNameLst>
                                      </p:cBhvr>
                                      <p:tavLst>
                                        <p:tav tm="0">
                                          <p:val>
                                            <p:strVal val="0-#ppt_w/2"/>
                                          </p:val>
                                        </p:tav>
                                        <p:tav tm="100000">
                                          <p:val>
                                            <p:strVal val="#ppt_x"/>
                                          </p:val>
                                        </p:tav>
                                      </p:tavLst>
                                    </p:anim>
                                    <p:anim calcmode="lin" valueType="num">
                                      <p:cBhvr>
                                        <p:cTn id="44" dur="1000" fill="hold"/>
                                        <p:tgtEl>
                                          <p:spTgt spid="785"/>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8" presetID="2" grpId="9" fill="hold">
                                  <p:stCondLst>
                                    <p:cond delay="0"/>
                                  </p:stCondLst>
                                  <p:iterate type="el" backwards="0">
                                    <p:tmAbs val="0"/>
                                  </p:iterate>
                                  <p:childTnLst>
                                    <p:set>
                                      <p:cBhvr>
                                        <p:cTn id="48" fill="hold"/>
                                        <p:tgtEl>
                                          <p:spTgt spid="786"/>
                                        </p:tgtEl>
                                        <p:attrNameLst>
                                          <p:attrName>style.visibility</p:attrName>
                                        </p:attrNameLst>
                                      </p:cBhvr>
                                      <p:to>
                                        <p:strVal val="visible"/>
                                      </p:to>
                                    </p:set>
                                    <p:anim calcmode="lin" valueType="num">
                                      <p:cBhvr>
                                        <p:cTn id="49" dur="1000" fill="hold"/>
                                        <p:tgtEl>
                                          <p:spTgt spid="786"/>
                                        </p:tgtEl>
                                        <p:attrNameLst>
                                          <p:attrName>ppt_x</p:attrName>
                                        </p:attrNameLst>
                                      </p:cBhvr>
                                      <p:tavLst>
                                        <p:tav tm="0">
                                          <p:val>
                                            <p:strVal val="0-#ppt_w/2"/>
                                          </p:val>
                                        </p:tav>
                                        <p:tav tm="100000">
                                          <p:val>
                                            <p:strVal val="#ppt_x"/>
                                          </p:val>
                                        </p:tav>
                                      </p:tavLst>
                                    </p:anim>
                                    <p:anim calcmode="lin" valueType="num">
                                      <p:cBhvr>
                                        <p:cTn id="50" dur="1000" fill="hold"/>
                                        <p:tgtEl>
                                          <p:spTgt spid="786"/>
                                        </p:tgtEl>
                                        <p:attrNameLst>
                                          <p:attrName>ppt_y</p:attrName>
                                        </p:attrNameLst>
                                      </p:cBhvr>
                                      <p:tavLst>
                                        <p:tav tm="0">
                                          <p:val>
                                            <p:strVal val="#ppt_y"/>
                                          </p:val>
                                        </p:tav>
                                        <p:tav tm="100000">
                                          <p:val>
                                            <p:strVal val="#ppt_y"/>
                                          </p:val>
                                        </p:tav>
                                      </p:tavLst>
                                    </p:anim>
                                  </p:childTnLst>
                                </p:cTn>
                              </p:par>
                            </p:childTnLst>
                          </p:cTn>
                        </p:par>
                        <p:par>
                          <p:cTn id="51" fill="hold">
                            <p:stCondLst>
                              <p:cond delay="1000"/>
                            </p:stCondLst>
                            <p:childTnLst>
                              <p:par>
                                <p:cTn id="52" presetClass="entr" nodeType="afterEffect" presetSubtype="16" presetID="23" grpId="10" fill="hold">
                                  <p:stCondLst>
                                    <p:cond delay="0"/>
                                  </p:stCondLst>
                                  <p:iterate type="el" backwards="0">
                                    <p:tmAbs val="0"/>
                                  </p:iterate>
                                  <p:childTnLst>
                                    <p:set>
                                      <p:cBhvr>
                                        <p:cTn id="53" fill="hold"/>
                                        <p:tgtEl>
                                          <p:spTgt spid="790"/>
                                        </p:tgtEl>
                                        <p:attrNameLst>
                                          <p:attrName>style.visibility</p:attrName>
                                        </p:attrNameLst>
                                      </p:cBhvr>
                                      <p:to>
                                        <p:strVal val="visible"/>
                                      </p:to>
                                    </p:set>
                                    <p:anim calcmode="lin" valueType="num">
                                      <p:cBhvr>
                                        <p:cTn id="54" dur="500" fill="hold"/>
                                        <p:tgtEl>
                                          <p:spTgt spid="790"/>
                                        </p:tgtEl>
                                        <p:attrNameLst>
                                          <p:attrName>ppt_w</p:attrName>
                                        </p:attrNameLst>
                                      </p:cBhvr>
                                      <p:tavLst>
                                        <p:tav tm="0">
                                          <p:val>
                                            <p:fltVal val="0"/>
                                          </p:val>
                                        </p:tav>
                                        <p:tav tm="100000">
                                          <p:val>
                                            <p:strVal val="#ppt_w"/>
                                          </p:val>
                                        </p:tav>
                                      </p:tavLst>
                                    </p:anim>
                                    <p:anim calcmode="lin" valueType="num">
                                      <p:cBhvr>
                                        <p:cTn id="55" dur="500" fill="hold"/>
                                        <p:tgtEl>
                                          <p:spTgt spid="790"/>
                                        </p:tgtEl>
                                        <p:attrNameLst>
                                          <p:attrName>ppt_h</p:attrName>
                                        </p:attrNameLst>
                                      </p:cBhvr>
                                      <p:tavLst>
                                        <p:tav tm="0">
                                          <p:val>
                                            <p:fltVal val="0"/>
                                          </p:val>
                                        </p:tav>
                                        <p:tav tm="100000">
                                          <p:val>
                                            <p:strVal val="#ppt_h"/>
                                          </p:val>
                                        </p:tav>
                                      </p:tavLst>
                                    </p:anim>
                                  </p:childTnLst>
                                </p:cTn>
                              </p:par>
                            </p:childTnLst>
                          </p:cTn>
                        </p:par>
                        <p:par>
                          <p:cTn id="56" fill="hold">
                            <p:stCondLst>
                              <p:cond delay="1500"/>
                            </p:stCondLst>
                            <p:childTnLst>
                              <p:par>
                                <p:cTn id="57" presetClass="entr" nodeType="afterEffect" presetSubtype="1" presetID="2" grpId="11" fill="hold">
                                  <p:stCondLst>
                                    <p:cond delay="0"/>
                                  </p:stCondLst>
                                  <p:iterate type="el" backwards="0">
                                    <p:tmAbs val="0"/>
                                  </p:iterate>
                                  <p:childTnLst>
                                    <p:set>
                                      <p:cBhvr>
                                        <p:cTn id="58" fill="hold"/>
                                        <p:tgtEl>
                                          <p:spTgt spid="787"/>
                                        </p:tgtEl>
                                        <p:attrNameLst>
                                          <p:attrName>style.visibility</p:attrName>
                                        </p:attrNameLst>
                                      </p:cBhvr>
                                      <p:to>
                                        <p:strVal val="visible"/>
                                      </p:to>
                                    </p:set>
                                    <p:anim calcmode="lin" valueType="num">
                                      <p:cBhvr>
                                        <p:cTn id="59" dur="500" fill="hold"/>
                                        <p:tgtEl>
                                          <p:spTgt spid="787"/>
                                        </p:tgtEl>
                                        <p:attrNameLst>
                                          <p:attrName>ppt_x</p:attrName>
                                        </p:attrNameLst>
                                      </p:cBhvr>
                                      <p:tavLst>
                                        <p:tav tm="0">
                                          <p:val>
                                            <p:strVal val="#ppt_x"/>
                                          </p:val>
                                        </p:tav>
                                        <p:tav tm="100000">
                                          <p:val>
                                            <p:strVal val="#ppt_x"/>
                                          </p:val>
                                        </p:tav>
                                      </p:tavLst>
                                    </p:anim>
                                    <p:anim calcmode="lin" valueType="num">
                                      <p:cBhvr>
                                        <p:cTn id="60" dur="500" fill="hold"/>
                                        <p:tgtEl>
                                          <p:spTgt spid="78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84" grpId="7"/>
      <p:bldP build="whole" bldLvl="1" animBg="1" rev="0" advAuto="0" spid="787" grpId="11"/>
      <p:bldP build="whole" bldLvl="1" animBg="1" rev="0" advAuto="0" spid="775" grpId="2"/>
      <p:bldP build="whole" bldLvl="1" animBg="1" rev="0" advAuto="0" spid="783" grpId="5"/>
      <p:bldP build="whole" bldLvl="1" animBg="1" rev="0" advAuto="0" spid="786" grpId="9"/>
      <p:bldP build="whole" bldLvl="1" animBg="1" rev="0" advAuto="0" spid="790" grpId="10"/>
      <p:bldP build="whole" bldLvl="1" animBg="1" rev="0" advAuto="0" spid="785" grpId="8"/>
      <p:bldP build="whole" bldLvl="1" animBg="1" rev="0" advAuto="0" spid="779" grpId="3"/>
      <p:bldP build="whole" bldLvl="1" animBg="1" rev="0" advAuto="0" spid="776" grpId="4"/>
      <p:bldP build="whole" bldLvl="1" animBg="1" rev="0" advAuto="0" spid="774" grpId="1"/>
      <p:bldP build="whole" bldLvl="1" animBg="1" rev="0" advAuto="0" spid="780" grpId="6"/>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4" name="文本框 15"/>
          <p:cNvSpPr txBox="1"/>
          <p:nvPr/>
        </p:nvSpPr>
        <p:spPr>
          <a:xfrm>
            <a:off x="743676" y="309785"/>
            <a:ext cx="5558773"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Learning rate</a:t>
            </a:r>
          </a:p>
        </p:txBody>
      </p:sp>
      <p:sp>
        <p:nvSpPr>
          <p:cNvPr id="795" name="直接连接符 30"/>
          <p:cNvSpPr/>
          <p:nvPr/>
        </p:nvSpPr>
        <p:spPr>
          <a:xfrm>
            <a:off x="774478" y="657416"/>
            <a:ext cx="480260" cy="1"/>
          </a:xfrm>
          <a:prstGeom prst="line">
            <a:avLst/>
          </a:prstGeom>
          <a:ln>
            <a:solidFill>
              <a:srgbClr val="1B4367"/>
            </a:solidFill>
            <a:miter/>
          </a:ln>
        </p:spPr>
        <p:txBody>
          <a:bodyPr lIns="45719" rIns="45719"/>
          <a:lstStyle/>
          <a:p>
            <a:pPr/>
          </a:p>
        </p:txBody>
      </p:sp>
      <p:pic>
        <p:nvPicPr>
          <p:cNvPr id="796" name="lr_1.png" descr="lr_1.png"/>
          <p:cNvPicPr>
            <a:picLocks noChangeAspect="1"/>
          </p:cNvPicPr>
          <p:nvPr/>
        </p:nvPicPr>
        <p:blipFill>
          <a:blip r:embed="rId3">
            <a:extLst/>
          </a:blip>
          <a:stretch>
            <a:fillRect/>
          </a:stretch>
        </p:blipFill>
        <p:spPr>
          <a:xfrm>
            <a:off x="-173006" y="682468"/>
            <a:ext cx="3519859" cy="2639895"/>
          </a:xfrm>
          <a:prstGeom prst="rect">
            <a:avLst/>
          </a:prstGeom>
          <a:ln w="12700">
            <a:miter lim="400000"/>
          </a:ln>
        </p:spPr>
      </p:pic>
      <p:pic>
        <p:nvPicPr>
          <p:cNvPr id="797" name="lr_2.png" descr="lr_2.png"/>
          <p:cNvPicPr>
            <a:picLocks noChangeAspect="1"/>
          </p:cNvPicPr>
          <p:nvPr/>
        </p:nvPicPr>
        <p:blipFill>
          <a:blip r:embed="rId4">
            <a:extLst/>
          </a:blip>
          <a:stretch>
            <a:fillRect/>
          </a:stretch>
        </p:blipFill>
        <p:spPr>
          <a:xfrm>
            <a:off x="-15291" y="2858246"/>
            <a:ext cx="3204429" cy="2403322"/>
          </a:xfrm>
          <a:prstGeom prst="rect">
            <a:avLst/>
          </a:prstGeom>
          <a:ln w="12700">
            <a:miter lim="400000"/>
          </a:ln>
        </p:spPr>
      </p:pic>
      <p:pic>
        <p:nvPicPr>
          <p:cNvPr id="798" name="lr_5.png" descr="lr_5.png"/>
          <p:cNvPicPr>
            <a:picLocks noChangeAspect="1"/>
          </p:cNvPicPr>
          <p:nvPr/>
        </p:nvPicPr>
        <p:blipFill>
          <a:blip r:embed="rId5">
            <a:extLst/>
          </a:blip>
          <a:stretch>
            <a:fillRect/>
          </a:stretch>
        </p:blipFill>
        <p:spPr>
          <a:xfrm>
            <a:off x="3164499" y="-44255"/>
            <a:ext cx="3720546" cy="2790410"/>
          </a:xfrm>
          <a:prstGeom prst="rect">
            <a:avLst/>
          </a:prstGeom>
          <a:ln w="12700">
            <a:miter lim="400000"/>
          </a:ln>
        </p:spPr>
      </p:pic>
      <p:sp>
        <p:nvSpPr>
          <p:cNvPr id="799" name="TextBox 1210"/>
          <p:cNvSpPr txBox="1"/>
          <p:nvPr/>
        </p:nvSpPr>
        <p:spPr>
          <a:xfrm>
            <a:off x="4003766" y="2846969"/>
            <a:ext cx="4504082"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Learning rate is crucial, especially in highly non-IID setting</a:t>
            </a:r>
          </a:p>
        </p:txBody>
      </p:sp>
      <p:grpSp>
        <p:nvGrpSpPr>
          <p:cNvPr id="802" name="组合 107"/>
          <p:cNvGrpSpPr/>
          <p:nvPr/>
        </p:nvGrpSpPr>
        <p:grpSpPr>
          <a:xfrm>
            <a:off x="3548354" y="2989062"/>
            <a:ext cx="368595" cy="368595"/>
            <a:chOff x="0" y="0"/>
            <a:chExt cx="368593" cy="368593"/>
          </a:xfrm>
        </p:grpSpPr>
        <p:sp>
          <p:nvSpPr>
            <p:cNvPr id="800"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801"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1</a:t>
              </a:r>
            </a:p>
          </p:txBody>
        </p:sp>
      </p:grpSp>
      <p:sp>
        <p:nvSpPr>
          <p:cNvPr id="803" name="TextBox 1210"/>
          <p:cNvSpPr txBox="1"/>
          <p:nvPr/>
        </p:nvSpPr>
        <p:spPr>
          <a:xfrm>
            <a:off x="3978790" y="3510940"/>
            <a:ext cx="4401635"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Need to tune by recording loss, 0.1 is optimal in 3 choices</a:t>
            </a:r>
          </a:p>
        </p:txBody>
      </p:sp>
      <p:grpSp>
        <p:nvGrpSpPr>
          <p:cNvPr id="806" name="组合 107"/>
          <p:cNvGrpSpPr/>
          <p:nvPr/>
        </p:nvGrpSpPr>
        <p:grpSpPr>
          <a:xfrm>
            <a:off x="3552540" y="3653033"/>
            <a:ext cx="368595" cy="368595"/>
            <a:chOff x="0" y="0"/>
            <a:chExt cx="368593" cy="368593"/>
          </a:xfrm>
        </p:grpSpPr>
        <p:sp>
          <p:nvSpPr>
            <p:cNvPr id="804"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805"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2</a:t>
              </a:r>
            </a:p>
          </p:txBody>
        </p:sp>
      </p:grpSp>
      <p:grpSp>
        <p:nvGrpSpPr>
          <p:cNvPr id="809" name="组合 107"/>
          <p:cNvGrpSpPr/>
          <p:nvPr/>
        </p:nvGrpSpPr>
        <p:grpSpPr>
          <a:xfrm>
            <a:off x="3561054" y="4317003"/>
            <a:ext cx="368595" cy="368595"/>
            <a:chOff x="0" y="0"/>
            <a:chExt cx="368593" cy="368593"/>
          </a:xfrm>
        </p:grpSpPr>
        <p:sp>
          <p:nvSpPr>
            <p:cNvPr id="807"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808"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3</a:t>
              </a:r>
            </a:p>
          </p:txBody>
        </p:sp>
      </p:grpSp>
      <p:sp>
        <p:nvSpPr>
          <p:cNvPr id="810" name="TextBox 1210"/>
          <p:cNvSpPr txBox="1"/>
          <p:nvPr/>
        </p:nvSpPr>
        <p:spPr>
          <a:xfrm>
            <a:off x="3978790" y="4320961"/>
            <a:ext cx="4401635" cy="3606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May use it with learning rate decay</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794"/>
                                        </p:tgtEl>
                                        <p:attrNameLst>
                                          <p:attrName>style.visibility</p:attrName>
                                        </p:attrNameLst>
                                      </p:cBhvr>
                                      <p:to>
                                        <p:strVal val="visible"/>
                                      </p:to>
                                    </p:set>
                                    <p:anim calcmode="lin" valueType="num">
                                      <p:cBhvr>
                                        <p:cTn id="7" dur="500" fill="hold"/>
                                        <p:tgtEl>
                                          <p:spTgt spid="794"/>
                                        </p:tgtEl>
                                        <p:attrNameLst>
                                          <p:attrName>ppt_w</p:attrName>
                                        </p:attrNameLst>
                                      </p:cBhvr>
                                      <p:tavLst>
                                        <p:tav tm="0">
                                          <p:val>
                                            <p:fltVal val="0"/>
                                          </p:val>
                                        </p:tav>
                                        <p:tav tm="100000">
                                          <p:val>
                                            <p:strVal val="#ppt_w"/>
                                          </p:val>
                                        </p:tav>
                                      </p:tavLst>
                                    </p:anim>
                                    <p:anim calcmode="lin" valueType="num">
                                      <p:cBhvr>
                                        <p:cTn id="8" dur="500" fill="hold"/>
                                        <p:tgtEl>
                                          <p:spTgt spid="79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795"/>
                                        </p:tgtEl>
                                        <p:attrNameLst>
                                          <p:attrName>style.visibility</p:attrName>
                                        </p:attrNameLst>
                                      </p:cBhvr>
                                      <p:to>
                                        <p:strVal val="visible"/>
                                      </p:to>
                                    </p:set>
                                    <p:animEffect filter="wipe(left)" transition="in">
                                      <p:cBhvr>
                                        <p:cTn id="12" dur="300"/>
                                        <p:tgtEl>
                                          <p:spTgt spid="795"/>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3" fill="hold">
                                  <p:stCondLst>
                                    <p:cond delay="0"/>
                                  </p:stCondLst>
                                  <p:iterate type="el" backwards="0">
                                    <p:tmAbs val="0"/>
                                  </p:iterate>
                                  <p:childTnLst>
                                    <p:set>
                                      <p:cBhvr>
                                        <p:cTn id="16" fill="hold"/>
                                        <p:tgtEl>
                                          <p:spTgt spid="796"/>
                                        </p:tgtEl>
                                        <p:attrNameLst>
                                          <p:attrName>style.visibility</p:attrName>
                                        </p:attrNameLst>
                                      </p:cBhvr>
                                      <p:to>
                                        <p:strVal val="visible"/>
                                      </p:to>
                                    </p:set>
                                    <p:anim calcmode="lin" valueType="num">
                                      <p:cBhvr>
                                        <p:cTn id="17" dur="1000" fill="hold"/>
                                        <p:tgtEl>
                                          <p:spTgt spid="796"/>
                                        </p:tgtEl>
                                        <p:attrNameLst>
                                          <p:attrName>ppt_x</p:attrName>
                                        </p:attrNameLst>
                                      </p:cBhvr>
                                      <p:tavLst>
                                        <p:tav tm="0">
                                          <p:val>
                                            <p:strVal val="0-#ppt_w/2"/>
                                          </p:val>
                                        </p:tav>
                                        <p:tav tm="100000">
                                          <p:val>
                                            <p:strVal val="#ppt_x"/>
                                          </p:val>
                                        </p:tav>
                                      </p:tavLst>
                                    </p:anim>
                                    <p:anim calcmode="lin" valueType="num">
                                      <p:cBhvr>
                                        <p:cTn id="18" dur="1000" fill="hold"/>
                                        <p:tgtEl>
                                          <p:spTgt spid="79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 grpId="4" fill="hold">
                                  <p:stCondLst>
                                    <p:cond delay="0"/>
                                  </p:stCondLst>
                                  <p:iterate type="el" backwards="0">
                                    <p:tmAbs val="0"/>
                                  </p:iterate>
                                  <p:childTnLst>
                                    <p:set>
                                      <p:cBhvr>
                                        <p:cTn id="22" fill="hold"/>
                                        <p:tgtEl>
                                          <p:spTgt spid="797"/>
                                        </p:tgtEl>
                                        <p:attrNameLst>
                                          <p:attrName>style.visibility</p:attrName>
                                        </p:attrNameLst>
                                      </p:cBhvr>
                                      <p:to>
                                        <p:strVal val="visible"/>
                                      </p:to>
                                    </p:set>
                                    <p:anim calcmode="lin" valueType="num">
                                      <p:cBhvr>
                                        <p:cTn id="23" dur="1000" fill="hold"/>
                                        <p:tgtEl>
                                          <p:spTgt spid="797"/>
                                        </p:tgtEl>
                                        <p:attrNameLst>
                                          <p:attrName>ppt_x</p:attrName>
                                        </p:attrNameLst>
                                      </p:cBhvr>
                                      <p:tavLst>
                                        <p:tav tm="0">
                                          <p:val>
                                            <p:strVal val="0-#ppt_w/2"/>
                                          </p:val>
                                        </p:tav>
                                        <p:tav tm="100000">
                                          <p:val>
                                            <p:strVal val="#ppt_x"/>
                                          </p:val>
                                        </p:tav>
                                      </p:tavLst>
                                    </p:anim>
                                    <p:anim calcmode="lin" valueType="num">
                                      <p:cBhvr>
                                        <p:cTn id="24" dur="1000" fill="hold"/>
                                        <p:tgtEl>
                                          <p:spTgt spid="79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8" presetID="2" grpId="5" fill="hold">
                                  <p:stCondLst>
                                    <p:cond delay="0"/>
                                  </p:stCondLst>
                                  <p:iterate type="el" backwards="0">
                                    <p:tmAbs val="0"/>
                                  </p:iterate>
                                  <p:childTnLst>
                                    <p:set>
                                      <p:cBhvr>
                                        <p:cTn id="28" fill="hold"/>
                                        <p:tgtEl>
                                          <p:spTgt spid="798"/>
                                        </p:tgtEl>
                                        <p:attrNameLst>
                                          <p:attrName>style.visibility</p:attrName>
                                        </p:attrNameLst>
                                      </p:cBhvr>
                                      <p:to>
                                        <p:strVal val="visible"/>
                                      </p:to>
                                    </p:set>
                                    <p:anim calcmode="lin" valueType="num">
                                      <p:cBhvr>
                                        <p:cTn id="29" dur="1000" fill="hold"/>
                                        <p:tgtEl>
                                          <p:spTgt spid="798"/>
                                        </p:tgtEl>
                                        <p:attrNameLst>
                                          <p:attrName>ppt_x</p:attrName>
                                        </p:attrNameLst>
                                      </p:cBhvr>
                                      <p:tavLst>
                                        <p:tav tm="0">
                                          <p:val>
                                            <p:strVal val="0-#ppt_w/2"/>
                                          </p:val>
                                        </p:tav>
                                        <p:tav tm="100000">
                                          <p:val>
                                            <p:strVal val="#ppt_x"/>
                                          </p:val>
                                        </p:tav>
                                      </p:tavLst>
                                    </p:anim>
                                    <p:anim calcmode="lin" valueType="num">
                                      <p:cBhvr>
                                        <p:cTn id="30" dur="1000" fill="hold"/>
                                        <p:tgtEl>
                                          <p:spTgt spid="798"/>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Class="entr" nodeType="afterEffect" presetSubtype="16" presetID="23" grpId="6" fill="hold">
                                  <p:stCondLst>
                                    <p:cond delay="0"/>
                                  </p:stCondLst>
                                  <p:iterate type="el" backwards="0">
                                    <p:tmAbs val="0"/>
                                  </p:iterate>
                                  <p:childTnLst>
                                    <p:set>
                                      <p:cBhvr>
                                        <p:cTn id="33" fill="hold"/>
                                        <p:tgtEl>
                                          <p:spTgt spid="802"/>
                                        </p:tgtEl>
                                        <p:attrNameLst>
                                          <p:attrName>style.visibility</p:attrName>
                                        </p:attrNameLst>
                                      </p:cBhvr>
                                      <p:to>
                                        <p:strVal val="visible"/>
                                      </p:to>
                                    </p:set>
                                    <p:anim calcmode="lin" valueType="num">
                                      <p:cBhvr>
                                        <p:cTn id="34" dur="500" fill="hold"/>
                                        <p:tgtEl>
                                          <p:spTgt spid="802"/>
                                        </p:tgtEl>
                                        <p:attrNameLst>
                                          <p:attrName>ppt_w</p:attrName>
                                        </p:attrNameLst>
                                      </p:cBhvr>
                                      <p:tavLst>
                                        <p:tav tm="0">
                                          <p:val>
                                            <p:fltVal val="0"/>
                                          </p:val>
                                        </p:tav>
                                        <p:tav tm="100000">
                                          <p:val>
                                            <p:strVal val="#ppt_w"/>
                                          </p:val>
                                        </p:tav>
                                      </p:tavLst>
                                    </p:anim>
                                    <p:anim calcmode="lin" valueType="num">
                                      <p:cBhvr>
                                        <p:cTn id="35" dur="500" fill="hold"/>
                                        <p:tgtEl>
                                          <p:spTgt spid="802"/>
                                        </p:tgtEl>
                                        <p:attrNameLst>
                                          <p:attrName>ppt_h</p:attrName>
                                        </p:attrNameLst>
                                      </p:cBhvr>
                                      <p:tavLst>
                                        <p:tav tm="0">
                                          <p:val>
                                            <p:fltVal val="0"/>
                                          </p:val>
                                        </p:tav>
                                        <p:tav tm="100000">
                                          <p:val>
                                            <p:strVal val="#ppt_h"/>
                                          </p:val>
                                        </p:tav>
                                      </p:tavLst>
                                    </p:anim>
                                  </p:childTnLst>
                                </p:cTn>
                              </p:par>
                            </p:childTnLst>
                          </p:cTn>
                        </p:par>
                        <p:par>
                          <p:cTn id="36" fill="hold">
                            <p:stCondLst>
                              <p:cond delay="1500"/>
                            </p:stCondLst>
                            <p:childTnLst>
                              <p:par>
                                <p:cTn id="37" presetClass="entr" nodeType="afterEffect" presetSubtype="1" presetID="2" grpId="7" fill="hold">
                                  <p:stCondLst>
                                    <p:cond delay="0"/>
                                  </p:stCondLst>
                                  <p:iterate type="el" backwards="0">
                                    <p:tmAbs val="0"/>
                                  </p:iterate>
                                  <p:childTnLst>
                                    <p:set>
                                      <p:cBhvr>
                                        <p:cTn id="38" fill="hold"/>
                                        <p:tgtEl>
                                          <p:spTgt spid="799"/>
                                        </p:tgtEl>
                                        <p:attrNameLst>
                                          <p:attrName>style.visibility</p:attrName>
                                        </p:attrNameLst>
                                      </p:cBhvr>
                                      <p:to>
                                        <p:strVal val="visible"/>
                                      </p:to>
                                    </p:set>
                                    <p:anim calcmode="lin" valueType="num">
                                      <p:cBhvr>
                                        <p:cTn id="39" dur="500" fill="hold"/>
                                        <p:tgtEl>
                                          <p:spTgt spid="799"/>
                                        </p:tgtEl>
                                        <p:attrNameLst>
                                          <p:attrName>ppt_x</p:attrName>
                                        </p:attrNameLst>
                                      </p:cBhvr>
                                      <p:tavLst>
                                        <p:tav tm="0">
                                          <p:val>
                                            <p:strVal val="#ppt_x"/>
                                          </p:val>
                                        </p:tav>
                                        <p:tav tm="100000">
                                          <p:val>
                                            <p:strVal val="#ppt_x"/>
                                          </p:val>
                                        </p:tav>
                                      </p:tavLst>
                                    </p:anim>
                                    <p:anim calcmode="lin" valueType="num">
                                      <p:cBhvr>
                                        <p:cTn id="40" dur="500" fill="hold"/>
                                        <p:tgtEl>
                                          <p:spTgt spid="799"/>
                                        </p:tgtEl>
                                        <p:attrNameLst>
                                          <p:attrName>ppt_y</p:attrName>
                                        </p:attrNameLst>
                                      </p:cBhvr>
                                      <p:tavLst>
                                        <p:tav tm="0">
                                          <p:val>
                                            <p:strVal val="0-#ppt_h/2"/>
                                          </p:val>
                                        </p:tav>
                                        <p:tav tm="100000">
                                          <p:val>
                                            <p:strVal val="#ppt_y"/>
                                          </p:val>
                                        </p:tav>
                                      </p:tavLst>
                                    </p:anim>
                                  </p:childTnLst>
                                </p:cTn>
                              </p:par>
                            </p:childTnLst>
                          </p:cTn>
                        </p:par>
                        <p:par>
                          <p:cTn id="41" fill="hold">
                            <p:stCondLst>
                              <p:cond delay="2000"/>
                            </p:stCondLst>
                            <p:childTnLst>
                              <p:par>
                                <p:cTn id="42" presetClass="entr" nodeType="afterEffect" presetSubtype="16" presetID="23" grpId="8" fill="hold">
                                  <p:stCondLst>
                                    <p:cond delay="0"/>
                                  </p:stCondLst>
                                  <p:iterate type="el" backwards="0">
                                    <p:tmAbs val="0"/>
                                  </p:iterate>
                                  <p:childTnLst>
                                    <p:set>
                                      <p:cBhvr>
                                        <p:cTn id="43" fill="hold"/>
                                        <p:tgtEl>
                                          <p:spTgt spid="806"/>
                                        </p:tgtEl>
                                        <p:attrNameLst>
                                          <p:attrName>style.visibility</p:attrName>
                                        </p:attrNameLst>
                                      </p:cBhvr>
                                      <p:to>
                                        <p:strVal val="visible"/>
                                      </p:to>
                                    </p:set>
                                    <p:anim calcmode="lin" valueType="num">
                                      <p:cBhvr>
                                        <p:cTn id="44" dur="500" fill="hold"/>
                                        <p:tgtEl>
                                          <p:spTgt spid="806"/>
                                        </p:tgtEl>
                                        <p:attrNameLst>
                                          <p:attrName>ppt_w</p:attrName>
                                        </p:attrNameLst>
                                      </p:cBhvr>
                                      <p:tavLst>
                                        <p:tav tm="0">
                                          <p:val>
                                            <p:fltVal val="0"/>
                                          </p:val>
                                        </p:tav>
                                        <p:tav tm="100000">
                                          <p:val>
                                            <p:strVal val="#ppt_w"/>
                                          </p:val>
                                        </p:tav>
                                      </p:tavLst>
                                    </p:anim>
                                    <p:anim calcmode="lin" valueType="num">
                                      <p:cBhvr>
                                        <p:cTn id="45" dur="500" fill="hold"/>
                                        <p:tgtEl>
                                          <p:spTgt spid="806"/>
                                        </p:tgtEl>
                                        <p:attrNameLst>
                                          <p:attrName>ppt_h</p:attrName>
                                        </p:attrNameLst>
                                      </p:cBhvr>
                                      <p:tavLst>
                                        <p:tav tm="0">
                                          <p:val>
                                            <p:fltVal val="0"/>
                                          </p:val>
                                        </p:tav>
                                        <p:tav tm="100000">
                                          <p:val>
                                            <p:strVal val="#ppt_h"/>
                                          </p:val>
                                        </p:tav>
                                      </p:tavLst>
                                    </p:anim>
                                  </p:childTnLst>
                                </p:cTn>
                              </p:par>
                            </p:childTnLst>
                          </p:cTn>
                        </p:par>
                        <p:par>
                          <p:cTn id="46" fill="hold">
                            <p:stCondLst>
                              <p:cond delay="2500"/>
                            </p:stCondLst>
                            <p:childTnLst>
                              <p:par>
                                <p:cTn id="47" presetClass="entr" nodeType="afterEffect" presetSubtype="1" presetID="2" grpId="9" fill="hold">
                                  <p:stCondLst>
                                    <p:cond delay="0"/>
                                  </p:stCondLst>
                                  <p:iterate type="el" backwards="0">
                                    <p:tmAbs val="0"/>
                                  </p:iterate>
                                  <p:childTnLst>
                                    <p:set>
                                      <p:cBhvr>
                                        <p:cTn id="48" fill="hold"/>
                                        <p:tgtEl>
                                          <p:spTgt spid="803"/>
                                        </p:tgtEl>
                                        <p:attrNameLst>
                                          <p:attrName>style.visibility</p:attrName>
                                        </p:attrNameLst>
                                      </p:cBhvr>
                                      <p:to>
                                        <p:strVal val="visible"/>
                                      </p:to>
                                    </p:set>
                                    <p:anim calcmode="lin" valueType="num">
                                      <p:cBhvr>
                                        <p:cTn id="49" dur="500" fill="hold"/>
                                        <p:tgtEl>
                                          <p:spTgt spid="803"/>
                                        </p:tgtEl>
                                        <p:attrNameLst>
                                          <p:attrName>ppt_x</p:attrName>
                                        </p:attrNameLst>
                                      </p:cBhvr>
                                      <p:tavLst>
                                        <p:tav tm="0">
                                          <p:val>
                                            <p:strVal val="#ppt_x"/>
                                          </p:val>
                                        </p:tav>
                                        <p:tav tm="100000">
                                          <p:val>
                                            <p:strVal val="#ppt_x"/>
                                          </p:val>
                                        </p:tav>
                                      </p:tavLst>
                                    </p:anim>
                                    <p:anim calcmode="lin" valueType="num">
                                      <p:cBhvr>
                                        <p:cTn id="50" dur="500" fill="hold"/>
                                        <p:tgtEl>
                                          <p:spTgt spid="803"/>
                                        </p:tgtEl>
                                        <p:attrNameLst>
                                          <p:attrName>ppt_y</p:attrName>
                                        </p:attrNameLst>
                                      </p:cBhvr>
                                      <p:tavLst>
                                        <p:tav tm="0">
                                          <p:val>
                                            <p:strVal val="0-#ppt_h/2"/>
                                          </p:val>
                                        </p:tav>
                                        <p:tav tm="100000">
                                          <p:val>
                                            <p:strVal val="#ppt_y"/>
                                          </p:val>
                                        </p:tav>
                                      </p:tavLst>
                                    </p:anim>
                                  </p:childTnLst>
                                </p:cTn>
                              </p:par>
                            </p:childTnLst>
                          </p:cTn>
                        </p:par>
                        <p:par>
                          <p:cTn id="51" fill="hold">
                            <p:stCondLst>
                              <p:cond delay="3000"/>
                            </p:stCondLst>
                            <p:childTnLst>
                              <p:par>
                                <p:cTn id="52" presetClass="entr" nodeType="afterEffect" presetSubtype="16" presetID="23" grpId="10" fill="hold">
                                  <p:stCondLst>
                                    <p:cond delay="0"/>
                                  </p:stCondLst>
                                  <p:iterate type="el" backwards="0">
                                    <p:tmAbs val="0"/>
                                  </p:iterate>
                                  <p:childTnLst>
                                    <p:set>
                                      <p:cBhvr>
                                        <p:cTn id="53" fill="hold"/>
                                        <p:tgtEl>
                                          <p:spTgt spid="809"/>
                                        </p:tgtEl>
                                        <p:attrNameLst>
                                          <p:attrName>style.visibility</p:attrName>
                                        </p:attrNameLst>
                                      </p:cBhvr>
                                      <p:to>
                                        <p:strVal val="visible"/>
                                      </p:to>
                                    </p:set>
                                    <p:anim calcmode="lin" valueType="num">
                                      <p:cBhvr>
                                        <p:cTn id="54" dur="500" fill="hold"/>
                                        <p:tgtEl>
                                          <p:spTgt spid="809"/>
                                        </p:tgtEl>
                                        <p:attrNameLst>
                                          <p:attrName>ppt_w</p:attrName>
                                        </p:attrNameLst>
                                      </p:cBhvr>
                                      <p:tavLst>
                                        <p:tav tm="0">
                                          <p:val>
                                            <p:fltVal val="0"/>
                                          </p:val>
                                        </p:tav>
                                        <p:tav tm="100000">
                                          <p:val>
                                            <p:strVal val="#ppt_w"/>
                                          </p:val>
                                        </p:tav>
                                      </p:tavLst>
                                    </p:anim>
                                    <p:anim calcmode="lin" valueType="num">
                                      <p:cBhvr>
                                        <p:cTn id="55" dur="500" fill="hold"/>
                                        <p:tgtEl>
                                          <p:spTgt spid="809"/>
                                        </p:tgtEl>
                                        <p:attrNameLst>
                                          <p:attrName>ppt_h</p:attrName>
                                        </p:attrNameLst>
                                      </p:cBhvr>
                                      <p:tavLst>
                                        <p:tav tm="0">
                                          <p:val>
                                            <p:fltVal val="0"/>
                                          </p:val>
                                        </p:tav>
                                        <p:tav tm="100000">
                                          <p:val>
                                            <p:strVal val="#ppt_h"/>
                                          </p:val>
                                        </p:tav>
                                      </p:tavLst>
                                    </p:anim>
                                  </p:childTnLst>
                                </p:cTn>
                              </p:par>
                            </p:childTnLst>
                          </p:cTn>
                        </p:par>
                        <p:par>
                          <p:cTn id="56" fill="hold">
                            <p:stCondLst>
                              <p:cond delay="3500"/>
                            </p:stCondLst>
                            <p:childTnLst>
                              <p:par>
                                <p:cTn id="57" presetClass="entr" nodeType="afterEffect" presetSubtype="1" presetID="2" grpId="11" fill="hold">
                                  <p:stCondLst>
                                    <p:cond delay="0"/>
                                  </p:stCondLst>
                                  <p:iterate type="el" backwards="0">
                                    <p:tmAbs val="0"/>
                                  </p:iterate>
                                  <p:childTnLst>
                                    <p:set>
                                      <p:cBhvr>
                                        <p:cTn id="58" fill="hold"/>
                                        <p:tgtEl>
                                          <p:spTgt spid="810"/>
                                        </p:tgtEl>
                                        <p:attrNameLst>
                                          <p:attrName>style.visibility</p:attrName>
                                        </p:attrNameLst>
                                      </p:cBhvr>
                                      <p:to>
                                        <p:strVal val="visible"/>
                                      </p:to>
                                    </p:set>
                                    <p:anim calcmode="lin" valueType="num">
                                      <p:cBhvr>
                                        <p:cTn id="59" dur="500" fill="hold"/>
                                        <p:tgtEl>
                                          <p:spTgt spid="810"/>
                                        </p:tgtEl>
                                        <p:attrNameLst>
                                          <p:attrName>ppt_x</p:attrName>
                                        </p:attrNameLst>
                                      </p:cBhvr>
                                      <p:tavLst>
                                        <p:tav tm="0">
                                          <p:val>
                                            <p:strVal val="#ppt_x"/>
                                          </p:val>
                                        </p:tav>
                                        <p:tav tm="100000">
                                          <p:val>
                                            <p:strVal val="#ppt_x"/>
                                          </p:val>
                                        </p:tav>
                                      </p:tavLst>
                                    </p:anim>
                                    <p:anim calcmode="lin" valueType="num">
                                      <p:cBhvr>
                                        <p:cTn id="60" dur="500" fill="hold"/>
                                        <p:tgtEl>
                                          <p:spTgt spid="8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94" grpId="1"/>
      <p:bldP build="whole" bldLvl="1" animBg="1" rev="0" advAuto="0" spid="798" grpId="5"/>
      <p:bldP build="whole" bldLvl="1" animBg="1" rev="0" advAuto="0" spid="809" grpId="10"/>
      <p:bldP build="whole" bldLvl="1" animBg="1" rev="0" advAuto="0" spid="806" grpId="8"/>
      <p:bldP build="whole" bldLvl="1" animBg="1" rev="0" advAuto="0" spid="799" grpId="7"/>
      <p:bldP build="whole" bldLvl="1" animBg="1" rev="0" advAuto="0" spid="795" grpId="2"/>
      <p:bldP build="whole" bldLvl="1" animBg="1" rev="0" advAuto="0" spid="797" grpId="4"/>
      <p:bldP build="whole" bldLvl="1" animBg="1" rev="0" advAuto="0" spid="803" grpId="9"/>
      <p:bldP build="whole" bldLvl="1" animBg="1" rev="0" advAuto="0" spid="810" grpId="11"/>
      <p:bldP build="whole" bldLvl="1" animBg="1" rev="0" advAuto="0" spid="796" grpId="3"/>
      <p:bldP build="whole" bldLvl="1" animBg="1" rev="0" advAuto="0" spid="802" grpId="6"/>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4" name="文本框 15"/>
          <p:cNvSpPr txBox="1"/>
          <p:nvPr/>
        </p:nvSpPr>
        <p:spPr>
          <a:xfrm>
            <a:off x="743676" y="309785"/>
            <a:ext cx="5558773"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Optimizer</a:t>
            </a:r>
          </a:p>
        </p:txBody>
      </p:sp>
      <p:sp>
        <p:nvSpPr>
          <p:cNvPr id="815" name="直接连接符 30"/>
          <p:cNvSpPr/>
          <p:nvPr/>
        </p:nvSpPr>
        <p:spPr>
          <a:xfrm>
            <a:off x="774478" y="657416"/>
            <a:ext cx="480260" cy="1"/>
          </a:xfrm>
          <a:prstGeom prst="line">
            <a:avLst/>
          </a:prstGeom>
          <a:ln>
            <a:solidFill>
              <a:srgbClr val="1B4367"/>
            </a:solidFill>
            <a:miter/>
          </a:ln>
        </p:spPr>
        <p:txBody>
          <a:bodyPr lIns="45719" rIns="45719"/>
          <a:lstStyle/>
          <a:p>
            <a:pPr/>
          </a:p>
        </p:txBody>
      </p:sp>
      <p:pic>
        <p:nvPicPr>
          <p:cNvPr id="816" name="optim_1.png" descr="optim_1.png"/>
          <p:cNvPicPr>
            <a:picLocks noChangeAspect="1"/>
          </p:cNvPicPr>
          <p:nvPr/>
        </p:nvPicPr>
        <p:blipFill>
          <a:blip r:embed="rId3">
            <a:extLst/>
          </a:blip>
          <a:stretch>
            <a:fillRect/>
          </a:stretch>
        </p:blipFill>
        <p:spPr>
          <a:xfrm>
            <a:off x="365831" y="1224281"/>
            <a:ext cx="3104303" cy="2328227"/>
          </a:xfrm>
          <a:prstGeom prst="rect">
            <a:avLst/>
          </a:prstGeom>
          <a:ln w="12700">
            <a:miter lim="400000"/>
          </a:ln>
        </p:spPr>
      </p:pic>
      <p:pic>
        <p:nvPicPr>
          <p:cNvPr id="817" name="optim_2.png" descr="optim_2.png"/>
          <p:cNvPicPr>
            <a:picLocks noChangeAspect="1"/>
          </p:cNvPicPr>
          <p:nvPr/>
        </p:nvPicPr>
        <p:blipFill>
          <a:blip r:embed="rId4">
            <a:extLst/>
          </a:blip>
          <a:stretch>
            <a:fillRect/>
          </a:stretch>
        </p:blipFill>
        <p:spPr>
          <a:xfrm>
            <a:off x="3251446" y="-18038"/>
            <a:ext cx="3672447" cy="2754335"/>
          </a:xfrm>
          <a:prstGeom prst="rect">
            <a:avLst/>
          </a:prstGeom>
          <a:ln w="12700">
            <a:miter lim="400000"/>
          </a:ln>
        </p:spPr>
      </p:pic>
      <p:pic>
        <p:nvPicPr>
          <p:cNvPr id="818" name="optim_5.png" descr="optim_5.png"/>
          <p:cNvPicPr>
            <a:picLocks noChangeAspect="1"/>
          </p:cNvPicPr>
          <p:nvPr/>
        </p:nvPicPr>
        <p:blipFill>
          <a:blip r:embed="rId5">
            <a:extLst/>
          </a:blip>
          <a:stretch>
            <a:fillRect/>
          </a:stretch>
        </p:blipFill>
        <p:spPr>
          <a:xfrm>
            <a:off x="5737056" y="1667032"/>
            <a:ext cx="3672448" cy="2754335"/>
          </a:xfrm>
          <a:prstGeom prst="rect">
            <a:avLst/>
          </a:prstGeom>
          <a:ln w="12700">
            <a:miter lim="400000"/>
          </a:ln>
        </p:spPr>
      </p:pic>
      <p:sp>
        <p:nvSpPr>
          <p:cNvPr id="819" name="TextBox 1210"/>
          <p:cNvSpPr txBox="1"/>
          <p:nvPr/>
        </p:nvSpPr>
        <p:spPr>
          <a:xfrm>
            <a:off x="930366" y="3621669"/>
            <a:ext cx="4401635"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Optimizer is important if not seriously non-IID</a:t>
            </a:r>
          </a:p>
        </p:txBody>
      </p:sp>
      <p:grpSp>
        <p:nvGrpSpPr>
          <p:cNvPr id="822" name="组合 107"/>
          <p:cNvGrpSpPr/>
          <p:nvPr/>
        </p:nvGrpSpPr>
        <p:grpSpPr>
          <a:xfrm>
            <a:off x="474954" y="3763762"/>
            <a:ext cx="368595" cy="368595"/>
            <a:chOff x="0" y="0"/>
            <a:chExt cx="368593" cy="368593"/>
          </a:xfrm>
        </p:grpSpPr>
        <p:sp>
          <p:nvSpPr>
            <p:cNvPr id="820"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821"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1</a:t>
              </a:r>
            </a:p>
          </p:txBody>
        </p:sp>
      </p:grpSp>
      <p:sp>
        <p:nvSpPr>
          <p:cNvPr id="823" name="TextBox 1210"/>
          <p:cNvSpPr txBox="1"/>
          <p:nvPr/>
        </p:nvSpPr>
        <p:spPr>
          <a:xfrm>
            <a:off x="905777" y="4343610"/>
            <a:ext cx="5933202"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Adaptive optimizers are sensitive to parameters being averaged, SGD is still advantageous</a:t>
            </a:r>
          </a:p>
        </p:txBody>
      </p:sp>
      <p:grpSp>
        <p:nvGrpSpPr>
          <p:cNvPr id="826" name="组合 107"/>
          <p:cNvGrpSpPr/>
          <p:nvPr/>
        </p:nvGrpSpPr>
        <p:grpSpPr>
          <a:xfrm>
            <a:off x="474954" y="4485704"/>
            <a:ext cx="368595" cy="368595"/>
            <a:chOff x="0" y="0"/>
            <a:chExt cx="368593" cy="368593"/>
          </a:xfrm>
        </p:grpSpPr>
        <p:sp>
          <p:nvSpPr>
            <p:cNvPr id="824"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825"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2</a:t>
              </a:r>
            </a:p>
          </p:txBody>
        </p:sp>
      </p:gr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814"/>
                                        </p:tgtEl>
                                        <p:attrNameLst>
                                          <p:attrName>style.visibility</p:attrName>
                                        </p:attrNameLst>
                                      </p:cBhvr>
                                      <p:to>
                                        <p:strVal val="visible"/>
                                      </p:to>
                                    </p:set>
                                    <p:anim calcmode="lin" valueType="num">
                                      <p:cBhvr>
                                        <p:cTn id="7" dur="500" fill="hold"/>
                                        <p:tgtEl>
                                          <p:spTgt spid="814"/>
                                        </p:tgtEl>
                                        <p:attrNameLst>
                                          <p:attrName>ppt_w</p:attrName>
                                        </p:attrNameLst>
                                      </p:cBhvr>
                                      <p:tavLst>
                                        <p:tav tm="0">
                                          <p:val>
                                            <p:fltVal val="0"/>
                                          </p:val>
                                        </p:tav>
                                        <p:tav tm="100000">
                                          <p:val>
                                            <p:strVal val="#ppt_w"/>
                                          </p:val>
                                        </p:tav>
                                      </p:tavLst>
                                    </p:anim>
                                    <p:anim calcmode="lin" valueType="num">
                                      <p:cBhvr>
                                        <p:cTn id="8" dur="500" fill="hold"/>
                                        <p:tgtEl>
                                          <p:spTgt spid="81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815"/>
                                        </p:tgtEl>
                                        <p:attrNameLst>
                                          <p:attrName>style.visibility</p:attrName>
                                        </p:attrNameLst>
                                      </p:cBhvr>
                                      <p:to>
                                        <p:strVal val="visible"/>
                                      </p:to>
                                    </p:set>
                                    <p:animEffect filter="wipe(left)" transition="in">
                                      <p:cBhvr>
                                        <p:cTn id="12" dur="300"/>
                                        <p:tgtEl>
                                          <p:spTgt spid="815"/>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3" fill="hold">
                                  <p:stCondLst>
                                    <p:cond delay="0"/>
                                  </p:stCondLst>
                                  <p:iterate type="el" backwards="0">
                                    <p:tmAbs val="0"/>
                                  </p:iterate>
                                  <p:childTnLst>
                                    <p:set>
                                      <p:cBhvr>
                                        <p:cTn id="16" fill="hold"/>
                                        <p:tgtEl>
                                          <p:spTgt spid="816"/>
                                        </p:tgtEl>
                                        <p:attrNameLst>
                                          <p:attrName>style.visibility</p:attrName>
                                        </p:attrNameLst>
                                      </p:cBhvr>
                                      <p:to>
                                        <p:strVal val="visible"/>
                                      </p:to>
                                    </p:set>
                                    <p:anim calcmode="lin" valueType="num">
                                      <p:cBhvr>
                                        <p:cTn id="17" dur="1000" fill="hold"/>
                                        <p:tgtEl>
                                          <p:spTgt spid="816"/>
                                        </p:tgtEl>
                                        <p:attrNameLst>
                                          <p:attrName>ppt_x</p:attrName>
                                        </p:attrNameLst>
                                      </p:cBhvr>
                                      <p:tavLst>
                                        <p:tav tm="0">
                                          <p:val>
                                            <p:strVal val="0-#ppt_w/2"/>
                                          </p:val>
                                        </p:tav>
                                        <p:tav tm="100000">
                                          <p:val>
                                            <p:strVal val="#ppt_x"/>
                                          </p:val>
                                        </p:tav>
                                      </p:tavLst>
                                    </p:anim>
                                    <p:anim calcmode="lin" valueType="num">
                                      <p:cBhvr>
                                        <p:cTn id="18" dur="1000" fill="hold"/>
                                        <p:tgtEl>
                                          <p:spTgt spid="81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 grpId="4" fill="hold">
                                  <p:stCondLst>
                                    <p:cond delay="0"/>
                                  </p:stCondLst>
                                  <p:iterate type="el" backwards="0">
                                    <p:tmAbs val="0"/>
                                  </p:iterate>
                                  <p:childTnLst>
                                    <p:set>
                                      <p:cBhvr>
                                        <p:cTn id="22" fill="hold"/>
                                        <p:tgtEl>
                                          <p:spTgt spid="817"/>
                                        </p:tgtEl>
                                        <p:attrNameLst>
                                          <p:attrName>style.visibility</p:attrName>
                                        </p:attrNameLst>
                                      </p:cBhvr>
                                      <p:to>
                                        <p:strVal val="visible"/>
                                      </p:to>
                                    </p:set>
                                    <p:anim calcmode="lin" valueType="num">
                                      <p:cBhvr>
                                        <p:cTn id="23" dur="1000" fill="hold"/>
                                        <p:tgtEl>
                                          <p:spTgt spid="817"/>
                                        </p:tgtEl>
                                        <p:attrNameLst>
                                          <p:attrName>ppt_x</p:attrName>
                                        </p:attrNameLst>
                                      </p:cBhvr>
                                      <p:tavLst>
                                        <p:tav tm="0">
                                          <p:val>
                                            <p:strVal val="0-#ppt_w/2"/>
                                          </p:val>
                                        </p:tav>
                                        <p:tav tm="100000">
                                          <p:val>
                                            <p:strVal val="#ppt_x"/>
                                          </p:val>
                                        </p:tav>
                                      </p:tavLst>
                                    </p:anim>
                                    <p:anim calcmode="lin" valueType="num">
                                      <p:cBhvr>
                                        <p:cTn id="24" dur="1000" fill="hold"/>
                                        <p:tgtEl>
                                          <p:spTgt spid="81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8" presetID="2" grpId="5" fill="hold">
                                  <p:stCondLst>
                                    <p:cond delay="0"/>
                                  </p:stCondLst>
                                  <p:iterate type="el" backwards="0">
                                    <p:tmAbs val="0"/>
                                  </p:iterate>
                                  <p:childTnLst>
                                    <p:set>
                                      <p:cBhvr>
                                        <p:cTn id="28" fill="hold"/>
                                        <p:tgtEl>
                                          <p:spTgt spid="818"/>
                                        </p:tgtEl>
                                        <p:attrNameLst>
                                          <p:attrName>style.visibility</p:attrName>
                                        </p:attrNameLst>
                                      </p:cBhvr>
                                      <p:to>
                                        <p:strVal val="visible"/>
                                      </p:to>
                                    </p:set>
                                    <p:anim calcmode="lin" valueType="num">
                                      <p:cBhvr>
                                        <p:cTn id="29" dur="1000" fill="hold"/>
                                        <p:tgtEl>
                                          <p:spTgt spid="818"/>
                                        </p:tgtEl>
                                        <p:attrNameLst>
                                          <p:attrName>ppt_x</p:attrName>
                                        </p:attrNameLst>
                                      </p:cBhvr>
                                      <p:tavLst>
                                        <p:tav tm="0">
                                          <p:val>
                                            <p:strVal val="0-#ppt_w/2"/>
                                          </p:val>
                                        </p:tav>
                                        <p:tav tm="100000">
                                          <p:val>
                                            <p:strVal val="#ppt_x"/>
                                          </p:val>
                                        </p:tav>
                                      </p:tavLst>
                                    </p:anim>
                                    <p:anim calcmode="lin" valueType="num">
                                      <p:cBhvr>
                                        <p:cTn id="30" dur="1000" fill="hold"/>
                                        <p:tgtEl>
                                          <p:spTgt spid="818"/>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Class="entr" nodeType="afterEffect" presetSubtype="16" presetID="23" grpId="6" fill="hold">
                                  <p:stCondLst>
                                    <p:cond delay="0"/>
                                  </p:stCondLst>
                                  <p:iterate type="el" backwards="0">
                                    <p:tmAbs val="0"/>
                                  </p:iterate>
                                  <p:childTnLst>
                                    <p:set>
                                      <p:cBhvr>
                                        <p:cTn id="33" fill="hold"/>
                                        <p:tgtEl>
                                          <p:spTgt spid="822"/>
                                        </p:tgtEl>
                                        <p:attrNameLst>
                                          <p:attrName>style.visibility</p:attrName>
                                        </p:attrNameLst>
                                      </p:cBhvr>
                                      <p:to>
                                        <p:strVal val="visible"/>
                                      </p:to>
                                    </p:set>
                                    <p:anim calcmode="lin" valueType="num">
                                      <p:cBhvr>
                                        <p:cTn id="34" dur="500" fill="hold"/>
                                        <p:tgtEl>
                                          <p:spTgt spid="822"/>
                                        </p:tgtEl>
                                        <p:attrNameLst>
                                          <p:attrName>ppt_w</p:attrName>
                                        </p:attrNameLst>
                                      </p:cBhvr>
                                      <p:tavLst>
                                        <p:tav tm="0">
                                          <p:val>
                                            <p:fltVal val="0"/>
                                          </p:val>
                                        </p:tav>
                                        <p:tav tm="100000">
                                          <p:val>
                                            <p:strVal val="#ppt_w"/>
                                          </p:val>
                                        </p:tav>
                                      </p:tavLst>
                                    </p:anim>
                                    <p:anim calcmode="lin" valueType="num">
                                      <p:cBhvr>
                                        <p:cTn id="35" dur="500" fill="hold"/>
                                        <p:tgtEl>
                                          <p:spTgt spid="822"/>
                                        </p:tgtEl>
                                        <p:attrNameLst>
                                          <p:attrName>ppt_h</p:attrName>
                                        </p:attrNameLst>
                                      </p:cBhvr>
                                      <p:tavLst>
                                        <p:tav tm="0">
                                          <p:val>
                                            <p:fltVal val="0"/>
                                          </p:val>
                                        </p:tav>
                                        <p:tav tm="100000">
                                          <p:val>
                                            <p:strVal val="#ppt_h"/>
                                          </p:val>
                                        </p:tav>
                                      </p:tavLst>
                                    </p:anim>
                                  </p:childTnLst>
                                </p:cTn>
                              </p:par>
                            </p:childTnLst>
                          </p:cTn>
                        </p:par>
                        <p:par>
                          <p:cTn id="36" fill="hold">
                            <p:stCondLst>
                              <p:cond delay="1500"/>
                            </p:stCondLst>
                            <p:childTnLst>
                              <p:par>
                                <p:cTn id="37" presetClass="entr" nodeType="afterEffect" presetSubtype="1" presetID="2" grpId="7" fill="hold">
                                  <p:stCondLst>
                                    <p:cond delay="0"/>
                                  </p:stCondLst>
                                  <p:iterate type="el" backwards="0">
                                    <p:tmAbs val="0"/>
                                  </p:iterate>
                                  <p:childTnLst>
                                    <p:set>
                                      <p:cBhvr>
                                        <p:cTn id="38" fill="hold"/>
                                        <p:tgtEl>
                                          <p:spTgt spid="819"/>
                                        </p:tgtEl>
                                        <p:attrNameLst>
                                          <p:attrName>style.visibility</p:attrName>
                                        </p:attrNameLst>
                                      </p:cBhvr>
                                      <p:to>
                                        <p:strVal val="visible"/>
                                      </p:to>
                                    </p:set>
                                    <p:anim calcmode="lin" valueType="num">
                                      <p:cBhvr>
                                        <p:cTn id="39" dur="500" fill="hold"/>
                                        <p:tgtEl>
                                          <p:spTgt spid="819"/>
                                        </p:tgtEl>
                                        <p:attrNameLst>
                                          <p:attrName>ppt_x</p:attrName>
                                        </p:attrNameLst>
                                      </p:cBhvr>
                                      <p:tavLst>
                                        <p:tav tm="0">
                                          <p:val>
                                            <p:strVal val="#ppt_x"/>
                                          </p:val>
                                        </p:tav>
                                        <p:tav tm="100000">
                                          <p:val>
                                            <p:strVal val="#ppt_x"/>
                                          </p:val>
                                        </p:tav>
                                      </p:tavLst>
                                    </p:anim>
                                    <p:anim calcmode="lin" valueType="num">
                                      <p:cBhvr>
                                        <p:cTn id="40" dur="500" fill="hold"/>
                                        <p:tgtEl>
                                          <p:spTgt spid="819"/>
                                        </p:tgtEl>
                                        <p:attrNameLst>
                                          <p:attrName>ppt_y</p:attrName>
                                        </p:attrNameLst>
                                      </p:cBhvr>
                                      <p:tavLst>
                                        <p:tav tm="0">
                                          <p:val>
                                            <p:strVal val="0-#ppt_h/2"/>
                                          </p:val>
                                        </p:tav>
                                        <p:tav tm="100000">
                                          <p:val>
                                            <p:strVal val="#ppt_y"/>
                                          </p:val>
                                        </p:tav>
                                      </p:tavLst>
                                    </p:anim>
                                  </p:childTnLst>
                                </p:cTn>
                              </p:par>
                            </p:childTnLst>
                          </p:cTn>
                        </p:par>
                        <p:par>
                          <p:cTn id="41" fill="hold">
                            <p:stCondLst>
                              <p:cond delay="2000"/>
                            </p:stCondLst>
                            <p:childTnLst>
                              <p:par>
                                <p:cTn id="42" presetClass="entr" nodeType="afterEffect" presetSubtype="16" presetID="23" grpId="8" fill="hold">
                                  <p:stCondLst>
                                    <p:cond delay="0"/>
                                  </p:stCondLst>
                                  <p:iterate type="el" backwards="0">
                                    <p:tmAbs val="0"/>
                                  </p:iterate>
                                  <p:childTnLst>
                                    <p:set>
                                      <p:cBhvr>
                                        <p:cTn id="43" fill="hold"/>
                                        <p:tgtEl>
                                          <p:spTgt spid="826"/>
                                        </p:tgtEl>
                                        <p:attrNameLst>
                                          <p:attrName>style.visibility</p:attrName>
                                        </p:attrNameLst>
                                      </p:cBhvr>
                                      <p:to>
                                        <p:strVal val="visible"/>
                                      </p:to>
                                    </p:set>
                                    <p:anim calcmode="lin" valueType="num">
                                      <p:cBhvr>
                                        <p:cTn id="44" dur="500" fill="hold"/>
                                        <p:tgtEl>
                                          <p:spTgt spid="826"/>
                                        </p:tgtEl>
                                        <p:attrNameLst>
                                          <p:attrName>ppt_w</p:attrName>
                                        </p:attrNameLst>
                                      </p:cBhvr>
                                      <p:tavLst>
                                        <p:tav tm="0">
                                          <p:val>
                                            <p:fltVal val="0"/>
                                          </p:val>
                                        </p:tav>
                                        <p:tav tm="100000">
                                          <p:val>
                                            <p:strVal val="#ppt_w"/>
                                          </p:val>
                                        </p:tav>
                                      </p:tavLst>
                                    </p:anim>
                                    <p:anim calcmode="lin" valueType="num">
                                      <p:cBhvr>
                                        <p:cTn id="45" dur="500" fill="hold"/>
                                        <p:tgtEl>
                                          <p:spTgt spid="826"/>
                                        </p:tgtEl>
                                        <p:attrNameLst>
                                          <p:attrName>ppt_h</p:attrName>
                                        </p:attrNameLst>
                                      </p:cBhvr>
                                      <p:tavLst>
                                        <p:tav tm="0">
                                          <p:val>
                                            <p:fltVal val="0"/>
                                          </p:val>
                                        </p:tav>
                                        <p:tav tm="100000">
                                          <p:val>
                                            <p:strVal val="#ppt_h"/>
                                          </p:val>
                                        </p:tav>
                                      </p:tavLst>
                                    </p:anim>
                                  </p:childTnLst>
                                </p:cTn>
                              </p:par>
                            </p:childTnLst>
                          </p:cTn>
                        </p:par>
                        <p:par>
                          <p:cTn id="46" fill="hold">
                            <p:stCondLst>
                              <p:cond delay="2500"/>
                            </p:stCondLst>
                            <p:childTnLst>
                              <p:par>
                                <p:cTn id="47" presetClass="entr" nodeType="afterEffect" presetSubtype="1" presetID="2" grpId="9" fill="hold">
                                  <p:stCondLst>
                                    <p:cond delay="0"/>
                                  </p:stCondLst>
                                  <p:iterate type="el" backwards="0">
                                    <p:tmAbs val="0"/>
                                  </p:iterate>
                                  <p:childTnLst>
                                    <p:set>
                                      <p:cBhvr>
                                        <p:cTn id="48" fill="hold"/>
                                        <p:tgtEl>
                                          <p:spTgt spid="823"/>
                                        </p:tgtEl>
                                        <p:attrNameLst>
                                          <p:attrName>style.visibility</p:attrName>
                                        </p:attrNameLst>
                                      </p:cBhvr>
                                      <p:to>
                                        <p:strVal val="visible"/>
                                      </p:to>
                                    </p:set>
                                    <p:anim calcmode="lin" valueType="num">
                                      <p:cBhvr>
                                        <p:cTn id="49" dur="500" fill="hold"/>
                                        <p:tgtEl>
                                          <p:spTgt spid="823"/>
                                        </p:tgtEl>
                                        <p:attrNameLst>
                                          <p:attrName>ppt_x</p:attrName>
                                        </p:attrNameLst>
                                      </p:cBhvr>
                                      <p:tavLst>
                                        <p:tav tm="0">
                                          <p:val>
                                            <p:strVal val="#ppt_x"/>
                                          </p:val>
                                        </p:tav>
                                        <p:tav tm="100000">
                                          <p:val>
                                            <p:strVal val="#ppt_x"/>
                                          </p:val>
                                        </p:tav>
                                      </p:tavLst>
                                    </p:anim>
                                    <p:anim calcmode="lin" valueType="num">
                                      <p:cBhvr>
                                        <p:cTn id="50" dur="500" fill="hold"/>
                                        <p:tgtEl>
                                          <p:spTgt spid="8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22" grpId="6"/>
      <p:bldP build="whole" bldLvl="1" animBg="1" rev="0" advAuto="0" spid="818" grpId="5"/>
      <p:bldP build="whole" bldLvl="1" animBg="1" rev="0" advAuto="0" spid="817" grpId="4"/>
      <p:bldP build="whole" bldLvl="1" animBg="1" rev="0" advAuto="0" spid="826" grpId="8"/>
      <p:bldP build="whole" bldLvl="1" animBg="1" rev="0" advAuto="0" spid="814" grpId="1"/>
      <p:bldP build="whole" bldLvl="1" animBg="1" rev="0" advAuto="0" spid="823" grpId="9"/>
      <p:bldP build="whole" bldLvl="1" animBg="1" rev="0" advAuto="0" spid="819" grpId="7"/>
      <p:bldP build="whole" bldLvl="1" animBg="1" rev="0" advAuto="0" spid="815" grpId="2"/>
      <p:bldP build="whole" bldLvl="1" animBg="1" rev="0" advAuto="0" spid="816" grpId="3"/>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0" name="文本框 15"/>
          <p:cNvSpPr txBox="1"/>
          <p:nvPr/>
        </p:nvSpPr>
        <p:spPr>
          <a:xfrm>
            <a:off x="743676" y="309785"/>
            <a:ext cx="5558773"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Dataset</a:t>
            </a:r>
          </a:p>
        </p:txBody>
      </p:sp>
      <p:sp>
        <p:nvSpPr>
          <p:cNvPr id="831" name="直接连接符 30"/>
          <p:cNvSpPr/>
          <p:nvPr/>
        </p:nvSpPr>
        <p:spPr>
          <a:xfrm>
            <a:off x="774478" y="657416"/>
            <a:ext cx="480260" cy="1"/>
          </a:xfrm>
          <a:prstGeom prst="line">
            <a:avLst/>
          </a:prstGeom>
          <a:ln>
            <a:solidFill>
              <a:srgbClr val="1B4367"/>
            </a:solidFill>
            <a:miter/>
          </a:ln>
        </p:spPr>
        <p:txBody>
          <a:bodyPr lIns="45719" rIns="45719"/>
          <a:lstStyle/>
          <a:p>
            <a:pPr/>
          </a:p>
        </p:txBody>
      </p:sp>
      <p:sp>
        <p:nvSpPr>
          <p:cNvPr id="832" name="TextBox 1210"/>
          <p:cNvSpPr txBox="1"/>
          <p:nvPr/>
        </p:nvSpPr>
        <p:spPr>
          <a:xfrm>
            <a:off x="4914079" y="241343"/>
            <a:ext cx="3013712"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CIFAR-10 dataset is slight more complex</a:t>
            </a:r>
          </a:p>
        </p:txBody>
      </p:sp>
      <p:grpSp>
        <p:nvGrpSpPr>
          <p:cNvPr id="835" name="组合 107"/>
          <p:cNvGrpSpPr/>
          <p:nvPr/>
        </p:nvGrpSpPr>
        <p:grpSpPr>
          <a:xfrm>
            <a:off x="4445600" y="383436"/>
            <a:ext cx="368595" cy="368595"/>
            <a:chOff x="0" y="0"/>
            <a:chExt cx="368593" cy="368593"/>
          </a:xfrm>
        </p:grpSpPr>
        <p:sp>
          <p:nvSpPr>
            <p:cNvPr id="833"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834"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1</a:t>
              </a:r>
            </a:p>
          </p:txBody>
        </p:sp>
      </p:grpSp>
      <p:sp>
        <p:nvSpPr>
          <p:cNvPr id="836" name="TextBox 1210"/>
          <p:cNvSpPr txBox="1"/>
          <p:nvPr/>
        </p:nvSpPr>
        <p:spPr>
          <a:xfrm>
            <a:off x="5879464" y="2066811"/>
            <a:ext cx="3013712" cy="12369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Monotonically improving for slightly non-IID distribution, limited by weak 5-layer CNN model</a:t>
            </a:r>
          </a:p>
        </p:txBody>
      </p:sp>
      <p:grpSp>
        <p:nvGrpSpPr>
          <p:cNvPr id="839" name="组合 107"/>
          <p:cNvGrpSpPr/>
          <p:nvPr/>
        </p:nvGrpSpPr>
        <p:grpSpPr>
          <a:xfrm>
            <a:off x="5410985" y="2208904"/>
            <a:ext cx="368595" cy="368595"/>
            <a:chOff x="0" y="0"/>
            <a:chExt cx="368593" cy="368593"/>
          </a:xfrm>
        </p:grpSpPr>
        <p:sp>
          <p:nvSpPr>
            <p:cNvPr id="837"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838"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3</a:t>
              </a:r>
            </a:p>
          </p:txBody>
        </p:sp>
      </p:grpSp>
      <p:sp>
        <p:nvSpPr>
          <p:cNvPr id="840" name="TextBox 1210"/>
          <p:cNvSpPr txBox="1"/>
          <p:nvPr/>
        </p:nvSpPr>
        <p:spPr>
          <a:xfrm>
            <a:off x="5572924" y="1154077"/>
            <a:ext cx="3013711"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Also suffers from performance issue</a:t>
            </a:r>
          </a:p>
        </p:txBody>
      </p:sp>
      <p:grpSp>
        <p:nvGrpSpPr>
          <p:cNvPr id="843" name="组合 107"/>
          <p:cNvGrpSpPr/>
          <p:nvPr/>
        </p:nvGrpSpPr>
        <p:grpSpPr>
          <a:xfrm>
            <a:off x="5104445" y="1296170"/>
            <a:ext cx="368595" cy="368595"/>
            <a:chOff x="0" y="0"/>
            <a:chExt cx="368593" cy="368593"/>
          </a:xfrm>
        </p:grpSpPr>
        <p:sp>
          <p:nvSpPr>
            <p:cNvPr id="841"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842"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2</a:t>
              </a:r>
            </a:p>
          </p:txBody>
        </p:sp>
      </p:grpSp>
      <p:sp>
        <p:nvSpPr>
          <p:cNvPr id="844" name="TextBox 1210"/>
          <p:cNvSpPr txBox="1"/>
          <p:nvPr/>
        </p:nvSpPr>
        <p:spPr>
          <a:xfrm>
            <a:off x="5645225" y="3563746"/>
            <a:ext cx="3013712" cy="12369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Datasets with more classes may have worse results, such as CIFAR-100</a:t>
            </a:r>
          </a:p>
        </p:txBody>
      </p:sp>
      <p:grpSp>
        <p:nvGrpSpPr>
          <p:cNvPr id="847" name="组合 107"/>
          <p:cNvGrpSpPr/>
          <p:nvPr/>
        </p:nvGrpSpPr>
        <p:grpSpPr>
          <a:xfrm>
            <a:off x="5176746" y="3705838"/>
            <a:ext cx="368595" cy="368595"/>
            <a:chOff x="0" y="0"/>
            <a:chExt cx="368593" cy="368593"/>
          </a:xfrm>
        </p:grpSpPr>
        <p:sp>
          <p:nvSpPr>
            <p:cNvPr id="845"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846"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4</a:t>
              </a:r>
            </a:p>
          </p:txBody>
        </p:sp>
      </p:grpSp>
      <p:pic>
        <p:nvPicPr>
          <p:cNvPr id="848" name="iid_cifar.png" descr="iid_cifar.png"/>
          <p:cNvPicPr>
            <a:picLocks noChangeAspect="1"/>
          </p:cNvPicPr>
          <p:nvPr/>
        </p:nvPicPr>
        <p:blipFill>
          <a:blip r:embed="rId3">
            <a:extLst/>
          </a:blip>
          <a:stretch>
            <a:fillRect/>
          </a:stretch>
        </p:blipFill>
        <p:spPr>
          <a:xfrm>
            <a:off x="384022" y="844121"/>
            <a:ext cx="2759020" cy="2069266"/>
          </a:xfrm>
          <a:prstGeom prst="rect">
            <a:avLst/>
          </a:prstGeom>
          <a:ln w="12700">
            <a:miter lim="400000"/>
          </a:ln>
        </p:spPr>
      </p:pic>
      <p:pic>
        <p:nvPicPr>
          <p:cNvPr id="849" name="niid_cifar.png" descr="niid_cifar.png"/>
          <p:cNvPicPr>
            <a:picLocks noChangeAspect="1"/>
          </p:cNvPicPr>
          <p:nvPr/>
        </p:nvPicPr>
        <p:blipFill>
          <a:blip r:embed="rId4">
            <a:extLst/>
          </a:blip>
          <a:stretch>
            <a:fillRect/>
          </a:stretch>
        </p:blipFill>
        <p:spPr>
          <a:xfrm>
            <a:off x="1447618" y="2590037"/>
            <a:ext cx="3118098" cy="233857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830"/>
                                        </p:tgtEl>
                                        <p:attrNameLst>
                                          <p:attrName>style.visibility</p:attrName>
                                        </p:attrNameLst>
                                      </p:cBhvr>
                                      <p:to>
                                        <p:strVal val="visible"/>
                                      </p:to>
                                    </p:set>
                                    <p:anim calcmode="lin" valueType="num">
                                      <p:cBhvr>
                                        <p:cTn id="7" dur="500" fill="hold"/>
                                        <p:tgtEl>
                                          <p:spTgt spid="830"/>
                                        </p:tgtEl>
                                        <p:attrNameLst>
                                          <p:attrName>ppt_w</p:attrName>
                                        </p:attrNameLst>
                                      </p:cBhvr>
                                      <p:tavLst>
                                        <p:tav tm="0">
                                          <p:val>
                                            <p:fltVal val="0"/>
                                          </p:val>
                                        </p:tav>
                                        <p:tav tm="100000">
                                          <p:val>
                                            <p:strVal val="#ppt_w"/>
                                          </p:val>
                                        </p:tav>
                                      </p:tavLst>
                                    </p:anim>
                                    <p:anim calcmode="lin" valueType="num">
                                      <p:cBhvr>
                                        <p:cTn id="8" dur="500" fill="hold"/>
                                        <p:tgtEl>
                                          <p:spTgt spid="83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831"/>
                                        </p:tgtEl>
                                        <p:attrNameLst>
                                          <p:attrName>style.visibility</p:attrName>
                                        </p:attrNameLst>
                                      </p:cBhvr>
                                      <p:to>
                                        <p:strVal val="visible"/>
                                      </p:to>
                                    </p:set>
                                    <p:animEffect filter="wipe(left)" transition="in">
                                      <p:cBhvr>
                                        <p:cTn id="12" dur="300"/>
                                        <p:tgtEl>
                                          <p:spTgt spid="831"/>
                                        </p:tgtEl>
                                      </p:cBhvr>
                                    </p:animEffect>
                                  </p:childTnLst>
                                </p:cTn>
                              </p:par>
                            </p:childTnLst>
                          </p:cTn>
                        </p:par>
                        <p:par>
                          <p:cTn id="13" fill="hold">
                            <p:stCondLst>
                              <p:cond delay="800"/>
                            </p:stCondLst>
                            <p:childTnLst>
                              <p:par>
                                <p:cTn id="14" presetClass="entr" nodeType="afterEffect" presetSubtype="16" presetID="23" grpId="3" fill="hold">
                                  <p:stCondLst>
                                    <p:cond delay="0"/>
                                  </p:stCondLst>
                                  <p:iterate type="el" backwards="0">
                                    <p:tmAbs val="0"/>
                                  </p:iterate>
                                  <p:childTnLst>
                                    <p:set>
                                      <p:cBhvr>
                                        <p:cTn id="15" fill="hold"/>
                                        <p:tgtEl>
                                          <p:spTgt spid="835"/>
                                        </p:tgtEl>
                                        <p:attrNameLst>
                                          <p:attrName>style.visibility</p:attrName>
                                        </p:attrNameLst>
                                      </p:cBhvr>
                                      <p:to>
                                        <p:strVal val="visible"/>
                                      </p:to>
                                    </p:set>
                                    <p:anim calcmode="lin" valueType="num">
                                      <p:cBhvr>
                                        <p:cTn id="16" dur="500" fill="hold"/>
                                        <p:tgtEl>
                                          <p:spTgt spid="835"/>
                                        </p:tgtEl>
                                        <p:attrNameLst>
                                          <p:attrName>ppt_w</p:attrName>
                                        </p:attrNameLst>
                                      </p:cBhvr>
                                      <p:tavLst>
                                        <p:tav tm="0">
                                          <p:val>
                                            <p:fltVal val="0"/>
                                          </p:val>
                                        </p:tav>
                                        <p:tav tm="100000">
                                          <p:val>
                                            <p:strVal val="#ppt_w"/>
                                          </p:val>
                                        </p:tav>
                                      </p:tavLst>
                                    </p:anim>
                                    <p:anim calcmode="lin" valueType="num">
                                      <p:cBhvr>
                                        <p:cTn id="17" dur="500" fill="hold"/>
                                        <p:tgtEl>
                                          <p:spTgt spid="835"/>
                                        </p:tgtEl>
                                        <p:attrNameLst>
                                          <p:attrName>ppt_h</p:attrName>
                                        </p:attrNameLst>
                                      </p:cBhvr>
                                      <p:tavLst>
                                        <p:tav tm="0">
                                          <p:val>
                                            <p:fltVal val="0"/>
                                          </p:val>
                                        </p:tav>
                                        <p:tav tm="100000">
                                          <p:val>
                                            <p:strVal val="#ppt_h"/>
                                          </p:val>
                                        </p:tav>
                                      </p:tavLst>
                                    </p:anim>
                                  </p:childTnLst>
                                </p:cTn>
                              </p:par>
                            </p:childTnLst>
                          </p:cTn>
                        </p:par>
                        <p:par>
                          <p:cTn id="18" fill="hold">
                            <p:stCondLst>
                              <p:cond delay="1300"/>
                            </p:stCondLst>
                            <p:childTnLst>
                              <p:par>
                                <p:cTn id="19" presetClass="entr" nodeType="afterEffect" presetSubtype="1" presetID="2" grpId="4" fill="hold">
                                  <p:stCondLst>
                                    <p:cond delay="0"/>
                                  </p:stCondLst>
                                  <p:iterate type="el" backwards="0">
                                    <p:tmAbs val="0"/>
                                  </p:iterate>
                                  <p:childTnLst>
                                    <p:set>
                                      <p:cBhvr>
                                        <p:cTn id="20" fill="hold"/>
                                        <p:tgtEl>
                                          <p:spTgt spid="832"/>
                                        </p:tgtEl>
                                        <p:attrNameLst>
                                          <p:attrName>style.visibility</p:attrName>
                                        </p:attrNameLst>
                                      </p:cBhvr>
                                      <p:to>
                                        <p:strVal val="visible"/>
                                      </p:to>
                                    </p:set>
                                    <p:anim calcmode="lin" valueType="num">
                                      <p:cBhvr>
                                        <p:cTn id="21" dur="500" fill="hold"/>
                                        <p:tgtEl>
                                          <p:spTgt spid="832"/>
                                        </p:tgtEl>
                                        <p:attrNameLst>
                                          <p:attrName>ppt_x</p:attrName>
                                        </p:attrNameLst>
                                      </p:cBhvr>
                                      <p:tavLst>
                                        <p:tav tm="0">
                                          <p:val>
                                            <p:strVal val="#ppt_x"/>
                                          </p:val>
                                        </p:tav>
                                        <p:tav tm="100000">
                                          <p:val>
                                            <p:strVal val="#ppt_x"/>
                                          </p:val>
                                        </p:tav>
                                      </p:tavLst>
                                    </p:anim>
                                    <p:anim calcmode="lin" valueType="num">
                                      <p:cBhvr>
                                        <p:cTn id="22" dur="500" fill="hold"/>
                                        <p:tgtEl>
                                          <p:spTgt spid="832"/>
                                        </p:tgtEl>
                                        <p:attrNameLst>
                                          <p:attrName>ppt_y</p:attrName>
                                        </p:attrNameLst>
                                      </p:cBhvr>
                                      <p:tavLst>
                                        <p:tav tm="0">
                                          <p:val>
                                            <p:strVal val="0-#ppt_h/2"/>
                                          </p:val>
                                        </p:tav>
                                        <p:tav tm="100000">
                                          <p:val>
                                            <p:strVal val="#ppt_y"/>
                                          </p:val>
                                        </p:tav>
                                      </p:tavLst>
                                    </p:anim>
                                  </p:childTnLst>
                                </p:cTn>
                              </p:par>
                            </p:childTnLst>
                          </p:cTn>
                        </p:par>
                        <p:par>
                          <p:cTn id="23" fill="hold">
                            <p:stCondLst>
                              <p:cond delay="1800"/>
                            </p:stCondLst>
                            <p:childTnLst>
                              <p:par>
                                <p:cTn id="24" presetClass="entr" nodeType="afterEffect" presetSubtype="16" presetID="23" grpId="5" fill="hold">
                                  <p:stCondLst>
                                    <p:cond delay="0"/>
                                  </p:stCondLst>
                                  <p:iterate type="el" backwards="0">
                                    <p:tmAbs val="0"/>
                                  </p:iterate>
                                  <p:childTnLst>
                                    <p:set>
                                      <p:cBhvr>
                                        <p:cTn id="25" fill="hold"/>
                                        <p:tgtEl>
                                          <p:spTgt spid="839"/>
                                        </p:tgtEl>
                                        <p:attrNameLst>
                                          <p:attrName>style.visibility</p:attrName>
                                        </p:attrNameLst>
                                      </p:cBhvr>
                                      <p:to>
                                        <p:strVal val="visible"/>
                                      </p:to>
                                    </p:set>
                                    <p:anim calcmode="lin" valueType="num">
                                      <p:cBhvr>
                                        <p:cTn id="26" dur="500" fill="hold"/>
                                        <p:tgtEl>
                                          <p:spTgt spid="839"/>
                                        </p:tgtEl>
                                        <p:attrNameLst>
                                          <p:attrName>ppt_w</p:attrName>
                                        </p:attrNameLst>
                                      </p:cBhvr>
                                      <p:tavLst>
                                        <p:tav tm="0">
                                          <p:val>
                                            <p:fltVal val="0"/>
                                          </p:val>
                                        </p:tav>
                                        <p:tav tm="100000">
                                          <p:val>
                                            <p:strVal val="#ppt_w"/>
                                          </p:val>
                                        </p:tav>
                                      </p:tavLst>
                                    </p:anim>
                                    <p:anim calcmode="lin" valueType="num">
                                      <p:cBhvr>
                                        <p:cTn id="27" dur="500" fill="hold"/>
                                        <p:tgtEl>
                                          <p:spTgt spid="839"/>
                                        </p:tgtEl>
                                        <p:attrNameLst>
                                          <p:attrName>ppt_h</p:attrName>
                                        </p:attrNameLst>
                                      </p:cBhvr>
                                      <p:tavLst>
                                        <p:tav tm="0">
                                          <p:val>
                                            <p:fltVal val="0"/>
                                          </p:val>
                                        </p:tav>
                                        <p:tav tm="100000">
                                          <p:val>
                                            <p:strVal val="#ppt_h"/>
                                          </p:val>
                                        </p:tav>
                                      </p:tavLst>
                                    </p:anim>
                                  </p:childTnLst>
                                </p:cTn>
                              </p:par>
                            </p:childTnLst>
                          </p:cTn>
                        </p:par>
                        <p:par>
                          <p:cTn id="28" fill="hold">
                            <p:stCondLst>
                              <p:cond delay="2300"/>
                            </p:stCondLst>
                            <p:childTnLst>
                              <p:par>
                                <p:cTn id="29" presetClass="entr" nodeType="afterEffect" presetSubtype="1" presetID="2" grpId="6" fill="hold">
                                  <p:stCondLst>
                                    <p:cond delay="0"/>
                                  </p:stCondLst>
                                  <p:iterate type="el" backwards="0">
                                    <p:tmAbs val="0"/>
                                  </p:iterate>
                                  <p:childTnLst>
                                    <p:set>
                                      <p:cBhvr>
                                        <p:cTn id="30" fill="hold"/>
                                        <p:tgtEl>
                                          <p:spTgt spid="836"/>
                                        </p:tgtEl>
                                        <p:attrNameLst>
                                          <p:attrName>style.visibility</p:attrName>
                                        </p:attrNameLst>
                                      </p:cBhvr>
                                      <p:to>
                                        <p:strVal val="visible"/>
                                      </p:to>
                                    </p:set>
                                    <p:anim calcmode="lin" valueType="num">
                                      <p:cBhvr>
                                        <p:cTn id="31" dur="500" fill="hold"/>
                                        <p:tgtEl>
                                          <p:spTgt spid="836"/>
                                        </p:tgtEl>
                                        <p:attrNameLst>
                                          <p:attrName>ppt_x</p:attrName>
                                        </p:attrNameLst>
                                      </p:cBhvr>
                                      <p:tavLst>
                                        <p:tav tm="0">
                                          <p:val>
                                            <p:strVal val="#ppt_x"/>
                                          </p:val>
                                        </p:tav>
                                        <p:tav tm="100000">
                                          <p:val>
                                            <p:strVal val="#ppt_x"/>
                                          </p:val>
                                        </p:tav>
                                      </p:tavLst>
                                    </p:anim>
                                    <p:anim calcmode="lin" valueType="num">
                                      <p:cBhvr>
                                        <p:cTn id="32" dur="500" fill="hold"/>
                                        <p:tgtEl>
                                          <p:spTgt spid="836"/>
                                        </p:tgtEl>
                                        <p:attrNameLst>
                                          <p:attrName>ppt_y</p:attrName>
                                        </p:attrNameLst>
                                      </p:cBhvr>
                                      <p:tavLst>
                                        <p:tav tm="0">
                                          <p:val>
                                            <p:strVal val="0-#ppt_h/2"/>
                                          </p:val>
                                        </p:tav>
                                        <p:tav tm="100000">
                                          <p:val>
                                            <p:strVal val="#ppt_y"/>
                                          </p:val>
                                        </p:tav>
                                      </p:tavLst>
                                    </p:anim>
                                  </p:childTnLst>
                                </p:cTn>
                              </p:par>
                            </p:childTnLst>
                          </p:cTn>
                        </p:par>
                        <p:par>
                          <p:cTn id="33" fill="hold">
                            <p:stCondLst>
                              <p:cond delay="2800"/>
                            </p:stCondLst>
                            <p:childTnLst>
                              <p:par>
                                <p:cTn id="34" presetClass="entr" nodeType="afterEffect" presetSubtype="16" presetID="23" grpId="7" fill="hold">
                                  <p:stCondLst>
                                    <p:cond delay="0"/>
                                  </p:stCondLst>
                                  <p:iterate type="el" backwards="0">
                                    <p:tmAbs val="0"/>
                                  </p:iterate>
                                  <p:childTnLst>
                                    <p:set>
                                      <p:cBhvr>
                                        <p:cTn id="35" fill="hold"/>
                                        <p:tgtEl>
                                          <p:spTgt spid="843"/>
                                        </p:tgtEl>
                                        <p:attrNameLst>
                                          <p:attrName>style.visibility</p:attrName>
                                        </p:attrNameLst>
                                      </p:cBhvr>
                                      <p:to>
                                        <p:strVal val="visible"/>
                                      </p:to>
                                    </p:set>
                                    <p:anim calcmode="lin" valueType="num">
                                      <p:cBhvr>
                                        <p:cTn id="36" dur="500" fill="hold"/>
                                        <p:tgtEl>
                                          <p:spTgt spid="843"/>
                                        </p:tgtEl>
                                        <p:attrNameLst>
                                          <p:attrName>ppt_w</p:attrName>
                                        </p:attrNameLst>
                                      </p:cBhvr>
                                      <p:tavLst>
                                        <p:tav tm="0">
                                          <p:val>
                                            <p:fltVal val="0"/>
                                          </p:val>
                                        </p:tav>
                                        <p:tav tm="100000">
                                          <p:val>
                                            <p:strVal val="#ppt_w"/>
                                          </p:val>
                                        </p:tav>
                                      </p:tavLst>
                                    </p:anim>
                                    <p:anim calcmode="lin" valueType="num">
                                      <p:cBhvr>
                                        <p:cTn id="37" dur="500" fill="hold"/>
                                        <p:tgtEl>
                                          <p:spTgt spid="843"/>
                                        </p:tgtEl>
                                        <p:attrNameLst>
                                          <p:attrName>ppt_h</p:attrName>
                                        </p:attrNameLst>
                                      </p:cBhvr>
                                      <p:tavLst>
                                        <p:tav tm="0">
                                          <p:val>
                                            <p:fltVal val="0"/>
                                          </p:val>
                                        </p:tav>
                                        <p:tav tm="100000">
                                          <p:val>
                                            <p:strVal val="#ppt_h"/>
                                          </p:val>
                                        </p:tav>
                                      </p:tavLst>
                                    </p:anim>
                                  </p:childTnLst>
                                </p:cTn>
                              </p:par>
                            </p:childTnLst>
                          </p:cTn>
                        </p:par>
                        <p:par>
                          <p:cTn id="38" fill="hold">
                            <p:stCondLst>
                              <p:cond delay="3300"/>
                            </p:stCondLst>
                            <p:childTnLst>
                              <p:par>
                                <p:cTn id="39" presetClass="entr" nodeType="afterEffect" presetSubtype="1" presetID="2" grpId="8" fill="hold">
                                  <p:stCondLst>
                                    <p:cond delay="0"/>
                                  </p:stCondLst>
                                  <p:iterate type="el" backwards="0">
                                    <p:tmAbs val="0"/>
                                  </p:iterate>
                                  <p:childTnLst>
                                    <p:set>
                                      <p:cBhvr>
                                        <p:cTn id="40" fill="hold"/>
                                        <p:tgtEl>
                                          <p:spTgt spid="840"/>
                                        </p:tgtEl>
                                        <p:attrNameLst>
                                          <p:attrName>style.visibility</p:attrName>
                                        </p:attrNameLst>
                                      </p:cBhvr>
                                      <p:to>
                                        <p:strVal val="visible"/>
                                      </p:to>
                                    </p:set>
                                    <p:anim calcmode="lin" valueType="num">
                                      <p:cBhvr>
                                        <p:cTn id="41" dur="500" fill="hold"/>
                                        <p:tgtEl>
                                          <p:spTgt spid="840"/>
                                        </p:tgtEl>
                                        <p:attrNameLst>
                                          <p:attrName>ppt_x</p:attrName>
                                        </p:attrNameLst>
                                      </p:cBhvr>
                                      <p:tavLst>
                                        <p:tav tm="0">
                                          <p:val>
                                            <p:strVal val="#ppt_x"/>
                                          </p:val>
                                        </p:tav>
                                        <p:tav tm="100000">
                                          <p:val>
                                            <p:strVal val="#ppt_x"/>
                                          </p:val>
                                        </p:tav>
                                      </p:tavLst>
                                    </p:anim>
                                    <p:anim calcmode="lin" valueType="num">
                                      <p:cBhvr>
                                        <p:cTn id="42" dur="500" fill="hold"/>
                                        <p:tgtEl>
                                          <p:spTgt spid="840"/>
                                        </p:tgtEl>
                                        <p:attrNameLst>
                                          <p:attrName>ppt_y</p:attrName>
                                        </p:attrNameLst>
                                      </p:cBhvr>
                                      <p:tavLst>
                                        <p:tav tm="0">
                                          <p:val>
                                            <p:strVal val="0-#ppt_h/2"/>
                                          </p:val>
                                        </p:tav>
                                        <p:tav tm="100000">
                                          <p:val>
                                            <p:strVal val="#ppt_y"/>
                                          </p:val>
                                        </p:tav>
                                      </p:tavLst>
                                    </p:anim>
                                  </p:childTnLst>
                                </p:cTn>
                              </p:par>
                            </p:childTnLst>
                          </p:cTn>
                        </p:par>
                        <p:par>
                          <p:cTn id="43" fill="hold">
                            <p:stCondLst>
                              <p:cond delay="3800"/>
                            </p:stCondLst>
                            <p:childTnLst>
                              <p:par>
                                <p:cTn id="44" presetClass="entr" nodeType="afterEffect" presetSubtype="16" presetID="23" grpId="9" fill="hold">
                                  <p:stCondLst>
                                    <p:cond delay="0"/>
                                  </p:stCondLst>
                                  <p:iterate type="el" backwards="0">
                                    <p:tmAbs val="0"/>
                                  </p:iterate>
                                  <p:childTnLst>
                                    <p:set>
                                      <p:cBhvr>
                                        <p:cTn id="45" fill="hold"/>
                                        <p:tgtEl>
                                          <p:spTgt spid="847"/>
                                        </p:tgtEl>
                                        <p:attrNameLst>
                                          <p:attrName>style.visibility</p:attrName>
                                        </p:attrNameLst>
                                      </p:cBhvr>
                                      <p:to>
                                        <p:strVal val="visible"/>
                                      </p:to>
                                    </p:set>
                                    <p:anim calcmode="lin" valueType="num">
                                      <p:cBhvr>
                                        <p:cTn id="46" dur="500" fill="hold"/>
                                        <p:tgtEl>
                                          <p:spTgt spid="847"/>
                                        </p:tgtEl>
                                        <p:attrNameLst>
                                          <p:attrName>ppt_w</p:attrName>
                                        </p:attrNameLst>
                                      </p:cBhvr>
                                      <p:tavLst>
                                        <p:tav tm="0">
                                          <p:val>
                                            <p:fltVal val="0"/>
                                          </p:val>
                                        </p:tav>
                                        <p:tav tm="100000">
                                          <p:val>
                                            <p:strVal val="#ppt_w"/>
                                          </p:val>
                                        </p:tav>
                                      </p:tavLst>
                                    </p:anim>
                                    <p:anim calcmode="lin" valueType="num">
                                      <p:cBhvr>
                                        <p:cTn id="47" dur="500" fill="hold"/>
                                        <p:tgtEl>
                                          <p:spTgt spid="847"/>
                                        </p:tgtEl>
                                        <p:attrNameLst>
                                          <p:attrName>ppt_h</p:attrName>
                                        </p:attrNameLst>
                                      </p:cBhvr>
                                      <p:tavLst>
                                        <p:tav tm="0">
                                          <p:val>
                                            <p:fltVal val="0"/>
                                          </p:val>
                                        </p:tav>
                                        <p:tav tm="100000">
                                          <p:val>
                                            <p:strVal val="#ppt_h"/>
                                          </p:val>
                                        </p:tav>
                                      </p:tavLst>
                                    </p:anim>
                                  </p:childTnLst>
                                </p:cTn>
                              </p:par>
                            </p:childTnLst>
                          </p:cTn>
                        </p:par>
                        <p:par>
                          <p:cTn id="48" fill="hold">
                            <p:stCondLst>
                              <p:cond delay="4300"/>
                            </p:stCondLst>
                            <p:childTnLst>
                              <p:par>
                                <p:cTn id="49" presetClass="entr" nodeType="afterEffect" presetSubtype="1" presetID="2" grpId="10" fill="hold">
                                  <p:stCondLst>
                                    <p:cond delay="0"/>
                                  </p:stCondLst>
                                  <p:iterate type="el" backwards="0">
                                    <p:tmAbs val="0"/>
                                  </p:iterate>
                                  <p:childTnLst>
                                    <p:set>
                                      <p:cBhvr>
                                        <p:cTn id="50" fill="hold"/>
                                        <p:tgtEl>
                                          <p:spTgt spid="844"/>
                                        </p:tgtEl>
                                        <p:attrNameLst>
                                          <p:attrName>style.visibility</p:attrName>
                                        </p:attrNameLst>
                                      </p:cBhvr>
                                      <p:to>
                                        <p:strVal val="visible"/>
                                      </p:to>
                                    </p:set>
                                    <p:anim calcmode="lin" valueType="num">
                                      <p:cBhvr>
                                        <p:cTn id="51" dur="500" fill="hold"/>
                                        <p:tgtEl>
                                          <p:spTgt spid="844"/>
                                        </p:tgtEl>
                                        <p:attrNameLst>
                                          <p:attrName>ppt_x</p:attrName>
                                        </p:attrNameLst>
                                      </p:cBhvr>
                                      <p:tavLst>
                                        <p:tav tm="0">
                                          <p:val>
                                            <p:strVal val="#ppt_x"/>
                                          </p:val>
                                        </p:tav>
                                        <p:tav tm="100000">
                                          <p:val>
                                            <p:strVal val="#ppt_x"/>
                                          </p:val>
                                        </p:tav>
                                      </p:tavLst>
                                    </p:anim>
                                    <p:anim calcmode="lin" valueType="num">
                                      <p:cBhvr>
                                        <p:cTn id="52" dur="500" fill="hold"/>
                                        <p:tgtEl>
                                          <p:spTgt spid="844"/>
                                        </p:tgtEl>
                                        <p:attrNameLst>
                                          <p:attrName>ppt_y</p:attrName>
                                        </p:attrNameLst>
                                      </p:cBhvr>
                                      <p:tavLst>
                                        <p:tav tm="0">
                                          <p:val>
                                            <p:strVal val="0-#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Class="entr" nodeType="clickEffect" presetSubtype="8" presetID="2" grpId="11" fill="hold">
                                  <p:stCondLst>
                                    <p:cond delay="0"/>
                                  </p:stCondLst>
                                  <p:iterate type="el" backwards="0">
                                    <p:tmAbs val="0"/>
                                  </p:iterate>
                                  <p:childTnLst>
                                    <p:set>
                                      <p:cBhvr>
                                        <p:cTn id="56" fill="hold"/>
                                        <p:tgtEl>
                                          <p:spTgt spid="848"/>
                                        </p:tgtEl>
                                        <p:attrNameLst>
                                          <p:attrName>style.visibility</p:attrName>
                                        </p:attrNameLst>
                                      </p:cBhvr>
                                      <p:to>
                                        <p:strVal val="visible"/>
                                      </p:to>
                                    </p:set>
                                    <p:anim calcmode="lin" valueType="num">
                                      <p:cBhvr>
                                        <p:cTn id="57" dur="1000" fill="hold"/>
                                        <p:tgtEl>
                                          <p:spTgt spid="848"/>
                                        </p:tgtEl>
                                        <p:attrNameLst>
                                          <p:attrName>ppt_x</p:attrName>
                                        </p:attrNameLst>
                                      </p:cBhvr>
                                      <p:tavLst>
                                        <p:tav tm="0">
                                          <p:val>
                                            <p:strVal val="0-#ppt_w/2"/>
                                          </p:val>
                                        </p:tav>
                                        <p:tav tm="100000">
                                          <p:val>
                                            <p:strVal val="#ppt_x"/>
                                          </p:val>
                                        </p:tav>
                                      </p:tavLst>
                                    </p:anim>
                                    <p:anim calcmode="lin" valueType="num">
                                      <p:cBhvr>
                                        <p:cTn id="58" dur="1000" fill="hold"/>
                                        <p:tgtEl>
                                          <p:spTgt spid="848"/>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Class="entr" nodeType="clickEffect" presetSubtype="8" presetID="2" grpId="12" fill="hold">
                                  <p:stCondLst>
                                    <p:cond delay="0"/>
                                  </p:stCondLst>
                                  <p:iterate type="el" backwards="0">
                                    <p:tmAbs val="0"/>
                                  </p:iterate>
                                  <p:childTnLst>
                                    <p:set>
                                      <p:cBhvr>
                                        <p:cTn id="62" fill="hold"/>
                                        <p:tgtEl>
                                          <p:spTgt spid="849"/>
                                        </p:tgtEl>
                                        <p:attrNameLst>
                                          <p:attrName>style.visibility</p:attrName>
                                        </p:attrNameLst>
                                      </p:cBhvr>
                                      <p:to>
                                        <p:strVal val="visible"/>
                                      </p:to>
                                    </p:set>
                                    <p:anim calcmode="lin" valueType="num">
                                      <p:cBhvr>
                                        <p:cTn id="63" dur="1000" fill="hold"/>
                                        <p:tgtEl>
                                          <p:spTgt spid="849"/>
                                        </p:tgtEl>
                                        <p:attrNameLst>
                                          <p:attrName>ppt_x</p:attrName>
                                        </p:attrNameLst>
                                      </p:cBhvr>
                                      <p:tavLst>
                                        <p:tav tm="0">
                                          <p:val>
                                            <p:strVal val="0-#ppt_w/2"/>
                                          </p:val>
                                        </p:tav>
                                        <p:tav tm="100000">
                                          <p:val>
                                            <p:strVal val="#ppt_x"/>
                                          </p:val>
                                        </p:tav>
                                      </p:tavLst>
                                    </p:anim>
                                    <p:anim calcmode="lin" valueType="num">
                                      <p:cBhvr>
                                        <p:cTn id="64" dur="1000" fill="hold"/>
                                        <p:tgtEl>
                                          <p:spTgt spid="8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30" grpId="1"/>
      <p:bldP build="whole" bldLvl="1" animBg="1" rev="0" advAuto="0" spid="831" grpId="2"/>
      <p:bldP build="whole" bldLvl="1" animBg="1" rev="0" advAuto="0" spid="847" grpId="9"/>
      <p:bldP build="whole" bldLvl="1" animBg="1" rev="0" advAuto="0" spid="832" grpId="4"/>
      <p:bldP build="whole" bldLvl="1" animBg="1" rev="0" advAuto="0" spid="848" grpId="11"/>
      <p:bldP build="whole" bldLvl="1" animBg="1" rev="0" advAuto="0" spid="843" grpId="7"/>
      <p:bldP build="whole" bldLvl="1" animBg="1" rev="0" advAuto="0" spid="844" grpId="10"/>
      <p:bldP build="whole" bldLvl="1" animBg="1" rev="0" advAuto="0" spid="849" grpId="12"/>
      <p:bldP build="whole" bldLvl="1" animBg="1" rev="0" advAuto="0" spid="839" grpId="5"/>
      <p:bldP build="whole" bldLvl="1" animBg="1" rev="0" advAuto="0" spid="835" grpId="3"/>
      <p:bldP build="whole" bldLvl="1" animBg="1" rev="0" advAuto="0" spid="840" grpId="8"/>
      <p:bldP build="whole" bldLvl="1" animBg="1" rev="0" advAuto="0" spid="836" grpId="6"/>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3" name="文本框 15"/>
          <p:cNvSpPr txBox="1"/>
          <p:nvPr/>
        </p:nvSpPr>
        <p:spPr>
          <a:xfrm>
            <a:off x="743676" y="309785"/>
            <a:ext cx="5558773"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CNN architecture</a:t>
            </a:r>
          </a:p>
        </p:txBody>
      </p:sp>
      <p:sp>
        <p:nvSpPr>
          <p:cNvPr id="854" name="直接连接符 30"/>
          <p:cNvSpPr/>
          <p:nvPr/>
        </p:nvSpPr>
        <p:spPr>
          <a:xfrm>
            <a:off x="774478" y="657416"/>
            <a:ext cx="480260" cy="1"/>
          </a:xfrm>
          <a:prstGeom prst="line">
            <a:avLst/>
          </a:prstGeom>
          <a:ln>
            <a:solidFill>
              <a:srgbClr val="1B4367"/>
            </a:solidFill>
            <a:miter/>
          </a:ln>
        </p:spPr>
        <p:txBody>
          <a:bodyPr lIns="45719" rIns="45719"/>
          <a:lstStyle/>
          <a:p>
            <a:pPr/>
          </a:p>
        </p:txBody>
      </p:sp>
      <p:sp>
        <p:nvSpPr>
          <p:cNvPr id="855" name="TextBox 1210"/>
          <p:cNvSpPr txBox="1"/>
          <p:nvPr/>
        </p:nvSpPr>
        <p:spPr>
          <a:xfrm>
            <a:off x="849660" y="925890"/>
            <a:ext cx="5558773"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How about using advanced CNN model like VGG19, GoogLeNet and ResNet152?</a:t>
            </a:r>
          </a:p>
        </p:txBody>
      </p:sp>
      <p:grpSp>
        <p:nvGrpSpPr>
          <p:cNvPr id="858" name="组合 107"/>
          <p:cNvGrpSpPr/>
          <p:nvPr/>
        </p:nvGrpSpPr>
        <p:grpSpPr>
          <a:xfrm>
            <a:off x="413186" y="996937"/>
            <a:ext cx="368595" cy="368595"/>
            <a:chOff x="0" y="0"/>
            <a:chExt cx="368593" cy="368593"/>
          </a:xfrm>
        </p:grpSpPr>
        <p:sp>
          <p:nvSpPr>
            <p:cNvPr id="856"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857"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1</a:t>
              </a:r>
            </a:p>
          </p:txBody>
        </p:sp>
      </p:grpSp>
      <p:sp>
        <p:nvSpPr>
          <p:cNvPr id="859" name="TextBox 1210"/>
          <p:cNvSpPr txBox="1"/>
          <p:nvPr/>
        </p:nvSpPr>
        <p:spPr>
          <a:xfrm>
            <a:off x="1001836" y="1730103"/>
            <a:ext cx="5296452"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More accurate, address overfitting by data augmentation and dropout…</a:t>
            </a:r>
          </a:p>
        </p:txBody>
      </p:sp>
      <p:grpSp>
        <p:nvGrpSpPr>
          <p:cNvPr id="862" name="组合 107"/>
          <p:cNvGrpSpPr/>
          <p:nvPr/>
        </p:nvGrpSpPr>
        <p:grpSpPr>
          <a:xfrm>
            <a:off x="570706" y="1872195"/>
            <a:ext cx="368595" cy="368595"/>
            <a:chOff x="0" y="0"/>
            <a:chExt cx="368593" cy="368593"/>
          </a:xfrm>
        </p:grpSpPr>
        <p:sp>
          <p:nvSpPr>
            <p:cNvPr id="860"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861"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2</a:t>
              </a:r>
            </a:p>
          </p:txBody>
        </p:sp>
      </p:grpSp>
      <p:sp>
        <p:nvSpPr>
          <p:cNvPr id="863" name="TextBox 1210"/>
          <p:cNvSpPr txBox="1"/>
          <p:nvPr/>
        </p:nvSpPr>
        <p:spPr>
          <a:xfrm>
            <a:off x="1255501" y="2504501"/>
            <a:ext cx="5296452"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Variability in network connectivity, hardware and power</a:t>
            </a:r>
          </a:p>
        </p:txBody>
      </p:sp>
      <p:grpSp>
        <p:nvGrpSpPr>
          <p:cNvPr id="866" name="组合 107"/>
          <p:cNvGrpSpPr/>
          <p:nvPr/>
        </p:nvGrpSpPr>
        <p:grpSpPr>
          <a:xfrm>
            <a:off x="824371" y="2646594"/>
            <a:ext cx="368595" cy="368595"/>
            <a:chOff x="0" y="0"/>
            <a:chExt cx="368593" cy="368593"/>
          </a:xfrm>
        </p:grpSpPr>
        <p:sp>
          <p:nvSpPr>
            <p:cNvPr id="864"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865"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3</a:t>
              </a:r>
            </a:p>
          </p:txBody>
        </p:sp>
      </p:grpSp>
      <p:sp>
        <p:nvSpPr>
          <p:cNvPr id="867" name="TextBox 1210"/>
          <p:cNvSpPr txBox="1"/>
          <p:nvPr/>
        </p:nvSpPr>
        <p:spPr>
          <a:xfrm>
            <a:off x="1547266" y="3278899"/>
            <a:ext cx="5203549" cy="9448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p>
            <a:pPr>
              <a:defRPr b="1" sz="1900">
                <a:solidFill>
                  <a:srgbClr val="1B4367"/>
                </a:solidFill>
              </a:defRPr>
            </a:pPr>
            <a:r>
              <a:t>Extremely long training time and many parameters (e.g. 6.7977 million in GoogLeNet)</a:t>
            </a:r>
            <a:r>
              <a:rPr b="0"/>
              <a:t> </a:t>
            </a:r>
          </a:p>
        </p:txBody>
      </p:sp>
      <p:grpSp>
        <p:nvGrpSpPr>
          <p:cNvPr id="870" name="组合 107"/>
          <p:cNvGrpSpPr/>
          <p:nvPr/>
        </p:nvGrpSpPr>
        <p:grpSpPr>
          <a:xfrm>
            <a:off x="1116136" y="3420991"/>
            <a:ext cx="368595" cy="368595"/>
            <a:chOff x="0" y="0"/>
            <a:chExt cx="368593" cy="368593"/>
          </a:xfrm>
        </p:grpSpPr>
        <p:sp>
          <p:nvSpPr>
            <p:cNvPr id="868"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869"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4</a:t>
              </a:r>
            </a:p>
          </p:txBody>
        </p:sp>
      </p:grpSp>
      <p:pic>
        <p:nvPicPr>
          <p:cNvPr id="871" name="Input-size-of-the-layers-of-GoogLeNet-and-GoogLeNet.png" descr="Input-size-of-the-layers-of-GoogLeNet-and-GoogLeNet.png"/>
          <p:cNvPicPr>
            <a:picLocks noChangeAspect="1"/>
          </p:cNvPicPr>
          <p:nvPr/>
        </p:nvPicPr>
        <p:blipFill>
          <a:blip r:embed="rId3">
            <a:extLst/>
          </a:blip>
          <a:stretch>
            <a:fillRect/>
          </a:stretch>
        </p:blipFill>
        <p:spPr>
          <a:xfrm>
            <a:off x="6614489" y="354554"/>
            <a:ext cx="2211818" cy="2600181"/>
          </a:xfrm>
          <a:prstGeom prst="rect">
            <a:avLst/>
          </a:prstGeom>
          <a:ln w="12700">
            <a:miter lim="400000"/>
          </a:ln>
        </p:spPr>
      </p:pic>
      <p:sp>
        <p:nvSpPr>
          <p:cNvPr id="872" name="TextBox 1210"/>
          <p:cNvSpPr txBox="1"/>
          <p:nvPr/>
        </p:nvSpPr>
        <p:spPr>
          <a:xfrm>
            <a:off x="1972716" y="4337785"/>
            <a:ext cx="4756753" cy="3606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Small number of local epochs</a:t>
            </a:r>
          </a:p>
        </p:txBody>
      </p:sp>
      <p:grpSp>
        <p:nvGrpSpPr>
          <p:cNvPr id="875" name="组合 107"/>
          <p:cNvGrpSpPr/>
          <p:nvPr/>
        </p:nvGrpSpPr>
        <p:grpSpPr>
          <a:xfrm>
            <a:off x="1535236" y="4337785"/>
            <a:ext cx="368595" cy="368595"/>
            <a:chOff x="0" y="0"/>
            <a:chExt cx="368593" cy="368593"/>
          </a:xfrm>
        </p:grpSpPr>
        <p:sp>
          <p:nvSpPr>
            <p:cNvPr id="873"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874"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5</a:t>
              </a:r>
            </a:p>
          </p:txBody>
        </p:sp>
      </p:grpSp>
      <p:pic>
        <p:nvPicPr>
          <p:cNvPr id="876" name="影像" descr="影像"/>
          <p:cNvPicPr>
            <a:picLocks noChangeAspect="1"/>
          </p:cNvPicPr>
          <p:nvPr/>
        </p:nvPicPr>
        <p:blipFill>
          <a:blip r:embed="rId4">
            <a:extLst/>
          </a:blip>
          <a:stretch>
            <a:fillRect/>
          </a:stretch>
        </p:blipFill>
        <p:spPr>
          <a:xfrm>
            <a:off x="6722154" y="3011552"/>
            <a:ext cx="2211818" cy="205829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853"/>
                                        </p:tgtEl>
                                        <p:attrNameLst>
                                          <p:attrName>style.visibility</p:attrName>
                                        </p:attrNameLst>
                                      </p:cBhvr>
                                      <p:to>
                                        <p:strVal val="visible"/>
                                      </p:to>
                                    </p:set>
                                    <p:anim calcmode="lin" valueType="num">
                                      <p:cBhvr>
                                        <p:cTn id="7" dur="500" fill="hold"/>
                                        <p:tgtEl>
                                          <p:spTgt spid="853"/>
                                        </p:tgtEl>
                                        <p:attrNameLst>
                                          <p:attrName>ppt_w</p:attrName>
                                        </p:attrNameLst>
                                      </p:cBhvr>
                                      <p:tavLst>
                                        <p:tav tm="0">
                                          <p:val>
                                            <p:fltVal val="0"/>
                                          </p:val>
                                        </p:tav>
                                        <p:tav tm="100000">
                                          <p:val>
                                            <p:strVal val="#ppt_w"/>
                                          </p:val>
                                        </p:tav>
                                      </p:tavLst>
                                    </p:anim>
                                    <p:anim calcmode="lin" valueType="num">
                                      <p:cBhvr>
                                        <p:cTn id="8" dur="500" fill="hold"/>
                                        <p:tgtEl>
                                          <p:spTgt spid="85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854"/>
                                        </p:tgtEl>
                                        <p:attrNameLst>
                                          <p:attrName>style.visibility</p:attrName>
                                        </p:attrNameLst>
                                      </p:cBhvr>
                                      <p:to>
                                        <p:strVal val="visible"/>
                                      </p:to>
                                    </p:set>
                                    <p:animEffect filter="wipe(left)" transition="in">
                                      <p:cBhvr>
                                        <p:cTn id="12" dur="300"/>
                                        <p:tgtEl>
                                          <p:spTgt spid="854"/>
                                        </p:tgtEl>
                                      </p:cBhvr>
                                    </p:animEffect>
                                  </p:childTnLst>
                                </p:cTn>
                              </p:par>
                            </p:childTnLst>
                          </p:cTn>
                        </p:par>
                        <p:par>
                          <p:cTn id="13" fill="hold">
                            <p:stCondLst>
                              <p:cond delay="800"/>
                            </p:stCondLst>
                            <p:childTnLst>
                              <p:par>
                                <p:cTn id="14" presetClass="entr" nodeType="afterEffect" presetSubtype="16" presetID="23" grpId="3" fill="hold">
                                  <p:stCondLst>
                                    <p:cond delay="0"/>
                                  </p:stCondLst>
                                  <p:iterate type="el" backwards="0">
                                    <p:tmAbs val="0"/>
                                  </p:iterate>
                                  <p:childTnLst>
                                    <p:set>
                                      <p:cBhvr>
                                        <p:cTn id="15" fill="hold"/>
                                        <p:tgtEl>
                                          <p:spTgt spid="858"/>
                                        </p:tgtEl>
                                        <p:attrNameLst>
                                          <p:attrName>style.visibility</p:attrName>
                                        </p:attrNameLst>
                                      </p:cBhvr>
                                      <p:to>
                                        <p:strVal val="visible"/>
                                      </p:to>
                                    </p:set>
                                    <p:anim calcmode="lin" valueType="num">
                                      <p:cBhvr>
                                        <p:cTn id="16" dur="500" fill="hold"/>
                                        <p:tgtEl>
                                          <p:spTgt spid="858"/>
                                        </p:tgtEl>
                                        <p:attrNameLst>
                                          <p:attrName>ppt_w</p:attrName>
                                        </p:attrNameLst>
                                      </p:cBhvr>
                                      <p:tavLst>
                                        <p:tav tm="0">
                                          <p:val>
                                            <p:fltVal val="0"/>
                                          </p:val>
                                        </p:tav>
                                        <p:tav tm="100000">
                                          <p:val>
                                            <p:strVal val="#ppt_w"/>
                                          </p:val>
                                        </p:tav>
                                      </p:tavLst>
                                    </p:anim>
                                    <p:anim calcmode="lin" valueType="num">
                                      <p:cBhvr>
                                        <p:cTn id="17" dur="500" fill="hold"/>
                                        <p:tgtEl>
                                          <p:spTgt spid="858"/>
                                        </p:tgtEl>
                                        <p:attrNameLst>
                                          <p:attrName>ppt_h</p:attrName>
                                        </p:attrNameLst>
                                      </p:cBhvr>
                                      <p:tavLst>
                                        <p:tav tm="0">
                                          <p:val>
                                            <p:fltVal val="0"/>
                                          </p:val>
                                        </p:tav>
                                        <p:tav tm="100000">
                                          <p:val>
                                            <p:strVal val="#ppt_h"/>
                                          </p:val>
                                        </p:tav>
                                      </p:tavLst>
                                    </p:anim>
                                  </p:childTnLst>
                                </p:cTn>
                              </p:par>
                            </p:childTnLst>
                          </p:cTn>
                        </p:par>
                        <p:par>
                          <p:cTn id="18" fill="hold">
                            <p:stCondLst>
                              <p:cond delay="1300"/>
                            </p:stCondLst>
                            <p:childTnLst>
                              <p:par>
                                <p:cTn id="19" presetClass="entr" nodeType="afterEffect" presetSubtype="1" presetID="2" grpId="4" fill="hold">
                                  <p:stCondLst>
                                    <p:cond delay="0"/>
                                  </p:stCondLst>
                                  <p:iterate type="el" backwards="0">
                                    <p:tmAbs val="0"/>
                                  </p:iterate>
                                  <p:childTnLst>
                                    <p:set>
                                      <p:cBhvr>
                                        <p:cTn id="20" fill="hold"/>
                                        <p:tgtEl>
                                          <p:spTgt spid="855"/>
                                        </p:tgtEl>
                                        <p:attrNameLst>
                                          <p:attrName>style.visibility</p:attrName>
                                        </p:attrNameLst>
                                      </p:cBhvr>
                                      <p:to>
                                        <p:strVal val="visible"/>
                                      </p:to>
                                    </p:set>
                                    <p:anim calcmode="lin" valueType="num">
                                      <p:cBhvr>
                                        <p:cTn id="21" dur="500" fill="hold"/>
                                        <p:tgtEl>
                                          <p:spTgt spid="855"/>
                                        </p:tgtEl>
                                        <p:attrNameLst>
                                          <p:attrName>ppt_x</p:attrName>
                                        </p:attrNameLst>
                                      </p:cBhvr>
                                      <p:tavLst>
                                        <p:tav tm="0">
                                          <p:val>
                                            <p:strVal val="#ppt_x"/>
                                          </p:val>
                                        </p:tav>
                                        <p:tav tm="100000">
                                          <p:val>
                                            <p:strVal val="#ppt_x"/>
                                          </p:val>
                                        </p:tav>
                                      </p:tavLst>
                                    </p:anim>
                                    <p:anim calcmode="lin" valueType="num">
                                      <p:cBhvr>
                                        <p:cTn id="22" dur="500" fill="hold"/>
                                        <p:tgtEl>
                                          <p:spTgt spid="855"/>
                                        </p:tgtEl>
                                        <p:attrNameLst>
                                          <p:attrName>ppt_y</p:attrName>
                                        </p:attrNameLst>
                                      </p:cBhvr>
                                      <p:tavLst>
                                        <p:tav tm="0">
                                          <p:val>
                                            <p:strVal val="0-#ppt_h/2"/>
                                          </p:val>
                                        </p:tav>
                                        <p:tav tm="100000">
                                          <p:val>
                                            <p:strVal val="#ppt_y"/>
                                          </p:val>
                                        </p:tav>
                                      </p:tavLst>
                                    </p:anim>
                                  </p:childTnLst>
                                </p:cTn>
                              </p:par>
                            </p:childTnLst>
                          </p:cTn>
                        </p:par>
                        <p:par>
                          <p:cTn id="23" fill="hold">
                            <p:stCondLst>
                              <p:cond delay="1800"/>
                            </p:stCondLst>
                            <p:childTnLst>
                              <p:par>
                                <p:cTn id="24" presetClass="entr" nodeType="afterEffect" presetSubtype="16" presetID="23" grpId="5" fill="hold">
                                  <p:stCondLst>
                                    <p:cond delay="0"/>
                                  </p:stCondLst>
                                  <p:iterate type="el" backwards="0">
                                    <p:tmAbs val="0"/>
                                  </p:iterate>
                                  <p:childTnLst>
                                    <p:set>
                                      <p:cBhvr>
                                        <p:cTn id="25" fill="hold"/>
                                        <p:tgtEl>
                                          <p:spTgt spid="862"/>
                                        </p:tgtEl>
                                        <p:attrNameLst>
                                          <p:attrName>style.visibility</p:attrName>
                                        </p:attrNameLst>
                                      </p:cBhvr>
                                      <p:to>
                                        <p:strVal val="visible"/>
                                      </p:to>
                                    </p:set>
                                    <p:anim calcmode="lin" valueType="num">
                                      <p:cBhvr>
                                        <p:cTn id="26" dur="500" fill="hold"/>
                                        <p:tgtEl>
                                          <p:spTgt spid="862"/>
                                        </p:tgtEl>
                                        <p:attrNameLst>
                                          <p:attrName>ppt_w</p:attrName>
                                        </p:attrNameLst>
                                      </p:cBhvr>
                                      <p:tavLst>
                                        <p:tav tm="0">
                                          <p:val>
                                            <p:fltVal val="0"/>
                                          </p:val>
                                        </p:tav>
                                        <p:tav tm="100000">
                                          <p:val>
                                            <p:strVal val="#ppt_w"/>
                                          </p:val>
                                        </p:tav>
                                      </p:tavLst>
                                    </p:anim>
                                    <p:anim calcmode="lin" valueType="num">
                                      <p:cBhvr>
                                        <p:cTn id="27" dur="500" fill="hold"/>
                                        <p:tgtEl>
                                          <p:spTgt spid="862"/>
                                        </p:tgtEl>
                                        <p:attrNameLst>
                                          <p:attrName>ppt_h</p:attrName>
                                        </p:attrNameLst>
                                      </p:cBhvr>
                                      <p:tavLst>
                                        <p:tav tm="0">
                                          <p:val>
                                            <p:fltVal val="0"/>
                                          </p:val>
                                        </p:tav>
                                        <p:tav tm="100000">
                                          <p:val>
                                            <p:strVal val="#ppt_h"/>
                                          </p:val>
                                        </p:tav>
                                      </p:tavLst>
                                    </p:anim>
                                  </p:childTnLst>
                                </p:cTn>
                              </p:par>
                            </p:childTnLst>
                          </p:cTn>
                        </p:par>
                        <p:par>
                          <p:cTn id="28" fill="hold">
                            <p:stCondLst>
                              <p:cond delay="2300"/>
                            </p:stCondLst>
                            <p:childTnLst>
                              <p:par>
                                <p:cTn id="29" presetClass="entr" nodeType="afterEffect" presetSubtype="1" presetID="2" grpId="6" fill="hold">
                                  <p:stCondLst>
                                    <p:cond delay="0"/>
                                  </p:stCondLst>
                                  <p:iterate type="el" backwards="0">
                                    <p:tmAbs val="0"/>
                                  </p:iterate>
                                  <p:childTnLst>
                                    <p:set>
                                      <p:cBhvr>
                                        <p:cTn id="30" fill="hold"/>
                                        <p:tgtEl>
                                          <p:spTgt spid="859"/>
                                        </p:tgtEl>
                                        <p:attrNameLst>
                                          <p:attrName>style.visibility</p:attrName>
                                        </p:attrNameLst>
                                      </p:cBhvr>
                                      <p:to>
                                        <p:strVal val="visible"/>
                                      </p:to>
                                    </p:set>
                                    <p:anim calcmode="lin" valueType="num">
                                      <p:cBhvr>
                                        <p:cTn id="31" dur="500" fill="hold"/>
                                        <p:tgtEl>
                                          <p:spTgt spid="859"/>
                                        </p:tgtEl>
                                        <p:attrNameLst>
                                          <p:attrName>ppt_x</p:attrName>
                                        </p:attrNameLst>
                                      </p:cBhvr>
                                      <p:tavLst>
                                        <p:tav tm="0">
                                          <p:val>
                                            <p:strVal val="#ppt_x"/>
                                          </p:val>
                                        </p:tav>
                                        <p:tav tm="100000">
                                          <p:val>
                                            <p:strVal val="#ppt_x"/>
                                          </p:val>
                                        </p:tav>
                                      </p:tavLst>
                                    </p:anim>
                                    <p:anim calcmode="lin" valueType="num">
                                      <p:cBhvr>
                                        <p:cTn id="32" dur="500" fill="hold"/>
                                        <p:tgtEl>
                                          <p:spTgt spid="859"/>
                                        </p:tgtEl>
                                        <p:attrNameLst>
                                          <p:attrName>ppt_y</p:attrName>
                                        </p:attrNameLst>
                                      </p:cBhvr>
                                      <p:tavLst>
                                        <p:tav tm="0">
                                          <p:val>
                                            <p:strVal val="0-#ppt_h/2"/>
                                          </p:val>
                                        </p:tav>
                                        <p:tav tm="100000">
                                          <p:val>
                                            <p:strVal val="#ppt_y"/>
                                          </p:val>
                                        </p:tav>
                                      </p:tavLst>
                                    </p:anim>
                                  </p:childTnLst>
                                </p:cTn>
                              </p:par>
                            </p:childTnLst>
                          </p:cTn>
                        </p:par>
                        <p:par>
                          <p:cTn id="33" fill="hold">
                            <p:stCondLst>
                              <p:cond delay="2800"/>
                            </p:stCondLst>
                            <p:childTnLst>
                              <p:par>
                                <p:cTn id="34" presetClass="entr" nodeType="afterEffect" presetSubtype="16" presetID="23" grpId="7" fill="hold">
                                  <p:stCondLst>
                                    <p:cond delay="0"/>
                                  </p:stCondLst>
                                  <p:iterate type="el" backwards="0">
                                    <p:tmAbs val="0"/>
                                  </p:iterate>
                                  <p:childTnLst>
                                    <p:set>
                                      <p:cBhvr>
                                        <p:cTn id="35" fill="hold"/>
                                        <p:tgtEl>
                                          <p:spTgt spid="866"/>
                                        </p:tgtEl>
                                        <p:attrNameLst>
                                          <p:attrName>style.visibility</p:attrName>
                                        </p:attrNameLst>
                                      </p:cBhvr>
                                      <p:to>
                                        <p:strVal val="visible"/>
                                      </p:to>
                                    </p:set>
                                    <p:anim calcmode="lin" valueType="num">
                                      <p:cBhvr>
                                        <p:cTn id="36" dur="500" fill="hold"/>
                                        <p:tgtEl>
                                          <p:spTgt spid="866"/>
                                        </p:tgtEl>
                                        <p:attrNameLst>
                                          <p:attrName>ppt_w</p:attrName>
                                        </p:attrNameLst>
                                      </p:cBhvr>
                                      <p:tavLst>
                                        <p:tav tm="0">
                                          <p:val>
                                            <p:fltVal val="0"/>
                                          </p:val>
                                        </p:tav>
                                        <p:tav tm="100000">
                                          <p:val>
                                            <p:strVal val="#ppt_w"/>
                                          </p:val>
                                        </p:tav>
                                      </p:tavLst>
                                    </p:anim>
                                    <p:anim calcmode="lin" valueType="num">
                                      <p:cBhvr>
                                        <p:cTn id="37" dur="500" fill="hold"/>
                                        <p:tgtEl>
                                          <p:spTgt spid="866"/>
                                        </p:tgtEl>
                                        <p:attrNameLst>
                                          <p:attrName>ppt_h</p:attrName>
                                        </p:attrNameLst>
                                      </p:cBhvr>
                                      <p:tavLst>
                                        <p:tav tm="0">
                                          <p:val>
                                            <p:fltVal val="0"/>
                                          </p:val>
                                        </p:tav>
                                        <p:tav tm="100000">
                                          <p:val>
                                            <p:strVal val="#ppt_h"/>
                                          </p:val>
                                        </p:tav>
                                      </p:tavLst>
                                    </p:anim>
                                  </p:childTnLst>
                                </p:cTn>
                              </p:par>
                            </p:childTnLst>
                          </p:cTn>
                        </p:par>
                        <p:par>
                          <p:cTn id="38" fill="hold">
                            <p:stCondLst>
                              <p:cond delay="3300"/>
                            </p:stCondLst>
                            <p:childTnLst>
                              <p:par>
                                <p:cTn id="39" presetClass="entr" nodeType="afterEffect" presetSubtype="1" presetID="2" grpId="8" fill="hold">
                                  <p:stCondLst>
                                    <p:cond delay="0"/>
                                  </p:stCondLst>
                                  <p:iterate type="el" backwards="0">
                                    <p:tmAbs val="0"/>
                                  </p:iterate>
                                  <p:childTnLst>
                                    <p:set>
                                      <p:cBhvr>
                                        <p:cTn id="40" fill="hold"/>
                                        <p:tgtEl>
                                          <p:spTgt spid="863"/>
                                        </p:tgtEl>
                                        <p:attrNameLst>
                                          <p:attrName>style.visibility</p:attrName>
                                        </p:attrNameLst>
                                      </p:cBhvr>
                                      <p:to>
                                        <p:strVal val="visible"/>
                                      </p:to>
                                    </p:set>
                                    <p:anim calcmode="lin" valueType="num">
                                      <p:cBhvr>
                                        <p:cTn id="41" dur="500" fill="hold"/>
                                        <p:tgtEl>
                                          <p:spTgt spid="863"/>
                                        </p:tgtEl>
                                        <p:attrNameLst>
                                          <p:attrName>ppt_x</p:attrName>
                                        </p:attrNameLst>
                                      </p:cBhvr>
                                      <p:tavLst>
                                        <p:tav tm="0">
                                          <p:val>
                                            <p:strVal val="#ppt_x"/>
                                          </p:val>
                                        </p:tav>
                                        <p:tav tm="100000">
                                          <p:val>
                                            <p:strVal val="#ppt_x"/>
                                          </p:val>
                                        </p:tav>
                                      </p:tavLst>
                                    </p:anim>
                                    <p:anim calcmode="lin" valueType="num">
                                      <p:cBhvr>
                                        <p:cTn id="42" dur="500" fill="hold"/>
                                        <p:tgtEl>
                                          <p:spTgt spid="863"/>
                                        </p:tgtEl>
                                        <p:attrNameLst>
                                          <p:attrName>ppt_y</p:attrName>
                                        </p:attrNameLst>
                                      </p:cBhvr>
                                      <p:tavLst>
                                        <p:tav tm="0">
                                          <p:val>
                                            <p:strVal val="0-#ppt_h/2"/>
                                          </p:val>
                                        </p:tav>
                                        <p:tav tm="100000">
                                          <p:val>
                                            <p:strVal val="#ppt_y"/>
                                          </p:val>
                                        </p:tav>
                                      </p:tavLst>
                                    </p:anim>
                                  </p:childTnLst>
                                </p:cTn>
                              </p:par>
                            </p:childTnLst>
                          </p:cTn>
                        </p:par>
                        <p:par>
                          <p:cTn id="43" fill="hold">
                            <p:stCondLst>
                              <p:cond delay="3800"/>
                            </p:stCondLst>
                            <p:childTnLst>
                              <p:par>
                                <p:cTn id="44" presetClass="entr" nodeType="afterEffect" presetSubtype="16" presetID="23" grpId="9" fill="hold">
                                  <p:stCondLst>
                                    <p:cond delay="0"/>
                                  </p:stCondLst>
                                  <p:iterate type="el" backwards="0">
                                    <p:tmAbs val="0"/>
                                  </p:iterate>
                                  <p:childTnLst>
                                    <p:set>
                                      <p:cBhvr>
                                        <p:cTn id="45" fill="hold"/>
                                        <p:tgtEl>
                                          <p:spTgt spid="870"/>
                                        </p:tgtEl>
                                        <p:attrNameLst>
                                          <p:attrName>style.visibility</p:attrName>
                                        </p:attrNameLst>
                                      </p:cBhvr>
                                      <p:to>
                                        <p:strVal val="visible"/>
                                      </p:to>
                                    </p:set>
                                    <p:anim calcmode="lin" valueType="num">
                                      <p:cBhvr>
                                        <p:cTn id="46" dur="500" fill="hold"/>
                                        <p:tgtEl>
                                          <p:spTgt spid="870"/>
                                        </p:tgtEl>
                                        <p:attrNameLst>
                                          <p:attrName>ppt_w</p:attrName>
                                        </p:attrNameLst>
                                      </p:cBhvr>
                                      <p:tavLst>
                                        <p:tav tm="0">
                                          <p:val>
                                            <p:fltVal val="0"/>
                                          </p:val>
                                        </p:tav>
                                        <p:tav tm="100000">
                                          <p:val>
                                            <p:strVal val="#ppt_w"/>
                                          </p:val>
                                        </p:tav>
                                      </p:tavLst>
                                    </p:anim>
                                    <p:anim calcmode="lin" valueType="num">
                                      <p:cBhvr>
                                        <p:cTn id="47" dur="500" fill="hold"/>
                                        <p:tgtEl>
                                          <p:spTgt spid="870"/>
                                        </p:tgtEl>
                                        <p:attrNameLst>
                                          <p:attrName>ppt_h</p:attrName>
                                        </p:attrNameLst>
                                      </p:cBhvr>
                                      <p:tavLst>
                                        <p:tav tm="0">
                                          <p:val>
                                            <p:fltVal val="0"/>
                                          </p:val>
                                        </p:tav>
                                        <p:tav tm="100000">
                                          <p:val>
                                            <p:strVal val="#ppt_h"/>
                                          </p:val>
                                        </p:tav>
                                      </p:tavLst>
                                    </p:anim>
                                  </p:childTnLst>
                                </p:cTn>
                              </p:par>
                            </p:childTnLst>
                          </p:cTn>
                        </p:par>
                        <p:par>
                          <p:cTn id="48" fill="hold">
                            <p:stCondLst>
                              <p:cond delay="4300"/>
                            </p:stCondLst>
                            <p:childTnLst>
                              <p:par>
                                <p:cTn id="49" presetClass="entr" nodeType="afterEffect" presetSubtype="1" presetID="2" grpId="10" fill="hold">
                                  <p:stCondLst>
                                    <p:cond delay="0"/>
                                  </p:stCondLst>
                                  <p:iterate type="el" backwards="0">
                                    <p:tmAbs val="0"/>
                                  </p:iterate>
                                  <p:childTnLst>
                                    <p:set>
                                      <p:cBhvr>
                                        <p:cTn id="50" fill="hold"/>
                                        <p:tgtEl>
                                          <p:spTgt spid="867"/>
                                        </p:tgtEl>
                                        <p:attrNameLst>
                                          <p:attrName>style.visibility</p:attrName>
                                        </p:attrNameLst>
                                      </p:cBhvr>
                                      <p:to>
                                        <p:strVal val="visible"/>
                                      </p:to>
                                    </p:set>
                                    <p:anim calcmode="lin" valueType="num">
                                      <p:cBhvr>
                                        <p:cTn id="51" dur="500" fill="hold"/>
                                        <p:tgtEl>
                                          <p:spTgt spid="867"/>
                                        </p:tgtEl>
                                        <p:attrNameLst>
                                          <p:attrName>ppt_x</p:attrName>
                                        </p:attrNameLst>
                                      </p:cBhvr>
                                      <p:tavLst>
                                        <p:tav tm="0">
                                          <p:val>
                                            <p:strVal val="#ppt_x"/>
                                          </p:val>
                                        </p:tav>
                                        <p:tav tm="100000">
                                          <p:val>
                                            <p:strVal val="#ppt_x"/>
                                          </p:val>
                                        </p:tav>
                                      </p:tavLst>
                                    </p:anim>
                                    <p:anim calcmode="lin" valueType="num">
                                      <p:cBhvr>
                                        <p:cTn id="52" dur="500" fill="hold"/>
                                        <p:tgtEl>
                                          <p:spTgt spid="867"/>
                                        </p:tgtEl>
                                        <p:attrNameLst>
                                          <p:attrName>ppt_y</p:attrName>
                                        </p:attrNameLst>
                                      </p:cBhvr>
                                      <p:tavLst>
                                        <p:tav tm="0">
                                          <p:val>
                                            <p:strVal val="0-#ppt_h/2"/>
                                          </p:val>
                                        </p:tav>
                                        <p:tav tm="100000">
                                          <p:val>
                                            <p:strVal val="#ppt_y"/>
                                          </p:val>
                                        </p:tav>
                                      </p:tavLst>
                                    </p:anim>
                                  </p:childTnLst>
                                </p:cTn>
                              </p:par>
                            </p:childTnLst>
                          </p:cTn>
                        </p:par>
                        <p:par>
                          <p:cTn id="53" fill="hold">
                            <p:stCondLst>
                              <p:cond delay="4800"/>
                            </p:stCondLst>
                            <p:childTnLst>
                              <p:par>
                                <p:cTn id="54" presetClass="entr" nodeType="afterEffect" presetSubtype="16" presetID="23" grpId="11" fill="hold">
                                  <p:stCondLst>
                                    <p:cond delay="0"/>
                                  </p:stCondLst>
                                  <p:iterate type="el" backwards="0">
                                    <p:tmAbs val="0"/>
                                  </p:iterate>
                                  <p:childTnLst>
                                    <p:set>
                                      <p:cBhvr>
                                        <p:cTn id="55" fill="hold"/>
                                        <p:tgtEl>
                                          <p:spTgt spid="875"/>
                                        </p:tgtEl>
                                        <p:attrNameLst>
                                          <p:attrName>style.visibility</p:attrName>
                                        </p:attrNameLst>
                                      </p:cBhvr>
                                      <p:to>
                                        <p:strVal val="visible"/>
                                      </p:to>
                                    </p:set>
                                    <p:anim calcmode="lin" valueType="num">
                                      <p:cBhvr>
                                        <p:cTn id="56" dur="500" fill="hold"/>
                                        <p:tgtEl>
                                          <p:spTgt spid="875"/>
                                        </p:tgtEl>
                                        <p:attrNameLst>
                                          <p:attrName>ppt_w</p:attrName>
                                        </p:attrNameLst>
                                      </p:cBhvr>
                                      <p:tavLst>
                                        <p:tav tm="0">
                                          <p:val>
                                            <p:fltVal val="0"/>
                                          </p:val>
                                        </p:tav>
                                        <p:tav tm="100000">
                                          <p:val>
                                            <p:strVal val="#ppt_w"/>
                                          </p:val>
                                        </p:tav>
                                      </p:tavLst>
                                    </p:anim>
                                    <p:anim calcmode="lin" valueType="num">
                                      <p:cBhvr>
                                        <p:cTn id="57" dur="500" fill="hold"/>
                                        <p:tgtEl>
                                          <p:spTgt spid="875"/>
                                        </p:tgtEl>
                                        <p:attrNameLst>
                                          <p:attrName>ppt_h</p:attrName>
                                        </p:attrNameLst>
                                      </p:cBhvr>
                                      <p:tavLst>
                                        <p:tav tm="0">
                                          <p:val>
                                            <p:fltVal val="0"/>
                                          </p:val>
                                        </p:tav>
                                        <p:tav tm="100000">
                                          <p:val>
                                            <p:strVal val="#ppt_h"/>
                                          </p:val>
                                        </p:tav>
                                      </p:tavLst>
                                    </p:anim>
                                  </p:childTnLst>
                                </p:cTn>
                              </p:par>
                            </p:childTnLst>
                          </p:cTn>
                        </p:par>
                        <p:par>
                          <p:cTn id="58" fill="hold">
                            <p:stCondLst>
                              <p:cond delay="5300"/>
                            </p:stCondLst>
                            <p:childTnLst>
                              <p:par>
                                <p:cTn id="59" presetClass="entr" nodeType="afterEffect" presetSubtype="1" presetID="2" grpId="12" fill="hold">
                                  <p:stCondLst>
                                    <p:cond delay="0"/>
                                  </p:stCondLst>
                                  <p:iterate type="el" backwards="0">
                                    <p:tmAbs val="0"/>
                                  </p:iterate>
                                  <p:childTnLst>
                                    <p:set>
                                      <p:cBhvr>
                                        <p:cTn id="60" fill="hold"/>
                                        <p:tgtEl>
                                          <p:spTgt spid="872"/>
                                        </p:tgtEl>
                                        <p:attrNameLst>
                                          <p:attrName>style.visibility</p:attrName>
                                        </p:attrNameLst>
                                      </p:cBhvr>
                                      <p:to>
                                        <p:strVal val="visible"/>
                                      </p:to>
                                    </p:set>
                                    <p:anim calcmode="lin" valueType="num">
                                      <p:cBhvr>
                                        <p:cTn id="61" dur="500" fill="hold"/>
                                        <p:tgtEl>
                                          <p:spTgt spid="872"/>
                                        </p:tgtEl>
                                        <p:attrNameLst>
                                          <p:attrName>ppt_x</p:attrName>
                                        </p:attrNameLst>
                                      </p:cBhvr>
                                      <p:tavLst>
                                        <p:tav tm="0">
                                          <p:val>
                                            <p:strVal val="#ppt_x"/>
                                          </p:val>
                                        </p:tav>
                                        <p:tav tm="100000">
                                          <p:val>
                                            <p:strVal val="#ppt_x"/>
                                          </p:val>
                                        </p:tav>
                                      </p:tavLst>
                                    </p:anim>
                                    <p:anim calcmode="lin" valueType="num">
                                      <p:cBhvr>
                                        <p:cTn id="62" dur="500" fill="hold"/>
                                        <p:tgtEl>
                                          <p:spTgt spid="872"/>
                                        </p:tgtEl>
                                        <p:attrNameLst>
                                          <p:attrName>ppt_y</p:attrName>
                                        </p:attrNameLst>
                                      </p:cBhvr>
                                      <p:tavLst>
                                        <p:tav tm="0">
                                          <p:val>
                                            <p:strVal val="0-#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Class="entr" nodeType="clickEffect" presetSubtype="8" presetID="2" grpId="13" fill="hold">
                                  <p:stCondLst>
                                    <p:cond delay="0"/>
                                  </p:stCondLst>
                                  <p:iterate type="el" backwards="0">
                                    <p:tmAbs val="0"/>
                                  </p:iterate>
                                  <p:childTnLst>
                                    <p:set>
                                      <p:cBhvr>
                                        <p:cTn id="66" fill="hold"/>
                                        <p:tgtEl>
                                          <p:spTgt spid="871"/>
                                        </p:tgtEl>
                                        <p:attrNameLst>
                                          <p:attrName>style.visibility</p:attrName>
                                        </p:attrNameLst>
                                      </p:cBhvr>
                                      <p:to>
                                        <p:strVal val="visible"/>
                                      </p:to>
                                    </p:set>
                                    <p:anim calcmode="lin" valueType="num">
                                      <p:cBhvr>
                                        <p:cTn id="67" dur="1000" fill="hold"/>
                                        <p:tgtEl>
                                          <p:spTgt spid="871"/>
                                        </p:tgtEl>
                                        <p:attrNameLst>
                                          <p:attrName>ppt_x</p:attrName>
                                        </p:attrNameLst>
                                      </p:cBhvr>
                                      <p:tavLst>
                                        <p:tav tm="0">
                                          <p:val>
                                            <p:strVal val="0-#ppt_w/2"/>
                                          </p:val>
                                        </p:tav>
                                        <p:tav tm="100000">
                                          <p:val>
                                            <p:strVal val="#ppt_x"/>
                                          </p:val>
                                        </p:tav>
                                      </p:tavLst>
                                    </p:anim>
                                    <p:anim calcmode="lin" valueType="num">
                                      <p:cBhvr>
                                        <p:cTn id="68" dur="1000" fill="hold"/>
                                        <p:tgtEl>
                                          <p:spTgt spid="871"/>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Class="entr" nodeType="clickEffect" presetSubtype="8" presetID="2" grpId="14" fill="hold">
                                  <p:stCondLst>
                                    <p:cond delay="0"/>
                                  </p:stCondLst>
                                  <p:iterate type="el" backwards="0">
                                    <p:tmAbs val="0"/>
                                  </p:iterate>
                                  <p:childTnLst>
                                    <p:set>
                                      <p:cBhvr>
                                        <p:cTn id="72" fill="hold"/>
                                        <p:tgtEl>
                                          <p:spTgt spid="876"/>
                                        </p:tgtEl>
                                        <p:attrNameLst>
                                          <p:attrName>style.visibility</p:attrName>
                                        </p:attrNameLst>
                                      </p:cBhvr>
                                      <p:to>
                                        <p:strVal val="visible"/>
                                      </p:to>
                                    </p:set>
                                    <p:anim calcmode="lin" valueType="num">
                                      <p:cBhvr>
                                        <p:cTn id="73" dur="1000" fill="hold"/>
                                        <p:tgtEl>
                                          <p:spTgt spid="876"/>
                                        </p:tgtEl>
                                        <p:attrNameLst>
                                          <p:attrName>ppt_x</p:attrName>
                                        </p:attrNameLst>
                                      </p:cBhvr>
                                      <p:tavLst>
                                        <p:tav tm="0">
                                          <p:val>
                                            <p:strVal val="0-#ppt_w/2"/>
                                          </p:val>
                                        </p:tav>
                                        <p:tav tm="100000">
                                          <p:val>
                                            <p:strVal val="#ppt_x"/>
                                          </p:val>
                                        </p:tav>
                                      </p:tavLst>
                                    </p:anim>
                                    <p:anim calcmode="lin" valueType="num">
                                      <p:cBhvr>
                                        <p:cTn id="74" dur="1000" fill="hold"/>
                                        <p:tgtEl>
                                          <p:spTgt spid="8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75" grpId="11"/>
      <p:bldP build="whole" bldLvl="1" animBg="1" rev="0" advAuto="0" spid="870" grpId="9"/>
      <p:bldP build="whole" bldLvl="1" animBg="1" rev="0" advAuto="0" spid="866" grpId="7"/>
      <p:bldP build="whole" bldLvl="1" animBg="1" rev="0" advAuto="0" spid="872" grpId="12"/>
      <p:bldP build="whole" bldLvl="1" animBg="1" rev="0" advAuto="0" spid="862" grpId="5"/>
      <p:bldP build="whole" bldLvl="1" animBg="1" rev="0" advAuto="0" spid="871" grpId="13"/>
      <p:bldP build="whole" bldLvl="1" animBg="1" rev="0" advAuto="0" spid="863" grpId="8"/>
      <p:bldP build="whole" bldLvl="1" animBg="1" rev="0" advAuto="0" spid="854" grpId="2"/>
      <p:bldP build="whole" bldLvl="1" animBg="1" rev="0" advAuto="0" spid="855" grpId="4"/>
      <p:bldP build="whole" bldLvl="1" animBg="1" rev="0" advAuto="0" spid="859" grpId="6"/>
      <p:bldP build="whole" bldLvl="1" animBg="1" rev="0" advAuto="0" spid="853" grpId="1"/>
      <p:bldP build="whole" bldLvl="1" animBg="1" rev="0" advAuto="0" spid="858" grpId="3"/>
      <p:bldP build="whole" bldLvl="1" animBg="1" rev="0" advAuto="0" spid="876" grpId="14"/>
      <p:bldP build="whole" bldLvl="1" animBg="1" rev="0" advAuto="0" spid="867" grpId="10"/>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矩形 23"/>
          <p:cNvSpPr/>
          <p:nvPr/>
        </p:nvSpPr>
        <p:spPr>
          <a:xfrm>
            <a:off x="4972758" y="1033692"/>
            <a:ext cx="4171242" cy="2402845"/>
          </a:xfrm>
          <a:prstGeom prst="rect">
            <a:avLst/>
          </a:prstGeom>
          <a:solidFill>
            <a:srgbClr val="1B4367"/>
          </a:solidFill>
          <a:ln w="12700">
            <a:miter lim="400000"/>
          </a:ln>
        </p:spPr>
        <p:txBody>
          <a:bodyPr lIns="45719" rIns="45719"/>
          <a:lstStyle/>
          <a:p>
            <a:pPr/>
          </a:p>
        </p:txBody>
      </p:sp>
      <p:sp>
        <p:nvSpPr>
          <p:cNvPr id="205" name="TextBox 1210"/>
          <p:cNvSpPr txBox="1"/>
          <p:nvPr/>
        </p:nvSpPr>
        <p:spPr>
          <a:xfrm>
            <a:off x="5167843" y="1217619"/>
            <a:ext cx="782757" cy="2844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defRPr b="1">
                <a:solidFill>
                  <a:srgbClr val="FFFFFF"/>
                </a:solidFill>
              </a:defRPr>
            </a:lvl1pPr>
          </a:lstStyle>
          <a:p>
            <a:pPr/>
            <a:r>
              <a:t>Benefits</a:t>
            </a:r>
          </a:p>
        </p:txBody>
      </p:sp>
      <p:sp>
        <p:nvSpPr>
          <p:cNvPr id="206" name="文本框 11"/>
          <p:cNvSpPr txBox="1"/>
          <p:nvPr/>
        </p:nvSpPr>
        <p:spPr>
          <a:xfrm>
            <a:off x="5167842" y="1502810"/>
            <a:ext cx="3349016" cy="6311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p>
            <a:pPr marL="100263" indent="-100263">
              <a:lnSpc>
                <a:spcPts val="1500"/>
              </a:lnSpc>
              <a:buSzPct val="100000"/>
              <a:buChar char="•"/>
              <a:defRPr sz="1000">
                <a:solidFill>
                  <a:srgbClr val="FFFFFF"/>
                </a:solidFill>
              </a:defRPr>
            </a:pPr>
            <a:r>
              <a:t>Reduce privacy and security risks</a:t>
            </a:r>
          </a:p>
          <a:p>
            <a:pPr marL="100263" indent="-100263">
              <a:lnSpc>
                <a:spcPts val="1500"/>
              </a:lnSpc>
              <a:buSzPct val="100000"/>
              <a:buChar char="•"/>
              <a:defRPr sz="1000">
                <a:solidFill>
                  <a:srgbClr val="FFFFFF"/>
                </a:solidFill>
              </a:defRPr>
            </a:pPr>
            <a:r>
              <a:t>Endure limited internet connection</a:t>
            </a:r>
          </a:p>
          <a:p>
            <a:pPr marL="100263" indent="-100263">
              <a:lnSpc>
                <a:spcPts val="1500"/>
              </a:lnSpc>
              <a:buSzPct val="100000"/>
              <a:buChar char="•"/>
              <a:defRPr sz="1000">
                <a:solidFill>
                  <a:srgbClr val="FFFFFF"/>
                </a:solidFill>
              </a:defRPr>
            </a:pPr>
            <a:r>
              <a:t>Provide personalized model to clients</a:t>
            </a:r>
          </a:p>
        </p:txBody>
      </p:sp>
      <p:pic>
        <p:nvPicPr>
          <p:cNvPr id="207" name="FederatedLearning_FinalFiles_Flow Chart1.png" descr="FederatedLearning_FinalFiles_Flow Chart1.png"/>
          <p:cNvPicPr>
            <a:picLocks noChangeAspect="1"/>
          </p:cNvPicPr>
          <p:nvPr/>
        </p:nvPicPr>
        <p:blipFill>
          <a:blip r:embed="rId3">
            <a:extLst/>
          </a:blip>
          <a:srcRect l="799" t="7847" r="799" b="7847"/>
          <a:stretch>
            <a:fillRect/>
          </a:stretch>
        </p:blipFill>
        <p:spPr>
          <a:xfrm>
            <a:off x="12308" y="1043695"/>
            <a:ext cx="4931092" cy="2382711"/>
          </a:xfrm>
          <a:prstGeom prst="rect">
            <a:avLst/>
          </a:prstGeom>
          <a:ln w="12700">
            <a:miter lim="400000"/>
          </a:ln>
        </p:spPr>
      </p:pic>
      <p:sp>
        <p:nvSpPr>
          <p:cNvPr id="208" name="文本框 15"/>
          <p:cNvSpPr txBox="1"/>
          <p:nvPr/>
        </p:nvSpPr>
        <p:spPr>
          <a:xfrm>
            <a:off x="750400" y="291108"/>
            <a:ext cx="4691265" cy="322582"/>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What is Federated Learning?</a:t>
            </a:r>
          </a:p>
        </p:txBody>
      </p:sp>
      <p:sp>
        <p:nvSpPr>
          <p:cNvPr id="209" name="TextBox 1210"/>
          <p:cNvSpPr txBox="1"/>
          <p:nvPr/>
        </p:nvSpPr>
        <p:spPr>
          <a:xfrm>
            <a:off x="967173" y="3755968"/>
            <a:ext cx="930693" cy="2844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defRPr b="1">
                <a:solidFill>
                  <a:srgbClr val="1B4367"/>
                </a:solidFill>
              </a:defRPr>
            </a:lvl1pPr>
          </a:lstStyle>
          <a:p>
            <a:pPr/>
            <a:r>
              <a:t>Download</a:t>
            </a:r>
          </a:p>
        </p:txBody>
      </p:sp>
      <p:sp>
        <p:nvSpPr>
          <p:cNvPr id="210" name="文本框 11"/>
          <p:cNvSpPr txBox="1"/>
          <p:nvPr/>
        </p:nvSpPr>
        <p:spPr>
          <a:xfrm>
            <a:off x="967172" y="4041159"/>
            <a:ext cx="2077539" cy="440688"/>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lnSpc>
                <a:spcPts val="1500"/>
              </a:lnSpc>
              <a:defRPr sz="1000">
                <a:solidFill>
                  <a:srgbClr val="404040"/>
                </a:solidFill>
              </a:defRPr>
            </a:lvl1pPr>
          </a:lstStyle>
          <a:p>
            <a:pPr/>
            <a:r>
              <a:t>Your device downloads the current model.</a:t>
            </a:r>
          </a:p>
        </p:txBody>
      </p:sp>
      <p:grpSp>
        <p:nvGrpSpPr>
          <p:cNvPr id="213" name="组合 107"/>
          <p:cNvGrpSpPr/>
          <p:nvPr/>
        </p:nvGrpSpPr>
        <p:grpSpPr>
          <a:xfrm>
            <a:off x="535096" y="3741996"/>
            <a:ext cx="368595" cy="368595"/>
            <a:chOff x="0" y="0"/>
            <a:chExt cx="368593" cy="368593"/>
          </a:xfrm>
        </p:grpSpPr>
        <p:sp>
          <p:nvSpPr>
            <p:cNvPr id="211"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212"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A</a:t>
              </a:r>
            </a:p>
          </p:txBody>
        </p:sp>
      </p:grpSp>
      <p:sp>
        <p:nvSpPr>
          <p:cNvPr id="214" name="TextBox 1210"/>
          <p:cNvSpPr txBox="1"/>
          <p:nvPr/>
        </p:nvSpPr>
        <p:spPr>
          <a:xfrm>
            <a:off x="3651652" y="3755968"/>
            <a:ext cx="772947" cy="2844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defRPr b="1">
                <a:solidFill>
                  <a:srgbClr val="1B4367"/>
                </a:solidFill>
              </a:defRPr>
            </a:lvl1pPr>
          </a:lstStyle>
          <a:p>
            <a:pPr/>
            <a:r>
              <a:t>Improve</a:t>
            </a:r>
          </a:p>
        </p:txBody>
      </p:sp>
      <p:sp>
        <p:nvSpPr>
          <p:cNvPr id="215" name="文本框 11"/>
          <p:cNvSpPr txBox="1"/>
          <p:nvPr/>
        </p:nvSpPr>
        <p:spPr>
          <a:xfrm>
            <a:off x="3651650" y="4041158"/>
            <a:ext cx="2077539" cy="4406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lnSpc>
                <a:spcPts val="1500"/>
              </a:lnSpc>
              <a:defRPr sz="1000">
                <a:solidFill>
                  <a:srgbClr val="404040"/>
                </a:solidFill>
              </a:defRPr>
            </a:lvl1pPr>
          </a:lstStyle>
          <a:p>
            <a:pPr/>
            <a:r>
              <a:t>Your device improves it by learning from local data.</a:t>
            </a:r>
          </a:p>
        </p:txBody>
      </p:sp>
      <p:grpSp>
        <p:nvGrpSpPr>
          <p:cNvPr id="218" name="组合 112"/>
          <p:cNvGrpSpPr/>
          <p:nvPr/>
        </p:nvGrpSpPr>
        <p:grpSpPr>
          <a:xfrm>
            <a:off x="3219574" y="3741996"/>
            <a:ext cx="368595" cy="368595"/>
            <a:chOff x="0" y="0"/>
            <a:chExt cx="368593" cy="368593"/>
          </a:xfrm>
        </p:grpSpPr>
        <p:sp>
          <p:nvSpPr>
            <p:cNvPr id="216" name="椭圆 113"/>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217"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B</a:t>
              </a:r>
            </a:p>
          </p:txBody>
        </p:sp>
      </p:grpSp>
      <p:sp>
        <p:nvSpPr>
          <p:cNvPr id="219" name="直接连接符 2"/>
          <p:cNvSpPr/>
          <p:nvPr/>
        </p:nvSpPr>
        <p:spPr>
          <a:xfrm>
            <a:off x="774478" y="657416"/>
            <a:ext cx="480260" cy="1"/>
          </a:xfrm>
          <a:prstGeom prst="line">
            <a:avLst/>
          </a:prstGeom>
          <a:ln>
            <a:solidFill>
              <a:srgbClr val="1B4367"/>
            </a:solidFill>
            <a:miter/>
          </a:ln>
        </p:spPr>
        <p:txBody>
          <a:bodyPr lIns="45719" rIns="45719"/>
          <a:lstStyle/>
          <a:p>
            <a:pPr/>
          </a:p>
        </p:txBody>
      </p:sp>
      <p:sp>
        <p:nvSpPr>
          <p:cNvPr id="220" name="TextBox 1210"/>
          <p:cNvSpPr txBox="1"/>
          <p:nvPr/>
        </p:nvSpPr>
        <p:spPr>
          <a:xfrm>
            <a:off x="6378198" y="3762264"/>
            <a:ext cx="683787" cy="2844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defRPr b="1">
                <a:solidFill>
                  <a:srgbClr val="1B4367"/>
                </a:solidFill>
              </a:defRPr>
            </a:lvl1pPr>
          </a:lstStyle>
          <a:p>
            <a:pPr/>
            <a:r>
              <a:t>Upload</a:t>
            </a:r>
          </a:p>
        </p:txBody>
      </p:sp>
      <p:sp>
        <p:nvSpPr>
          <p:cNvPr id="221" name="文本框 11"/>
          <p:cNvSpPr txBox="1"/>
          <p:nvPr/>
        </p:nvSpPr>
        <p:spPr>
          <a:xfrm>
            <a:off x="6378196" y="4047455"/>
            <a:ext cx="2077539" cy="6311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lnSpc>
                <a:spcPts val="1500"/>
              </a:lnSpc>
              <a:defRPr sz="1000">
                <a:solidFill>
                  <a:srgbClr val="404040"/>
                </a:solidFill>
              </a:defRPr>
            </a:lvl1pPr>
          </a:lstStyle>
          <a:p>
            <a:pPr/>
            <a:r>
              <a:t>Update to the model is sent to the cloud to improve the shared machine learning model.</a:t>
            </a:r>
          </a:p>
        </p:txBody>
      </p:sp>
      <p:grpSp>
        <p:nvGrpSpPr>
          <p:cNvPr id="224" name="组合 112"/>
          <p:cNvGrpSpPr/>
          <p:nvPr/>
        </p:nvGrpSpPr>
        <p:grpSpPr>
          <a:xfrm>
            <a:off x="5946120" y="3748292"/>
            <a:ext cx="368595" cy="368595"/>
            <a:chOff x="0" y="0"/>
            <a:chExt cx="368593" cy="368593"/>
          </a:xfrm>
        </p:grpSpPr>
        <p:sp>
          <p:nvSpPr>
            <p:cNvPr id="222" name="椭圆 113"/>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223"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C</a:t>
              </a:r>
            </a:p>
          </p:txBody>
        </p:sp>
      </p:grpSp>
      <p:sp>
        <p:nvSpPr>
          <p:cNvPr id="225" name="TextBox 1210"/>
          <p:cNvSpPr txBox="1"/>
          <p:nvPr/>
        </p:nvSpPr>
        <p:spPr>
          <a:xfrm>
            <a:off x="5167843" y="2251710"/>
            <a:ext cx="1019853" cy="2844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defRPr b="1">
                <a:solidFill>
                  <a:srgbClr val="FFFFFF"/>
                </a:solidFill>
              </a:defRPr>
            </a:lvl1pPr>
          </a:lstStyle>
          <a:p>
            <a:pPr/>
            <a:r>
              <a:t>Downsides</a:t>
            </a:r>
          </a:p>
        </p:txBody>
      </p:sp>
      <p:sp>
        <p:nvSpPr>
          <p:cNvPr id="226" name="文本框 11"/>
          <p:cNvSpPr txBox="1"/>
          <p:nvPr/>
        </p:nvSpPr>
        <p:spPr>
          <a:xfrm>
            <a:off x="5167842" y="2543637"/>
            <a:ext cx="3349016" cy="6311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p>
            <a:pPr marL="100263" indent="-100263">
              <a:lnSpc>
                <a:spcPts val="1500"/>
              </a:lnSpc>
              <a:buSzPct val="100000"/>
              <a:buChar char="•"/>
              <a:defRPr sz="1000">
                <a:solidFill>
                  <a:srgbClr val="FFFFFF"/>
                </a:solidFill>
              </a:defRPr>
            </a:pPr>
            <a:r>
              <a:t>Serious communication overhead</a:t>
            </a:r>
          </a:p>
          <a:p>
            <a:pPr marL="100263" indent="-100263">
              <a:lnSpc>
                <a:spcPts val="1500"/>
              </a:lnSpc>
              <a:buSzPct val="100000"/>
              <a:buChar char="•"/>
              <a:defRPr sz="1000">
                <a:solidFill>
                  <a:srgbClr val="FFFFFF"/>
                </a:solidFill>
              </a:defRPr>
            </a:pPr>
            <a:r>
              <a:t>Suffer from privacy attacks</a:t>
            </a:r>
          </a:p>
          <a:p>
            <a:pPr marL="100263" indent="-100263">
              <a:lnSpc>
                <a:spcPts val="1500"/>
              </a:lnSpc>
              <a:buSzPct val="100000"/>
              <a:buChar char="•"/>
              <a:defRPr b="1" sz="1000">
                <a:solidFill>
                  <a:srgbClr val="FFFFFF"/>
                </a:solidFill>
              </a:defRPr>
            </a:pPr>
            <a:r>
              <a:t>Low accuracy on non-IID data</a:t>
            </a:r>
          </a:p>
        </p:txBody>
      </p:sp>
    </p:spTree>
  </p:cSld>
  <p:clrMapOvr>
    <a:masterClrMapping/>
  </p:clrMapOvr>
  <mc:AlternateContent xmlns:mc="http://schemas.openxmlformats.org/markup-compatibility/2006">
    <mc:Choice xmlns:p14="http://schemas.microsoft.com/office/powerpoint/2010/main" Requires="p14">
      <p:transition spd="slow" advClick="1" p14:dur="1200">
        <p:wipe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208"/>
                                        </p:tgtEl>
                                        <p:attrNameLst>
                                          <p:attrName>style.visibility</p:attrName>
                                        </p:attrNameLst>
                                      </p:cBhvr>
                                      <p:to>
                                        <p:strVal val="visible"/>
                                      </p:to>
                                    </p:set>
                                    <p:anim calcmode="lin" valueType="num">
                                      <p:cBhvr>
                                        <p:cTn id="7" dur="500" fill="hold"/>
                                        <p:tgtEl>
                                          <p:spTgt spid="208"/>
                                        </p:tgtEl>
                                        <p:attrNameLst>
                                          <p:attrName>ppt_w</p:attrName>
                                        </p:attrNameLst>
                                      </p:cBhvr>
                                      <p:tavLst>
                                        <p:tav tm="0">
                                          <p:val>
                                            <p:fltVal val="0"/>
                                          </p:val>
                                        </p:tav>
                                        <p:tav tm="100000">
                                          <p:val>
                                            <p:strVal val="#ppt_w"/>
                                          </p:val>
                                        </p:tav>
                                      </p:tavLst>
                                    </p:anim>
                                    <p:anim calcmode="lin" valueType="num">
                                      <p:cBhvr>
                                        <p:cTn id="8" dur="500" fill="hold"/>
                                        <p:tgtEl>
                                          <p:spTgt spid="20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219"/>
                                        </p:tgtEl>
                                        <p:attrNameLst>
                                          <p:attrName>style.visibility</p:attrName>
                                        </p:attrNameLst>
                                      </p:cBhvr>
                                      <p:to>
                                        <p:strVal val="visible"/>
                                      </p:to>
                                    </p:set>
                                    <p:animEffect filter="wipe(left)" transition="in">
                                      <p:cBhvr>
                                        <p:cTn id="12" dur="300"/>
                                        <p:tgtEl>
                                          <p:spTgt spid="219"/>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3" fill="hold">
                                  <p:stCondLst>
                                    <p:cond delay="0"/>
                                  </p:stCondLst>
                                  <p:iterate type="el" backwards="0">
                                    <p:tmAbs val="0"/>
                                  </p:iterate>
                                  <p:childTnLst>
                                    <p:set>
                                      <p:cBhvr>
                                        <p:cTn id="16" fill="hold"/>
                                        <p:tgtEl>
                                          <p:spTgt spid="207"/>
                                        </p:tgtEl>
                                        <p:attrNameLst>
                                          <p:attrName>style.visibility</p:attrName>
                                        </p:attrNameLst>
                                      </p:cBhvr>
                                      <p:to>
                                        <p:strVal val="visible"/>
                                      </p:to>
                                    </p:set>
                                    <p:anim calcmode="lin" valueType="num">
                                      <p:cBhvr>
                                        <p:cTn id="17" dur="1000" fill="hold"/>
                                        <p:tgtEl>
                                          <p:spTgt spid="207"/>
                                        </p:tgtEl>
                                        <p:attrNameLst>
                                          <p:attrName>ppt_x</p:attrName>
                                        </p:attrNameLst>
                                      </p:cBhvr>
                                      <p:tavLst>
                                        <p:tav tm="0">
                                          <p:val>
                                            <p:strVal val="0-#ppt_w/2"/>
                                          </p:val>
                                        </p:tav>
                                        <p:tav tm="100000">
                                          <p:val>
                                            <p:strVal val="#ppt_x"/>
                                          </p:val>
                                        </p:tav>
                                      </p:tavLst>
                                    </p:anim>
                                    <p:anim calcmode="lin" valueType="num">
                                      <p:cBhvr>
                                        <p:cTn id="18" dur="1000" fill="hold"/>
                                        <p:tgtEl>
                                          <p:spTgt spid="207"/>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Class="entr" nodeType="afterEffect" presetSubtype="2" presetID="2" grpId="4" fill="hold">
                                  <p:stCondLst>
                                    <p:cond delay="0"/>
                                  </p:stCondLst>
                                  <p:iterate type="el" backwards="0">
                                    <p:tmAbs val="0"/>
                                  </p:iterate>
                                  <p:childTnLst>
                                    <p:set>
                                      <p:cBhvr>
                                        <p:cTn id="21" fill="hold"/>
                                        <p:tgtEl>
                                          <p:spTgt spid="204"/>
                                        </p:tgtEl>
                                        <p:attrNameLst>
                                          <p:attrName>style.visibility</p:attrName>
                                        </p:attrNameLst>
                                      </p:cBhvr>
                                      <p:to>
                                        <p:strVal val="visible"/>
                                      </p:to>
                                    </p:set>
                                    <p:anim calcmode="lin" valueType="num">
                                      <p:cBhvr>
                                        <p:cTn id="22" dur="500" fill="hold"/>
                                        <p:tgtEl>
                                          <p:spTgt spid="204"/>
                                        </p:tgtEl>
                                        <p:attrNameLst>
                                          <p:attrName>ppt_x</p:attrName>
                                        </p:attrNameLst>
                                      </p:cBhvr>
                                      <p:tavLst>
                                        <p:tav tm="0">
                                          <p:val>
                                            <p:strVal val="1+#ppt_w/2"/>
                                          </p:val>
                                        </p:tav>
                                        <p:tav tm="100000">
                                          <p:val>
                                            <p:strVal val="#ppt_x"/>
                                          </p:val>
                                        </p:tav>
                                      </p:tavLst>
                                    </p:anim>
                                    <p:anim calcmode="lin" valueType="num">
                                      <p:cBhvr>
                                        <p:cTn id="23" dur="500" fill="hold"/>
                                        <p:tgtEl>
                                          <p:spTgt spid="204"/>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Class="entr" nodeType="afterEffect" presetSubtype="1" presetID="2" grpId="5" fill="hold">
                                  <p:stCondLst>
                                    <p:cond delay="0"/>
                                  </p:stCondLst>
                                  <p:iterate type="el" backwards="0">
                                    <p:tmAbs val="0"/>
                                  </p:iterate>
                                  <p:childTnLst>
                                    <p:set>
                                      <p:cBhvr>
                                        <p:cTn id="26" fill="hold"/>
                                        <p:tgtEl>
                                          <p:spTgt spid="205"/>
                                        </p:tgtEl>
                                        <p:attrNameLst>
                                          <p:attrName>style.visibility</p:attrName>
                                        </p:attrNameLst>
                                      </p:cBhvr>
                                      <p:to>
                                        <p:strVal val="visible"/>
                                      </p:to>
                                    </p:set>
                                    <p:anim calcmode="lin" valueType="num">
                                      <p:cBhvr>
                                        <p:cTn id="27" dur="500" fill="hold"/>
                                        <p:tgtEl>
                                          <p:spTgt spid="205"/>
                                        </p:tgtEl>
                                        <p:attrNameLst>
                                          <p:attrName>ppt_x</p:attrName>
                                        </p:attrNameLst>
                                      </p:cBhvr>
                                      <p:tavLst>
                                        <p:tav tm="0">
                                          <p:val>
                                            <p:strVal val="#ppt_x"/>
                                          </p:val>
                                        </p:tav>
                                        <p:tav tm="100000">
                                          <p:val>
                                            <p:strVal val="#ppt_x"/>
                                          </p:val>
                                        </p:tav>
                                      </p:tavLst>
                                    </p:anim>
                                    <p:anim calcmode="lin" valueType="num">
                                      <p:cBhvr>
                                        <p:cTn id="28" dur="500" fill="hold"/>
                                        <p:tgtEl>
                                          <p:spTgt spid="205"/>
                                        </p:tgtEl>
                                        <p:attrNameLst>
                                          <p:attrName>ppt_y</p:attrName>
                                        </p:attrNameLst>
                                      </p:cBhvr>
                                      <p:tavLst>
                                        <p:tav tm="0">
                                          <p:val>
                                            <p:strVal val="0-#ppt_h/2"/>
                                          </p:val>
                                        </p:tav>
                                        <p:tav tm="100000">
                                          <p:val>
                                            <p:strVal val="#ppt_y"/>
                                          </p:val>
                                        </p:tav>
                                      </p:tavLst>
                                    </p:anim>
                                  </p:childTnLst>
                                </p:cTn>
                              </p:par>
                            </p:childTnLst>
                          </p:cTn>
                        </p:par>
                        <p:par>
                          <p:cTn id="29" fill="hold">
                            <p:stCondLst>
                              <p:cond delay="2000"/>
                            </p:stCondLst>
                            <p:childTnLst>
                              <p:par>
                                <p:cTn id="30" presetClass="entr" nodeType="afterEffect" presetSubtype="2" presetID="2" grpId="6" fill="hold">
                                  <p:stCondLst>
                                    <p:cond delay="0"/>
                                  </p:stCondLst>
                                  <p:iterate type="el" backwards="0">
                                    <p:tmAbs val="0"/>
                                  </p:iterate>
                                  <p:childTnLst>
                                    <p:set>
                                      <p:cBhvr>
                                        <p:cTn id="31" fill="hold"/>
                                        <p:tgtEl>
                                          <p:spTgt spid="206"/>
                                        </p:tgtEl>
                                        <p:attrNameLst>
                                          <p:attrName>style.visibility</p:attrName>
                                        </p:attrNameLst>
                                      </p:cBhvr>
                                      <p:to>
                                        <p:strVal val="visible"/>
                                      </p:to>
                                    </p:set>
                                    <p:anim calcmode="lin" valueType="num">
                                      <p:cBhvr>
                                        <p:cTn id="32" dur="500" fill="hold"/>
                                        <p:tgtEl>
                                          <p:spTgt spid="206"/>
                                        </p:tgtEl>
                                        <p:attrNameLst>
                                          <p:attrName>ppt_x</p:attrName>
                                        </p:attrNameLst>
                                      </p:cBhvr>
                                      <p:tavLst>
                                        <p:tav tm="0">
                                          <p:val>
                                            <p:strVal val="1+#ppt_w/2"/>
                                          </p:val>
                                        </p:tav>
                                        <p:tav tm="100000">
                                          <p:val>
                                            <p:strVal val="#ppt_x"/>
                                          </p:val>
                                        </p:tav>
                                      </p:tavLst>
                                    </p:anim>
                                    <p:anim calcmode="lin" valueType="num">
                                      <p:cBhvr>
                                        <p:cTn id="33" dur="500" fill="hold"/>
                                        <p:tgtEl>
                                          <p:spTgt spid="206"/>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Class="entr" nodeType="afterEffect" presetSubtype="1" presetID="2" grpId="7" fill="hold">
                                  <p:stCondLst>
                                    <p:cond delay="0"/>
                                  </p:stCondLst>
                                  <p:iterate type="el" backwards="0">
                                    <p:tmAbs val="0"/>
                                  </p:iterate>
                                  <p:childTnLst>
                                    <p:set>
                                      <p:cBhvr>
                                        <p:cTn id="36" fill="hold"/>
                                        <p:tgtEl>
                                          <p:spTgt spid="225"/>
                                        </p:tgtEl>
                                        <p:attrNameLst>
                                          <p:attrName>style.visibility</p:attrName>
                                        </p:attrNameLst>
                                      </p:cBhvr>
                                      <p:to>
                                        <p:strVal val="visible"/>
                                      </p:to>
                                    </p:set>
                                    <p:anim calcmode="lin" valueType="num">
                                      <p:cBhvr>
                                        <p:cTn id="37" dur="500" fill="hold"/>
                                        <p:tgtEl>
                                          <p:spTgt spid="225"/>
                                        </p:tgtEl>
                                        <p:attrNameLst>
                                          <p:attrName>ppt_x</p:attrName>
                                        </p:attrNameLst>
                                      </p:cBhvr>
                                      <p:tavLst>
                                        <p:tav tm="0">
                                          <p:val>
                                            <p:strVal val="#ppt_x"/>
                                          </p:val>
                                        </p:tav>
                                        <p:tav tm="100000">
                                          <p:val>
                                            <p:strVal val="#ppt_x"/>
                                          </p:val>
                                        </p:tav>
                                      </p:tavLst>
                                    </p:anim>
                                    <p:anim calcmode="lin" valueType="num">
                                      <p:cBhvr>
                                        <p:cTn id="38" dur="500" fill="hold"/>
                                        <p:tgtEl>
                                          <p:spTgt spid="225"/>
                                        </p:tgtEl>
                                        <p:attrNameLst>
                                          <p:attrName>ppt_y</p:attrName>
                                        </p:attrNameLst>
                                      </p:cBhvr>
                                      <p:tavLst>
                                        <p:tav tm="0">
                                          <p:val>
                                            <p:strVal val="0-#ppt_h/2"/>
                                          </p:val>
                                        </p:tav>
                                        <p:tav tm="100000">
                                          <p:val>
                                            <p:strVal val="#ppt_y"/>
                                          </p:val>
                                        </p:tav>
                                      </p:tavLst>
                                    </p:anim>
                                  </p:childTnLst>
                                </p:cTn>
                              </p:par>
                            </p:childTnLst>
                          </p:cTn>
                        </p:par>
                        <p:par>
                          <p:cTn id="39" fill="hold">
                            <p:stCondLst>
                              <p:cond delay="3000"/>
                            </p:stCondLst>
                            <p:childTnLst>
                              <p:par>
                                <p:cTn id="40" presetClass="entr" nodeType="afterEffect" presetSubtype="2" presetID="2" grpId="8" fill="hold">
                                  <p:stCondLst>
                                    <p:cond delay="0"/>
                                  </p:stCondLst>
                                  <p:iterate type="el" backwards="0">
                                    <p:tmAbs val="0"/>
                                  </p:iterate>
                                  <p:childTnLst>
                                    <p:set>
                                      <p:cBhvr>
                                        <p:cTn id="41" fill="hold"/>
                                        <p:tgtEl>
                                          <p:spTgt spid="226"/>
                                        </p:tgtEl>
                                        <p:attrNameLst>
                                          <p:attrName>style.visibility</p:attrName>
                                        </p:attrNameLst>
                                      </p:cBhvr>
                                      <p:to>
                                        <p:strVal val="visible"/>
                                      </p:to>
                                    </p:set>
                                    <p:anim calcmode="lin" valueType="num">
                                      <p:cBhvr>
                                        <p:cTn id="42" dur="500" fill="hold"/>
                                        <p:tgtEl>
                                          <p:spTgt spid="226"/>
                                        </p:tgtEl>
                                        <p:attrNameLst>
                                          <p:attrName>ppt_x</p:attrName>
                                        </p:attrNameLst>
                                      </p:cBhvr>
                                      <p:tavLst>
                                        <p:tav tm="0">
                                          <p:val>
                                            <p:strVal val="1+#ppt_w/2"/>
                                          </p:val>
                                        </p:tav>
                                        <p:tav tm="100000">
                                          <p:val>
                                            <p:strVal val="#ppt_x"/>
                                          </p:val>
                                        </p:tav>
                                      </p:tavLst>
                                    </p:anim>
                                    <p:anim calcmode="lin" valueType="num">
                                      <p:cBhvr>
                                        <p:cTn id="43" dur="500" fill="hold"/>
                                        <p:tgtEl>
                                          <p:spTgt spid="226"/>
                                        </p:tgtEl>
                                        <p:attrNameLst>
                                          <p:attrName>ppt_y</p:attrName>
                                        </p:attrNameLst>
                                      </p:cBhvr>
                                      <p:tavLst>
                                        <p:tav tm="0">
                                          <p:val>
                                            <p:strVal val="#ppt_y"/>
                                          </p:val>
                                        </p:tav>
                                        <p:tav tm="100000">
                                          <p:val>
                                            <p:strVal val="#ppt_y"/>
                                          </p:val>
                                        </p:tav>
                                      </p:tavLst>
                                    </p:anim>
                                  </p:childTnLst>
                                </p:cTn>
                              </p:par>
                            </p:childTnLst>
                          </p:cTn>
                        </p:par>
                        <p:par>
                          <p:cTn id="44" fill="hold">
                            <p:stCondLst>
                              <p:cond delay="3500"/>
                            </p:stCondLst>
                            <p:childTnLst>
                              <p:par>
                                <p:cTn id="45" presetClass="entr" nodeType="afterEffect" presetSubtype="16" presetID="23" grpId="9" fill="hold">
                                  <p:stCondLst>
                                    <p:cond delay="0"/>
                                  </p:stCondLst>
                                  <p:iterate type="el" backwards="0">
                                    <p:tmAbs val="0"/>
                                  </p:iterate>
                                  <p:childTnLst>
                                    <p:set>
                                      <p:cBhvr>
                                        <p:cTn id="46" fill="hold"/>
                                        <p:tgtEl>
                                          <p:spTgt spid="213"/>
                                        </p:tgtEl>
                                        <p:attrNameLst>
                                          <p:attrName>style.visibility</p:attrName>
                                        </p:attrNameLst>
                                      </p:cBhvr>
                                      <p:to>
                                        <p:strVal val="visible"/>
                                      </p:to>
                                    </p:set>
                                    <p:anim calcmode="lin" valueType="num">
                                      <p:cBhvr>
                                        <p:cTn id="47" dur="500" fill="hold"/>
                                        <p:tgtEl>
                                          <p:spTgt spid="213"/>
                                        </p:tgtEl>
                                        <p:attrNameLst>
                                          <p:attrName>ppt_w</p:attrName>
                                        </p:attrNameLst>
                                      </p:cBhvr>
                                      <p:tavLst>
                                        <p:tav tm="0">
                                          <p:val>
                                            <p:fltVal val="0"/>
                                          </p:val>
                                        </p:tav>
                                        <p:tav tm="100000">
                                          <p:val>
                                            <p:strVal val="#ppt_w"/>
                                          </p:val>
                                        </p:tav>
                                      </p:tavLst>
                                    </p:anim>
                                    <p:anim calcmode="lin" valueType="num">
                                      <p:cBhvr>
                                        <p:cTn id="48" dur="500" fill="hold"/>
                                        <p:tgtEl>
                                          <p:spTgt spid="213"/>
                                        </p:tgtEl>
                                        <p:attrNameLst>
                                          <p:attrName>ppt_h</p:attrName>
                                        </p:attrNameLst>
                                      </p:cBhvr>
                                      <p:tavLst>
                                        <p:tav tm="0">
                                          <p:val>
                                            <p:fltVal val="0"/>
                                          </p:val>
                                        </p:tav>
                                        <p:tav tm="100000">
                                          <p:val>
                                            <p:strVal val="#ppt_h"/>
                                          </p:val>
                                        </p:tav>
                                      </p:tavLst>
                                    </p:anim>
                                  </p:childTnLst>
                                </p:cTn>
                              </p:par>
                            </p:childTnLst>
                          </p:cTn>
                        </p:par>
                        <p:par>
                          <p:cTn id="49" fill="hold">
                            <p:stCondLst>
                              <p:cond delay="4000"/>
                            </p:stCondLst>
                            <p:childTnLst>
                              <p:par>
                                <p:cTn id="50" presetClass="entr" nodeType="afterEffect" presetSubtype="1" presetID="2" grpId="10" fill="hold">
                                  <p:stCondLst>
                                    <p:cond delay="0"/>
                                  </p:stCondLst>
                                  <p:iterate type="el" backwards="0">
                                    <p:tmAbs val="0"/>
                                  </p:iterate>
                                  <p:childTnLst>
                                    <p:set>
                                      <p:cBhvr>
                                        <p:cTn id="51" fill="hold"/>
                                        <p:tgtEl>
                                          <p:spTgt spid="209"/>
                                        </p:tgtEl>
                                        <p:attrNameLst>
                                          <p:attrName>style.visibility</p:attrName>
                                        </p:attrNameLst>
                                      </p:cBhvr>
                                      <p:to>
                                        <p:strVal val="visible"/>
                                      </p:to>
                                    </p:set>
                                    <p:anim calcmode="lin" valueType="num">
                                      <p:cBhvr>
                                        <p:cTn id="52" dur="500" fill="hold"/>
                                        <p:tgtEl>
                                          <p:spTgt spid="209"/>
                                        </p:tgtEl>
                                        <p:attrNameLst>
                                          <p:attrName>ppt_x</p:attrName>
                                        </p:attrNameLst>
                                      </p:cBhvr>
                                      <p:tavLst>
                                        <p:tav tm="0">
                                          <p:val>
                                            <p:strVal val="#ppt_x"/>
                                          </p:val>
                                        </p:tav>
                                        <p:tav tm="100000">
                                          <p:val>
                                            <p:strVal val="#ppt_x"/>
                                          </p:val>
                                        </p:tav>
                                      </p:tavLst>
                                    </p:anim>
                                    <p:anim calcmode="lin" valueType="num">
                                      <p:cBhvr>
                                        <p:cTn id="53" dur="500" fill="hold"/>
                                        <p:tgtEl>
                                          <p:spTgt spid="209"/>
                                        </p:tgtEl>
                                        <p:attrNameLst>
                                          <p:attrName>ppt_y</p:attrName>
                                        </p:attrNameLst>
                                      </p:cBhvr>
                                      <p:tavLst>
                                        <p:tav tm="0">
                                          <p:val>
                                            <p:strVal val="0-#ppt_h/2"/>
                                          </p:val>
                                        </p:tav>
                                        <p:tav tm="100000">
                                          <p:val>
                                            <p:strVal val="#ppt_y"/>
                                          </p:val>
                                        </p:tav>
                                      </p:tavLst>
                                    </p:anim>
                                  </p:childTnLst>
                                </p:cTn>
                              </p:par>
                            </p:childTnLst>
                          </p:cTn>
                        </p:par>
                        <p:par>
                          <p:cTn id="54" fill="hold">
                            <p:stCondLst>
                              <p:cond delay="4500"/>
                            </p:stCondLst>
                            <p:childTnLst>
                              <p:par>
                                <p:cTn id="55" presetClass="entr" nodeType="afterEffect" presetSubtype="2" presetID="2" grpId="11" fill="hold">
                                  <p:stCondLst>
                                    <p:cond delay="0"/>
                                  </p:stCondLst>
                                  <p:iterate type="el" backwards="0">
                                    <p:tmAbs val="0"/>
                                  </p:iterate>
                                  <p:childTnLst>
                                    <p:set>
                                      <p:cBhvr>
                                        <p:cTn id="56" fill="hold"/>
                                        <p:tgtEl>
                                          <p:spTgt spid="210"/>
                                        </p:tgtEl>
                                        <p:attrNameLst>
                                          <p:attrName>style.visibility</p:attrName>
                                        </p:attrNameLst>
                                      </p:cBhvr>
                                      <p:to>
                                        <p:strVal val="visible"/>
                                      </p:to>
                                    </p:set>
                                    <p:anim calcmode="lin" valueType="num">
                                      <p:cBhvr>
                                        <p:cTn id="57" dur="500" fill="hold"/>
                                        <p:tgtEl>
                                          <p:spTgt spid="210"/>
                                        </p:tgtEl>
                                        <p:attrNameLst>
                                          <p:attrName>ppt_x</p:attrName>
                                        </p:attrNameLst>
                                      </p:cBhvr>
                                      <p:tavLst>
                                        <p:tav tm="0">
                                          <p:val>
                                            <p:strVal val="1+#ppt_w/2"/>
                                          </p:val>
                                        </p:tav>
                                        <p:tav tm="100000">
                                          <p:val>
                                            <p:strVal val="#ppt_x"/>
                                          </p:val>
                                        </p:tav>
                                      </p:tavLst>
                                    </p:anim>
                                    <p:anim calcmode="lin" valueType="num">
                                      <p:cBhvr>
                                        <p:cTn id="58" dur="500" fill="hold"/>
                                        <p:tgtEl>
                                          <p:spTgt spid="210"/>
                                        </p:tgtEl>
                                        <p:attrNameLst>
                                          <p:attrName>ppt_y</p:attrName>
                                        </p:attrNameLst>
                                      </p:cBhvr>
                                      <p:tavLst>
                                        <p:tav tm="0">
                                          <p:val>
                                            <p:strVal val="#ppt_y"/>
                                          </p:val>
                                        </p:tav>
                                        <p:tav tm="100000">
                                          <p:val>
                                            <p:strVal val="#ppt_y"/>
                                          </p:val>
                                        </p:tav>
                                      </p:tavLst>
                                    </p:anim>
                                  </p:childTnLst>
                                </p:cTn>
                              </p:par>
                            </p:childTnLst>
                          </p:cTn>
                        </p:par>
                        <p:par>
                          <p:cTn id="59" fill="hold">
                            <p:stCondLst>
                              <p:cond delay="5000"/>
                            </p:stCondLst>
                            <p:childTnLst>
                              <p:par>
                                <p:cTn id="60" presetClass="entr" nodeType="afterEffect" presetSubtype="16" presetID="23" grpId="12" fill="hold">
                                  <p:stCondLst>
                                    <p:cond delay="0"/>
                                  </p:stCondLst>
                                  <p:iterate type="el" backwards="0">
                                    <p:tmAbs val="0"/>
                                  </p:iterate>
                                  <p:childTnLst>
                                    <p:set>
                                      <p:cBhvr>
                                        <p:cTn id="61" fill="hold"/>
                                        <p:tgtEl>
                                          <p:spTgt spid="218"/>
                                        </p:tgtEl>
                                        <p:attrNameLst>
                                          <p:attrName>style.visibility</p:attrName>
                                        </p:attrNameLst>
                                      </p:cBhvr>
                                      <p:to>
                                        <p:strVal val="visible"/>
                                      </p:to>
                                    </p:set>
                                    <p:anim calcmode="lin" valueType="num">
                                      <p:cBhvr>
                                        <p:cTn id="62" dur="500" fill="hold"/>
                                        <p:tgtEl>
                                          <p:spTgt spid="218"/>
                                        </p:tgtEl>
                                        <p:attrNameLst>
                                          <p:attrName>ppt_w</p:attrName>
                                        </p:attrNameLst>
                                      </p:cBhvr>
                                      <p:tavLst>
                                        <p:tav tm="0">
                                          <p:val>
                                            <p:fltVal val="0"/>
                                          </p:val>
                                        </p:tav>
                                        <p:tav tm="100000">
                                          <p:val>
                                            <p:strVal val="#ppt_w"/>
                                          </p:val>
                                        </p:tav>
                                      </p:tavLst>
                                    </p:anim>
                                    <p:anim calcmode="lin" valueType="num">
                                      <p:cBhvr>
                                        <p:cTn id="63" dur="500" fill="hold"/>
                                        <p:tgtEl>
                                          <p:spTgt spid="218"/>
                                        </p:tgtEl>
                                        <p:attrNameLst>
                                          <p:attrName>ppt_h</p:attrName>
                                        </p:attrNameLst>
                                      </p:cBhvr>
                                      <p:tavLst>
                                        <p:tav tm="0">
                                          <p:val>
                                            <p:fltVal val="0"/>
                                          </p:val>
                                        </p:tav>
                                        <p:tav tm="100000">
                                          <p:val>
                                            <p:strVal val="#ppt_h"/>
                                          </p:val>
                                        </p:tav>
                                      </p:tavLst>
                                    </p:anim>
                                  </p:childTnLst>
                                </p:cTn>
                              </p:par>
                            </p:childTnLst>
                          </p:cTn>
                        </p:par>
                        <p:par>
                          <p:cTn id="64" fill="hold">
                            <p:stCondLst>
                              <p:cond delay="5500"/>
                            </p:stCondLst>
                            <p:childTnLst>
                              <p:par>
                                <p:cTn id="65" presetClass="entr" nodeType="afterEffect" presetSubtype="1" presetID="2" grpId="13" fill="hold">
                                  <p:stCondLst>
                                    <p:cond delay="0"/>
                                  </p:stCondLst>
                                  <p:iterate type="el" backwards="0">
                                    <p:tmAbs val="0"/>
                                  </p:iterate>
                                  <p:childTnLst>
                                    <p:set>
                                      <p:cBhvr>
                                        <p:cTn id="66" fill="hold"/>
                                        <p:tgtEl>
                                          <p:spTgt spid="214"/>
                                        </p:tgtEl>
                                        <p:attrNameLst>
                                          <p:attrName>style.visibility</p:attrName>
                                        </p:attrNameLst>
                                      </p:cBhvr>
                                      <p:to>
                                        <p:strVal val="visible"/>
                                      </p:to>
                                    </p:set>
                                    <p:anim calcmode="lin" valueType="num">
                                      <p:cBhvr>
                                        <p:cTn id="67" dur="500" fill="hold"/>
                                        <p:tgtEl>
                                          <p:spTgt spid="214"/>
                                        </p:tgtEl>
                                        <p:attrNameLst>
                                          <p:attrName>ppt_x</p:attrName>
                                        </p:attrNameLst>
                                      </p:cBhvr>
                                      <p:tavLst>
                                        <p:tav tm="0">
                                          <p:val>
                                            <p:strVal val="#ppt_x"/>
                                          </p:val>
                                        </p:tav>
                                        <p:tav tm="100000">
                                          <p:val>
                                            <p:strVal val="#ppt_x"/>
                                          </p:val>
                                        </p:tav>
                                      </p:tavLst>
                                    </p:anim>
                                    <p:anim calcmode="lin" valueType="num">
                                      <p:cBhvr>
                                        <p:cTn id="68" dur="500" fill="hold"/>
                                        <p:tgtEl>
                                          <p:spTgt spid="214"/>
                                        </p:tgtEl>
                                        <p:attrNameLst>
                                          <p:attrName>ppt_y</p:attrName>
                                        </p:attrNameLst>
                                      </p:cBhvr>
                                      <p:tavLst>
                                        <p:tav tm="0">
                                          <p:val>
                                            <p:strVal val="0-#ppt_h/2"/>
                                          </p:val>
                                        </p:tav>
                                        <p:tav tm="100000">
                                          <p:val>
                                            <p:strVal val="#ppt_y"/>
                                          </p:val>
                                        </p:tav>
                                      </p:tavLst>
                                    </p:anim>
                                  </p:childTnLst>
                                </p:cTn>
                              </p:par>
                            </p:childTnLst>
                          </p:cTn>
                        </p:par>
                        <p:par>
                          <p:cTn id="69" fill="hold">
                            <p:stCondLst>
                              <p:cond delay="6000"/>
                            </p:stCondLst>
                            <p:childTnLst>
                              <p:par>
                                <p:cTn id="70" presetClass="entr" nodeType="afterEffect" presetSubtype="2" presetID="2" grpId="14" fill="hold">
                                  <p:stCondLst>
                                    <p:cond delay="0"/>
                                  </p:stCondLst>
                                  <p:iterate type="el" backwards="0">
                                    <p:tmAbs val="0"/>
                                  </p:iterate>
                                  <p:childTnLst>
                                    <p:set>
                                      <p:cBhvr>
                                        <p:cTn id="71" fill="hold"/>
                                        <p:tgtEl>
                                          <p:spTgt spid="215"/>
                                        </p:tgtEl>
                                        <p:attrNameLst>
                                          <p:attrName>style.visibility</p:attrName>
                                        </p:attrNameLst>
                                      </p:cBhvr>
                                      <p:to>
                                        <p:strVal val="visible"/>
                                      </p:to>
                                    </p:set>
                                    <p:anim calcmode="lin" valueType="num">
                                      <p:cBhvr>
                                        <p:cTn id="72" dur="500" fill="hold"/>
                                        <p:tgtEl>
                                          <p:spTgt spid="215"/>
                                        </p:tgtEl>
                                        <p:attrNameLst>
                                          <p:attrName>ppt_x</p:attrName>
                                        </p:attrNameLst>
                                      </p:cBhvr>
                                      <p:tavLst>
                                        <p:tav tm="0">
                                          <p:val>
                                            <p:strVal val="1+#ppt_w/2"/>
                                          </p:val>
                                        </p:tav>
                                        <p:tav tm="100000">
                                          <p:val>
                                            <p:strVal val="#ppt_x"/>
                                          </p:val>
                                        </p:tav>
                                      </p:tavLst>
                                    </p:anim>
                                    <p:anim calcmode="lin" valueType="num">
                                      <p:cBhvr>
                                        <p:cTn id="73" dur="500" fill="hold"/>
                                        <p:tgtEl>
                                          <p:spTgt spid="215"/>
                                        </p:tgtEl>
                                        <p:attrNameLst>
                                          <p:attrName>ppt_y</p:attrName>
                                        </p:attrNameLst>
                                      </p:cBhvr>
                                      <p:tavLst>
                                        <p:tav tm="0">
                                          <p:val>
                                            <p:strVal val="#ppt_y"/>
                                          </p:val>
                                        </p:tav>
                                        <p:tav tm="100000">
                                          <p:val>
                                            <p:strVal val="#ppt_y"/>
                                          </p:val>
                                        </p:tav>
                                      </p:tavLst>
                                    </p:anim>
                                  </p:childTnLst>
                                </p:cTn>
                              </p:par>
                            </p:childTnLst>
                          </p:cTn>
                        </p:par>
                        <p:par>
                          <p:cTn id="74" fill="hold">
                            <p:stCondLst>
                              <p:cond delay="6500"/>
                            </p:stCondLst>
                            <p:childTnLst>
                              <p:par>
                                <p:cTn id="75" presetClass="entr" nodeType="afterEffect" presetSubtype="16" presetID="23" grpId="15" fill="hold">
                                  <p:stCondLst>
                                    <p:cond delay="0"/>
                                  </p:stCondLst>
                                  <p:iterate type="el" backwards="0">
                                    <p:tmAbs val="0"/>
                                  </p:iterate>
                                  <p:childTnLst>
                                    <p:set>
                                      <p:cBhvr>
                                        <p:cTn id="76" fill="hold"/>
                                        <p:tgtEl>
                                          <p:spTgt spid="224"/>
                                        </p:tgtEl>
                                        <p:attrNameLst>
                                          <p:attrName>style.visibility</p:attrName>
                                        </p:attrNameLst>
                                      </p:cBhvr>
                                      <p:to>
                                        <p:strVal val="visible"/>
                                      </p:to>
                                    </p:set>
                                    <p:anim calcmode="lin" valueType="num">
                                      <p:cBhvr>
                                        <p:cTn id="77" dur="500" fill="hold"/>
                                        <p:tgtEl>
                                          <p:spTgt spid="224"/>
                                        </p:tgtEl>
                                        <p:attrNameLst>
                                          <p:attrName>ppt_w</p:attrName>
                                        </p:attrNameLst>
                                      </p:cBhvr>
                                      <p:tavLst>
                                        <p:tav tm="0">
                                          <p:val>
                                            <p:fltVal val="0"/>
                                          </p:val>
                                        </p:tav>
                                        <p:tav tm="100000">
                                          <p:val>
                                            <p:strVal val="#ppt_w"/>
                                          </p:val>
                                        </p:tav>
                                      </p:tavLst>
                                    </p:anim>
                                    <p:anim calcmode="lin" valueType="num">
                                      <p:cBhvr>
                                        <p:cTn id="78" dur="500" fill="hold"/>
                                        <p:tgtEl>
                                          <p:spTgt spid="224"/>
                                        </p:tgtEl>
                                        <p:attrNameLst>
                                          <p:attrName>ppt_h</p:attrName>
                                        </p:attrNameLst>
                                      </p:cBhvr>
                                      <p:tavLst>
                                        <p:tav tm="0">
                                          <p:val>
                                            <p:fltVal val="0"/>
                                          </p:val>
                                        </p:tav>
                                        <p:tav tm="100000">
                                          <p:val>
                                            <p:strVal val="#ppt_h"/>
                                          </p:val>
                                        </p:tav>
                                      </p:tavLst>
                                    </p:anim>
                                  </p:childTnLst>
                                </p:cTn>
                              </p:par>
                            </p:childTnLst>
                          </p:cTn>
                        </p:par>
                        <p:par>
                          <p:cTn id="79" fill="hold">
                            <p:stCondLst>
                              <p:cond delay="7000"/>
                            </p:stCondLst>
                            <p:childTnLst>
                              <p:par>
                                <p:cTn id="80" presetClass="entr" nodeType="afterEffect" presetSubtype="1" presetID="2" grpId="16" fill="hold">
                                  <p:stCondLst>
                                    <p:cond delay="0"/>
                                  </p:stCondLst>
                                  <p:iterate type="el" backwards="0">
                                    <p:tmAbs val="0"/>
                                  </p:iterate>
                                  <p:childTnLst>
                                    <p:set>
                                      <p:cBhvr>
                                        <p:cTn id="81" fill="hold"/>
                                        <p:tgtEl>
                                          <p:spTgt spid="220"/>
                                        </p:tgtEl>
                                        <p:attrNameLst>
                                          <p:attrName>style.visibility</p:attrName>
                                        </p:attrNameLst>
                                      </p:cBhvr>
                                      <p:to>
                                        <p:strVal val="visible"/>
                                      </p:to>
                                    </p:set>
                                    <p:anim calcmode="lin" valueType="num">
                                      <p:cBhvr>
                                        <p:cTn id="82" dur="500" fill="hold"/>
                                        <p:tgtEl>
                                          <p:spTgt spid="220"/>
                                        </p:tgtEl>
                                        <p:attrNameLst>
                                          <p:attrName>ppt_x</p:attrName>
                                        </p:attrNameLst>
                                      </p:cBhvr>
                                      <p:tavLst>
                                        <p:tav tm="0">
                                          <p:val>
                                            <p:strVal val="#ppt_x"/>
                                          </p:val>
                                        </p:tav>
                                        <p:tav tm="100000">
                                          <p:val>
                                            <p:strVal val="#ppt_x"/>
                                          </p:val>
                                        </p:tav>
                                      </p:tavLst>
                                    </p:anim>
                                    <p:anim calcmode="lin" valueType="num">
                                      <p:cBhvr>
                                        <p:cTn id="83" dur="500" fill="hold"/>
                                        <p:tgtEl>
                                          <p:spTgt spid="220"/>
                                        </p:tgtEl>
                                        <p:attrNameLst>
                                          <p:attrName>ppt_y</p:attrName>
                                        </p:attrNameLst>
                                      </p:cBhvr>
                                      <p:tavLst>
                                        <p:tav tm="0">
                                          <p:val>
                                            <p:strVal val="0-#ppt_h/2"/>
                                          </p:val>
                                        </p:tav>
                                        <p:tav tm="100000">
                                          <p:val>
                                            <p:strVal val="#ppt_y"/>
                                          </p:val>
                                        </p:tav>
                                      </p:tavLst>
                                    </p:anim>
                                  </p:childTnLst>
                                </p:cTn>
                              </p:par>
                            </p:childTnLst>
                          </p:cTn>
                        </p:par>
                        <p:par>
                          <p:cTn id="84" fill="hold">
                            <p:stCondLst>
                              <p:cond delay="7500"/>
                            </p:stCondLst>
                            <p:childTnLst>
                              <p:par>
                                <p:cTn id="85" presetClass="entr" nodeType="afterEffect" presetSubtype="2" presetID="2" grpId="17" fill="hold">
                                  <p:stCondLst>
                                    <p:cond delay="0"/>
                                  </p:stCondLst>
                                  <p:iterate type="el" backwards="0">
                                    <p:tmAbs val="0"/>
                                  </p:iterate>
                                  <p:childTnLst>
                                    <p:set>
                                      <p:cBhvr>
                                        <p:cTn id="86" fill="hold"/>
                                        <p:tgtEl>
                                          <p:spTgt spid="221"/>
                                        </p:tgtEl>
                                        <p:attrNameLst>
                                          <p:attrName>style.visibility</p:attrName>
                                        </p:attrNameLst>
                                      </p:cBhvr>
                                      <p:to>
                                        <p:strVal val="visible"/>
                                      </p:to>
                                    </p:set>
                                    <p:anim calcmode="lin" valueType="num">
                                      <p:cBhvr>
                                        <p:cTn id="87" dur="500" fill="hold"/>
                                        <p:tgtEl>
                                          <p:spTgt spid="221"/>
                                        </p:tgtEl>
                                        <p:attrNameLst>
                                          <p:attrName>ppt_x</p:attrName>
                                        </p:attrNameLst>
                                      </p:cBhvr>
                                      <p:tavLst>
                                        <p:tav tm="0">
                                          <p:val>
                                            <p:strVal val="1+#ppt_w/2"/>
                                          </p:val>
                                        </p:tav>
                                        <p:tav tm="100000">
                                          <p:val>
                                            <p:strVal val="#ppt_x"/>
                                          </p:val>
                                        </p:tav>
                                      </p:tavLst>
                                    </p:anim>
                                    <p:anim calcmode="lin" valueType="num">
                                      <p:cBhvr>
                                        <p:cTn id="88" dur="500" fill="hold"/>
                                        <p:tgtEl>
                                          <p:spTgt spid="2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6" grpId="8"/>
      <p:bldP build="whole" bldLvl="1" animBg="1" rev="0" advAuto="0" spid="205" grpId="5"/>
      <p:bldP build="whole" bldLvl="1" animBg="1" rev="0" advAuto="0" spid="209" grpId="10"/>
      <p:bldP build="whole" bldLvl="1" animBg="1" rev="0" advAuto="0" spid="204" grpId="4"/>
      <p:bldP build="whole" bldLvl="1" animBg="1" rev="0" advAuto="0" spid="207" grpId="3"/>
      <p:bldP build="whole" bldLvl="1" animBg="1" rev="0" advAuto="0" spid="218" grpId="12"/>
      <p:bldP build="whole" bldLvl="1" animBg="1" rev="0" advAuto="0" spid="213" grpId="9"/>
      <p:bldP build="whole" bldLvl="1" animBg="1" rev="0" advAuto="0" spid="225" grpId="7"/>
      <p:bldP build="whole" bldLvl="1" animBg="1" rev="0" advAuto="0" spid="215" grpId="14"/>
      <p:bldP build="whole" bldLvl="1" animBg="1" rev="0" advAuto="0" spid="208" grpId="1"/>
      <p:bldP build="whole" bldLvl="1" animBg="1" rev="0" advAuto="0" spid="219" grpId="2"/>
      <p:bldP build="whole" bldLvl="1" animBg="1" rev="0" advAuto="0" spid="220" grpId="16"/>
      <p:bldP build="whole" bldLvl="1" animBg="1" rev="0" advAuto="0" spid="224" grpId="15"/>
      <p:bldP build="whole" bldLvl="1" animBg="1" rev="0" advAuto="0" spid="210" grpId="11"/>
      <p:bldP build="whole" bldLvl="1" animBg="1" rev="0" advAuto="0" spid="214" grpId="13"/>
      <p:bldP build="whole" bldLvl="1" animBg="1" rev="0" advAuto="0" spid="221" grpId="17"/>
      <p:bldP build="whole" bldLvl="1" animBg="1" rev="0" advAuto="0" spid="206" grpId="6"/>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0" name="文本框 15"/>
          <p:cNvSpPr txBox="1"/>
          <p:nvPr/>
        </p:nvSpPr>
        <p:spPr>
          <a:xfrm>
            <a:off x="743676" y="309785"/>
            <a:ext cx="5558773"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Data sharing technique</a:t>
            </a:r>
          </a:p>
        </p:txBody>
      </p:sp>
      <p:sp>
        <p:nvSpPr>
          <p:cNvPr id="881" name="直接连接符 30"/>
          <p:cNvSpPr/>
          <p:nvPr/>
        </p:nvSpPr>
        <p:spPr>
          <a:xfrm>
            <a:off x="774478" y="657416"/>
            <a:ext cx="480260" cy="1"/>
          </a:xfrm>
          <a:prstGeom prst="line">
            <a:avLst/>
          </a:prstGeom>
          <a:ln>
            <a:solidFill>
              <a:srgbClr val="1B4367"/>
            </a:solidFill>
            <a:miter/>
          </a:ln>
        </p:spPr>
        <p:txBody>
          <a:bodyPr lIns="45719" rIns="45719"/>
          <a:lstStyle/>
          <a:p>
            <a:pPr/>
          </a:p>
        </p:txBody>
      </p:sp>
      <p:sp>
        <p:nvSpPr>
          <p:cNvPr id="882" name="TextBox 1210"/>
          <p:cNvSpPr txBox="1"/>
          <p:nvPr/>
        </p:nvSpPr>
        <p:spPr>
          <a:xfrm>
            <a:off x="5571531" y="427585"/>
            <a:ext cx="3106308" cy="15290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Distributes a small subset of global data and a warm-up model to the clients at the initialization stage</a:t>
            </a:r>
          </a:p>
        </p:txBody>
      </p:sp>
      <p:grpSp>
        <p:nvGrpSpPr>
          <p:cNvPr id="885" name="组合 107"/>
          <p:cNvGrpSpPr/>
          <p:nvPr/>
        </p:nvGrpSpPr>
        <p:grpSpPr>
          <a:xfrm>
            <a:off x="5103052" y="487630"/>
            <a:ext cx="368595" cy="368595"/>
            <a:chOff x="0" y="0"/>
            <a:chExt cx="368593" cy="368593"/>
          </a:xfrm>
        </p:grpSpPr>
        <p:sp>
          <p:nvSpPr>
            <p:cNvPr id="883"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884"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1</a:t>
              </a:r>
            </a:p>
          </p:txBody>
        </p:sp>
      </p:grpSp>
      <p:sp>
        <p:nvSpPr>
          <p:cNvPr id="886" name="TextBox 1210"/>
          <p:cNvSpPr txBox="1"/>
          <p:nvPr/>
        </p:nvSpPr>
        <p:spPr>
          <a:xfrm>
            <a:off x="6171571" y="2375495"/>
            <a:ext cx="2389369" cy="9448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Reduces weight divergence and increase accuracy</a:t>
            </a:r>
          </a:p>
        </p:txBody>
      </p:sp>
      <p:grpSp>
        <p:nvGrpSpPr>
          <p:cNvPr id="889" name="组合 107"/>
          <p:cNvGrpSpPr/>
          <p:nvPr/>
        </p:nvGrpSpPr>
        <p:grpSpPr>
          <a:xfrm>
            <a:off x="5688429" y="2663638"/>
            <a:ext cx="368595" cy="368595"/>
            <a:chOff x="0" y="0"/>
            <a:chExt cx="368593" cy="368593"/>
          </a:xfrm>
        </p:grpSpPr>
        <p:sp>
          <p:nvSpPr>
            <p:cNvPr id="887"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888"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2</a:t>
              </a:r>
            </a:p>
          </p:txBody>
        </p:sp>
      </p:grpSp>
      <p:pic>
        <p:nvPicPr>
          <p:cNvPr id="890" name="螢幕截圖 2019-12-28 上午12.31.25.png" descr="螢幕截圖 2019-12-28 上午12.31.25.png"/>
          <p:cNvPicPr>
            <a:picLocks noChangeAspect="1"/>
          </p:cNvPicPr>
          <p:nvPr/>
        </p:nvPicPr>
        <p:blipFill>
          <a:blip r:embed="rId3">
            <a:extLst/>
          </a:blip>
          <a:stretch>
            <a:fillRect/>
          </a:stretch>
        </p:blipFill>
        <p:spPr>
          <a:xfrm>
            <a:off x="501780" y="1428750"/>
            <a:ext cx="4254501" cy="2286000"/>
          </a:xfrm>
          <a:prstGeom prst="rect">
            <a:avLst/>
          </a:prstGeom>
          <a:ln w="12700">
            <a:miter lim="400000"/>
          </a:ln>
        </p:spPr>
      </p:pic>
      <p:sp>
        <p:nvSpPr>
          <p:cNvPr id="891" name="TextBox 1210"/>
          <p:cNvSpPr txBox="1"/>
          <p:nvPr/>
        </p:nvSpPr>
        <p:spPr>
          <a:xfrm>
            <a:off x="4334236" y="3885255"/>
            <a:ext cx="4027303"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May violate privacy (sending data to others)</a:t>
            </a:r>
          </a:p>
        </p:txBody>
      </p:sp>
      <p:grpSp>
        <p:nvGrpSpPr>
          <p:cNvPr id="894" name="组合 107"/>
          <p:cNvGrpSpPr/>
          <p:nvPr/>
        </p:nvGrpSpPr>
        <p:grpSpPr>
          <a:xfrm>
            <a:off x="3851094" y="3881297"/>
            <a:ext cx="368595" cy="368595"/>
            <a:chOff x="0" y="0"/>
            <a:chExt cx="368593" cy="368593"/>
          </a:xfrm>
        </p:grpSpPr>
        <p:sp>
          <p:nvSpPr>
            <p:cNvPr id="892"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893"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3</a:t>
              </a:r>
            </a:p>
          </p:txBody>
        </p:sp>
      </p:grpSp>
      <p:sp>
        <p:nvSpPr>
          <p:cNvPr id="895" name="矩形 47"/>
          <p:cNvSpPr txBox="1"/>
          <p:nvPr/>
        </p:nvSpPr>
        <p:spPr>
          <a:xfrm>
            <a:off x="495101" y="3814220"/>
            <a:ext cx="2647592" cy="769615"/>
          </a:xfrm>
          <a:prstGeom prst="rect">
            <a:avLst/>
          </a:prstGeom>
          <a:ln w="12700">
            <a:miter lim="400000"/>
          </a:ln>
          <a:extLst>
            <a:ext uri="{C572A759-6A51-4108-AA02-DFA0A04FC94B}">
              <ma14:wrappingTextBoxFlag xmlns:ma14="http://schemas.microsoft.com/office/mac/drawingml/2011/main" val="1"/>
            </a:ext>
          </a:extLst>
        </p:spPr>
        <p:txBody>
          <a:bodyPr lIns="34286" tIns="34286" rIns="34286" bIns="34286">
            <a:spAutoFit/>
          </a:bodyPr>
          <a:lstStyle>
            <a:lvl1pPr>
              <a:lnSpc>
                <a:spcPct val="120000"/>
              </a:lnSpc>
              <a:defRPr sz="1000">
                <a:solidFill>
                  <a:srgbClr val="404040"/>
                </a:solidFill>
              </a:defRPr>
            </a:lvl1pPr>
          </a:lstStyle>
          <a:p>
            <a:pPr/>
            <a:r>
              <a:t>Zhao, Yue, Meng Li, Liangzhen Lai, Naveen Suda, Damon Civin, and Vikas Chandra. "Federated Learning with Non-IID Data." 2018.</a:t>
            </a:r>
          </a:p>
        </p:txBody>
      </p:sp>
      <p:sp>
        <p:nvSpPr>
          <p:cNvPr id="896" name="TextBox 1210"/>
          <p:cNvSpPr txBox="1"/>
          <p:nvPr/>
        </p:nvSpPr>
        <p:spPr>
          <a:xfrm>
            <a:off x="501780" y="744474"/>
            <a:ext cx="4254501" cy="6019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i="1" sz="1200">
                <a:solidFill>
                  <a:srgbClr val="1B4367"/>
                </a:solidFill>
              </a:defRPr>
            </a:lvl1pPr>
          </a:lstStyle>
          <a:p>
            <a:pPr/>
            <a:r>
              <a:t>“Experiments show that accuracy can be increased by ~30% for the CIFAR-10 dataset with only 5% globally shared data.”</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880"/>
                                        </p:tgtEl>
                                        <p:attrNameLst>
                                          <p:attrName>style.visibility</p:attrName>
                                        </p:attrNameLst>
                                      </p:cBhvr>
                                      <p:to>
                                        <p:strVal val="visible"/>
                                      </p:to>
                                    </p:set>
                                    <p:anim calcmode="lin" valueType="num">
                                      <p:cBhvr>
                                        <p:cTn id="7" dur="500" fill="hold"/>
                                        <p:tgtEl>
                                          <p:spTgt spid="880"/>
                                        </p:tgtEl>
                                        <p:attrNameLst>
                                          <p:attrName>ppt_w</p:attrName>
                                        </p:attrNameLst>
                                      </p:cBhvr>
                                      <p:tavLst>
                                        <p:tav tm="0">
                                          <p:val>
                                            <p:fltVal val="0"/>
                                          </p:val>
                                        </p:tav>
                                        <p:tav tm="100000">
                                          <p:val>
                                            <p:strVal val="#ppt_w"/>
                                          </p:val>
                                        </p:tav>
                                      </p:tavLst>
                                    </p:anim>
                                    <p:anim calcmode="lin" valueType="num">
                                      <p:cBhvr>
                                        <p:cTn id="8" dur="500" fill="hold"/>
                                        <p:tgtEl>
                                          <p:spTgt spid="88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881"/>
                                        </p:tgtEl>
                                        <p:attrNameLst>
                                          <p:attrName>style.visibility</p:attrName>
                                        </p:attrNameLst>
                                      </p:cBhvr>
                                      <p:to>
                                        <p:strVal val="visible"/>
                                      </p:to>
                                    </p:set>
                                    <p:animEffect filter="wipe(left)" transition="in">
                                      <p:cBhvr>
                                        <p:cTn id="12" dur="300"/>
                                        <p:tgtEl>
                                          <p:spTgt spid="881"/>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3" fill="hold">
                                  <p:stCondLst>
                                    <p:cond delay="0"/>
                                  </p:stCondLst>
                                  <p:iterate type="el" backwards="0">
                                    <p:tmAbs val="0"/>
                                  </p:iterate>
                                  <p:childTnLst>
                                    <p:set>
                                      <p:cBhvr>
                                        <p:cTn id="16" fill="hold"/>
                                        <p:tgtEl>
                                          <p:spTgt spid="890"/>
                                        </p:tgtEl>
                                        <p:attrNameLst>
                                          <p:attrName>style.visibility</p:attrName>
                                        </p:attrNameLst>
                                      </p:cBhvr>
                                      <p:to>
                                        <p:strVal val="visible"/>
                                      </p:to>
                                    </p:set>
                                    <p:anim calcmode="lin" valueType="num">
                                      <p:cBhvr>
                                        <p:cTn id="17" dur="1000" fill="hold"/>
                                        <p:tgtEl>
                                          <p:spTgt spid="890"/>
                                        </p:tgtEl>
                                        <p:attrNameLst>
                                          <p:attrName>ppt_x</p:attrName>
                                        </p:attrNameLst>
                                      </p:cBhvr>
                                      <p:tavLst>
                                        <p:tav tm="0">
                                          <p:val>
                                            <p:strVal val="0-#ppt_w/2"/>
                                          </p:val>
                                        </p:tav>
                                        <p:tav tm="100000">
                                          <p:val>
                                            <p:strVal val="#ppt_x"/>
                                          </p:val>
                                        </p:tav>
                                      </p:tavLst>
                                    </p:anim>
                                    <p:anim calcmode="lin" valueType="num">
                                      <p:cBhvr>
                                        <p:cTn id="18" dur="1000" fill="hold"/>
                                        <p:tgtEl>
                                          <p:spTgt spid="890"/>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Class="entr" nodeType="afterEffect" presetSubtype="16" presetID="23" grpId="4" fill="hold">
                                  <p:stCondLst>
                                    <p:cond delay="0"/>
                                  </p:stCondLst>
                                  <p:iterate type="el" backwards="0">
                                    <p:tmAbs val="0"/>
                                  </p:iterate>
                                  <p:childTnLst>
                                    <p:set>
                                      <p:cBhvr>
                                        <p:cTn id="21" fill="hold"/>
                                        <p:tgtEl>
                                          <p:spTgt spid="885"/>
                                        </p:tgtEl>
                                        <p:attrNameLst>
                                          <p:attrName>style.visibility</p:attrName>
                                        </p:attrNameLst>
                                      </p:cBhvr>
                                      <p:to>
                                        <p:strVal val="visible"/>
                                      </p:to>
                                    </p:set>
                                    <p:anim calcmode="lin" valueType="num">
                                      <p:cBhvr>
                                        <p:cTn id="22" dur="500" fill="hold"/>
                                        <p:tgtEl>
                                          <p:spTgt spid="885"/>
                                        </p:tgtEl>
                                        <p:attrNameLst>
                                          <p:attrName>ppt_w</p:attrName>
                                        </p:attrNameLst>
                                      </p:cBhvr>
                                      <p:tavLst>
                                        <p:tav tm="0">
                                          <p:val>
                                            <p:fltVal val="0"/>
                                          </p:val>
                                        </p:tav>
                                        <p:tav tm="100000">
                                          <p:val>
                                            <p:strVal val="#ppt_w"/>
                                          </p:val>
                                        </p:tav>
                                      </p:tavLst>
                                    </p:anim>
                                    <p:anim calcmode="lin" valueType="num">
                                      <p:cBhvr>
                                        <p:cTn id="23" dur="500" fill="hold"/>
                                        <p:tgtEl>
                                          <p:spTgt spid="885"/>
                                        </p:tgtEl>
                                        <p:attrNameLst>
                                          <p:attrName>ppt_h</p:attrName>
                                        </p:attrNameLst>
                                      </p:cBhvr>
                                      <p:tavLst>
                                        <p:tav tm="0">
                                          <p:val>
                                            <p:fltVal val="0"/>
                                          </p:val>
                                        </p:tav>
                                        <p:tav tm="100000">
                                          <p:val>
                                            <p:strVal val="#ppt_h"/>
                                          </p:val>
                                        </p:tav>
                                      </p:tavLst>
                                    </p:anim>
                                  </p:childTnLst>
                                </p:cTn>
                              </p:par>
                            </p:childTnLst>
                          </p:cTn>
                        </p:par>
                        <p:par>
                          <p:cTn id="24" fill="hold">
                            <p:stCondLst>
                              <p:cond delay="1500"/>
                            </p:stCondLst>
                            <p:childTnLst>
                              <p:par>
                                <p:cTn id="25" presetClass="entr" nodeType="afterEffect" presetSubtype="1" presetID="2" grpId="5" fill="hold">
                                  <p:stCondLst>
                                    <p:cond delay="0"/>
                                  </p:stCondLst>
                                  <p:iterate type="el" backwards="0">
                                    <p:tmAbs val="0"/>
                                  </p:iterate>
                                  <p:childTnLst>
                                    <p:set>
                                      <p:cBhvr>
                                        <p:cTn id="26" fill="hold"/>
                                        <p:tgtEl>
                                          <p:spTgt spid="882"/>
                                        </p:tgtEl>
                                        <p:attrNameLst>
                                          <p:attrName>style.visibility</p:attrName>
                                        </p:attrNameLst>
                                      </p:cBhvr>
                                      <p:to>
                                        <p:strVal val="visible"/>
                                      </p:to>
                                    </p:set>
                                    <p:anim calcmode="lin" valueType="num">
                                      <p:cBhvr>
                                        <p:cTn id="27" dur="500" fill="hold"/>
                                        <p:tgtEl>
                                          <p:spTgt spid="882"/>
                                        </p:tgtEl>
                                        <p:attrNameLst>
                                          <p:attrName>ppt_x</p:attrName>
                                        </p:attrNameLst>
                                      </p:cBhvr>
                                      <p:tavLst>
                                        <p:tav tm="0">
                                          <p:val>
                                            <p:strVal val="#ppt_x"/>
                                          </p:val>
                                        </p:tav>
                                        <p:tav tm="100000">
                                          <p:val>
                                            <p:strVal val="#ppt_x"/>
                                          </p:val>
                                        </p:tav>
                                      </p:tavLst>
                                    </p:anim>
                                    <p:anim calcmode="lin" valueType="num">
                                      <p:cBhvr>
                                        <p:cTn id="28" dur="500" fill="hold"/>
                                        <p:tgtEl>
                                          <p:spTgt spid="882"/>
                                        </p:tgtEl>
                                        <p:attrNameLst>
                                          <p:attrName>ppt_y</p:attrName>
                                        </p:attrNameLst>
                                      </p:cBhvr>
                                      <p:tavLst>
                                        <p:tav tm="0">
                                          <p:val>
                                            <p:strVal val="0-#ppt_h/2"/>
                                          </p:val>
                                        </p:tav>
                                        <p:tav tm="100000">
                                          <p:val>
                                            <p:strVal val="#ppt_y"/>
                                          </p:val>
                                        </p:tav>
                                      </p:tavLst>
                                    </p:anim>
                                  </p:childTnLst>
                                </p:cTn>
                              </p:par>
                            </p:childTnLst>
                          </p:cTn>
                        </p:par>
                        <p:par>
                          <p:cTn id="29" fill="hold">
                            <p:stCondLst>
                              <p:cond delay="2000"/>
                            </p:stCondLst>
                            <p:childTnLst>
                              <p:par>
                                <p:cTn id="30" presetClass="entr" nodeType="afterEffect" presetSubtype="16" presetID="23" grpId="6" fill="hold">
                                  <p:stCondLst>
                                    <p:cond delay="0"/>
                                  </p:stCondLst>
                                  <p:iterate type="el" backwards="0">
                                    <p:tmAbs val="0"/>
                                  </p:iterate>
                                  <p:childTnLst>
                                    <p:set>
                                      <p:cBhvr>
                                        <p:cTn id="31" fill="hold"/>
                                        <p:tgtEl>
                                          <p:spTgt spid="889"/>
                                        </p:tgtEl>
                                        <p:attrNameLst>
                                          <p:attrName>style.visibility</p:attrName>
                                        </p:attrNameLst>
                                      </p:cBhvr>
                                      <p:to>
                                        <p:strVal val="visible"/>
                                      </p:to>
                                    </p:set>
                                    <p:anim calcmode="lin" valueType="num">
                                      <p:cBhvr>
                                        <p:cTn id="32" dur="500" fill="hold"/>
                                        <p:tgtEl>
                                          <p:spTgt spid="889"/>
                                        </p:tgtEl>
                                        <p:attrNameLst>
                                          <p:attrName>ppt_w</p:attrName>
                                        </p:attrNameLst>
                                      </p:cBhvr>
                                      <p:tavLst>
                                        <p:tav tm="0">
                                          <p:val>
                                            <p:fltVal val="0"/>
                                          </p:val>
                                        </p:tav>
                                        <p:tav tm="100000">
                                          <p:val>
                                            <p:strVal val="#ppt_w"/>
                                          </p:val>
                                        </p:tav>
                                      </p:tavLst>
                                    </p:anim>
                                    <p:anim calcmode="lin" valueType="num">
                                      <p:cBhvr>
                                        <p:cTn id="33" dur="500" fill="hold"/>
                                        <p:tgtEl>
                                          <p:spTgt spid="889"/>
                                        </p:tgtEl>
                                        <p:attrNameLst>
                                          <p:attrName>ppt_h</p:attrName>
                                        </p:attrNameLst>
                                      </p:cBhvr>
                                      <p:tavLst>
                                        <p:tav tm="0">
                                          <p:val>
                                            <p:fltVal val="0"/>
                                          </p:val>
                                        </p:tav>
                                        <p:tav tm="100000">
                                          <p:val>
                                            <p:strVal val="#ppt_h"/>
                                          </p:val>
                                        </p:tav>
                                      </p:tavLst>
                                    </p:anim>
                                  </p:childTnLst>
                                </p:cTn>
                              </p:par>
                            </p:childTnLst>
                          </p:cTn>
                        </p:par>
                        <p:par>
                          <p:cTn id="34" fill="hold">
                            <p:stCondLst>
                              <p:cond delay="2500"/>
                            </p:stCondLst>
                            <p:childTnLst>
                              <p:par>
                                <p:cTn id="35" presetClass="entr" nodeType="afterEffect" presetSubtype="1" presetID="2" grpId="7" fill="hold">
                                  <p:stCondLst>
                                    <p:cond delay="0"/>
                                  </p:stCondLst>
                                  <p:iterate type="el" backwards="0">
                                    <p:tmAbs val="0"/>
                                  </p:iterate>
                                  <p:childTnLst>
                                    <p:set>
                                      <p:cBhvr>
                                        <p:cTn id="36" fill="hold"/>
                                        <p:tgtEl>
                                          <p:spTgt spid="886"/>
                                        </p:tgtEl>
                                        <p:attrNameLst>
                                          <p:attrName>style.visibility</p:attrName>
                                        </p:attrNameLst>
                                      </p:cBhvr>
                                      <p:to>
                                        <p:strVal val="visible"/>
                                      </p:to>
                                    </p:set>
                                    <p:anim calcmode="lin" valueType="num">
                                      <p:cBhvr>
                                        <p:cTn id="37" dur="500" fill="hold"/>
                                        <p:tgtEl>
                                          <p:spTgt spid="886"/>
                                        </p:tgtEl>
                                        <p:attrNameLst>
                                          <p:attrName>ppt_x</p:attrName>
                                        </p:attrNameLst>
                                      </p:cBhvr>
                                      <p:tavLst>
                                        <p:tav tm="0">
                                          <p:val>
                                            <p:strVal val="#ppt_x"/>
                                          </p:val>
                                        </p:tav>
                                        <p:tav tm="100000">
                                          <p:val>
                                            <p:strVal val="#ppt_x"/>
                                          </p:val>
                                        </p:tav>
                                      </p:tavLst>
                                    </p:anim>
                                    <p:anim calcmode="lin" valueType="num">
                                      <p:cBhvr>
                                        <p:cTn id="38" dur="500" fill="hold"/>
                                        <p:tgtEl>
                                          <p:spTgt spid="886"/>
                                        </p:tgtEl>
                                        <p:attrNameLst>
                                          <p:attrName>ppt_y</p:attrName>
                                        </p:attrNameLst>
                                      </p:cBhvr>
                                      <p:tavLst>
                                        <p:tav tm="0">
                                          <p:val>
                                            <p:strVal val="0-#ppt_h/2"/>
                                          </p:val>
                                        </p:tav>
                                        <p:tav tm="100000">
                                          <p:val>
                                            <p:strVal val="#ppt_y"/>
                                          </p:val>
                                        </p:tav>
                                      </p:tavLst>
                                    </p:anim>
                                  </p:childTnLst>
                                </p:cTn>
                              </p:par>
                            </p:childTnLst>
                          </p:cTn>
                        </p:par>
                        <p:par>
                          <p:cTn id="39" fill="hold">
                            <p:stCondLst>
                              <p:cond delay="3000"/>
                            </p:stCondLst>
                            <p:childTnLst>
                              <p:par>
                                <p:cTn id="40" presetClass="entr" nodeType="afterEffect" presetSubtype="16" presetID="23" grpId="8" fill="hold">
                                  <p:stCondLst>
                                    <p:cond delay="0"/>
                                  </p:stCondLst>
                                  <p:iterate type="el" backwards="0">
                                    <p:tmAbs val="0"/>
                                  </p:iterate>
                                  <p:childTnLst>
                                    <p:set>
                                      <p:cBhvr>
                                        <p:cTn id="41" fill="hold"/>
                                        <p:tgtEl>
                                          <p:spTgt spid="894"/>
                                        </p:tgtEl>
                                        <p:attrNameLst>
                                          <p:attrName>style.visibility</p:attrName>
                                        </p:attrNameLst>
                                      </p:cBhvr>
                                      <p:to>
                                        <p:strVal val="visible"/>
                                      </p:to>
                                    </p:set>
                                    <p:anim calcmode="lin" valueType="num">
                                      <p:cBhvr>
                                        <p:cTn id="42" dur="500" fill="hold"/>
                                        <p:tgtEl>
                                          <p:spTgt spid="894"/>
                                        </p:tgtEl>
                                        <p:attrNameLst>
                                          <p:attrName>ppt_w</p:attrName>
                                        </p:attrNameLst>
                                      </p:cBhvr>
                                      <p:tavLst>
                                        <p:tav tm="0">
                                          <p:val>
                                            <p:fltVal val="0"/>
                                          </p:val>
                                        </p:tav>
                                        <p:tav tm="100000">
                                          <p:val>
                                            <p:strVal val="#ppt_w"/>
                                          </p:val>
                                        </p:tav>
                                      </p:tavLst>
                                    </p:anim>
                                    <p:anim calcmode="lin" valueType="num">
                                      <p:cBhvr>
                                        <p:cTn id="43" dur="500" fill="hold"/>
                                        <p:tgtEl>
                                          <p:spTgt spid="894"/>
                                        </p:tgtEl>
                                        <p:attrNameLst>
                                          <p:attrName>ppt_h</p:attrName>
                                        </p:attrNameLst>
                                      </p:cBhvr>
                                      <p:tavLst>
                                        <p:tav tm="0">
                                          <p:val>
                                            <p:fltVal val="0"/>
                                          </p:val>
                                        </p:tav>
                                        <p:tav tm="100000">
                                          <p:val>
                                            <p:strVal val="#ppt_h"/>
                                          </p:val>
                                        </p:tav>
                                      </p:tavLst>
                                    </p:anim>
                                  </p:childTnLst>
                                </p:cTn>
                              </p:par>
                            </p:childTnLst>
                          </p:cTn>
                        </p:par>
                        <p:par>
                          <p:cTn id="44" fill="hold">
                            <p:stCondLst>
                              <p:cond delay="3500"/>
                            </p:stCondLst>
                            <p:childTnLst>
                              <p:par>
                                <p:cTn id="45" presetClass="entr" nodeType="afterEffect" presetSubtype="1" presetID="2" grpId="9" fill="hold">
                                  <p:stCondLst>
                                    <p:cond delay="0"/>
                                  </p:stCondLst>
                                  <p:iterate type="el" backwards="0">
                                    <p:tmAbs val="0"/>
                                  </p:iterate>
                                  <p:childTnLst>
                                    <p:set>
                                      <p:cBhvr>
                                        <p:cTn id="46" fill="hold"/>
                                        <p:tgtEl>
                                          <p:spTgt spid="891"/>
                                        </p:tgtEl>
                                        <p:attrNameLst>
                                          <p:attrName>style.visibility</p:attrName>
                                        </p:attrNameLst>
                                      </p:cBhvr>
                                      <p:to>
                                        <p:strVal val="visible"/>
                                      </p:to>
                                    </p:set>
                                    <p:anim calcmode="lin" valueType="num">
                                      <p:cBhvr>
                                        <p:cTn id="47" dur="500" fill="hold"/>
                                        <p:tgtEl>
                                          <p:spTgt spid="891"/>
                                        </p:tgtEl>
                                        <p:attrNameLst>
                                          <p:attrName>ppt_x</p:attrName>
                                        </p:attrNameLst>
                                      </p:cBhvr>
                                      <p:tavLst>
                                        <p:tav tm="0">
                                          <p:val>
                                            <p:strVal val="#ppt_x"/>
                                          </p:val>
                                        </p:tav>
                                        <p:tav tm="100000">
                                          <p:val>
                                            <p:strVal val="#ppt_x"/>
                                          </p:val>
                                        </p:tav>
                                      </p:tavLst>
                                    </p:anim>
                                    <p:anim calcmode="lin" valueType="num">
                                      <p:cBhvr>
                                        <p:cTn id="48" dur="500" fill="hold"/>
                                        <p:tgtEl>
                                          <p:spTgt spid="891"/>
                                        </p:tgtEl>
                                        <p:attrNameLst>
                                          <p:attrName>ppt_y</p:attrName>
                                        </p:attrNameLst>
                                      </p:cBhvr>
                                      <p:tavLst>
                                        <p:tav tm="0">
                                          <p:val>
                                            <p:strVal val="0-#ppt_h/2"/>
                                          </p:val>
                                        </p:tav>
                                        <p:tav tm="100000">
                                          <p:val>
                                            <p:strVal val="#ppt_y"/>
                                          </p:val>
                                        </p:tav>
                                      </p:tavLst>
                                    </p:anim>
                                  </p:childTnLst>
                                </p:cTn>
                              </p:par>
                            </p:childTnLst>
                          </p:cTn>
                        </p:par>
                        <p:par>
                          <p:cTn id="49" fill="hold">
                            <p:stCondLst>
                              <p:cond delay="4000"/>
                            </p:stCondLst>
                            <p:childTnLst>
                              <p:par>
                                <p:cTn id="50" presetClass="entr" nodeType="afterEffect" presetID="9" grpId="10" fill="hold">
                                  <p:stCondLst>
                                    <p:cond delay="0"/>
                                  </p:stCondLst>
                                  <p:iterate type="el" backwards="0">
                                    <p:tmAbs val="0"/>
                                  </p:iterate>
                                  <p:childTnLst>
                                    <p:set>
                                      <p:cBhvr>
                                        <p:cTn id="51" fill="hold"/>
                                        <p:tgtEl>
                                          <p:spTgt spid="895"/>
                                        </p:tgtEl>
                                        <p:attrNameLst>
                                          <p:attrName>style.visibility</p:attrName>
                                        </p:attrNameLst>
                                      </p:cBhvr>
                                      <p:to>
                                        <p:strVal val="visible"/>
                                      </p:to>
                                    </p:set>
                                    <p:animEffect filter="dissolve" transition="in">
                                      <p:cBhvr>
                                        <p:cTn id="52" dur="500"/>
                                        <p:tgtEl>
                                          <p:spTgt spid="895"/>
                                        </p:tgtEl>
                                      </p:cBhvr>
                                    </p:animEffect>
                                  </p:childTnLst>
                                </p:cTn>
                              </p:par>
                            </p:childTnLst>
                          </p:cTn>
                        </p:par>
                        <p:par>
                          <p:cTn id="53" fill="hold">
                            <p:stCondLst>
                              <p:cond delay="4500"/>
                            </p:stCondLst>
                            <p:childTnLst>
                              <p:par>
                                <p:cTn id="54" presetClass="entr" nodeType="afterEffect" presetSubtype="1" presetID="2" grpId="11" fill="hold">
                                  <p:stCondLst>
                                    <p:cond delay="0"/>
                                  </p:stCondLst>
                                  <p:iterate type="el" backwards="0">
                                    <p:tmAbs val="0"/>
                                  </p:iterate>
                                  <p:childTnLst>
                                    <p:set>
                                      <p:cBhvr>
                                        <p:cTn id="55" fill="hold"/>
                                        <p:tgtEl>
                                          <p:spTgt spid="896"/>
                                        </p:tgtEl>
                                        <p:attrNameLst>
                                          <p:attrName>style.visibility</p:attrName>
                                        </p:attrNameLst>
                                      </p:cBhvr>
                                      <p:to>
                                        <p:strVal val="visible"/>
                                      </p:to>
                                    </p:set>
                                    <p:anim calcmode="lin" valueType="num">
                                      <p:cBhvr>
                                        <p:cTn id="56" dur="500" fill="hold"/>
                                        <p:tgtEl>
                                          <p:spTgt spid="896"/>
                                        </p:tgtEl>
                                        <p:attrNameLst>
                                          <p:attrName>ppt_x</p:attrName>
                                        </p:attrNameLst>
                                      </p:cBhvr>
                                      <p:tavLst>
                                        <p:tav tm="0">
                                          <p:val>
                                            <p:strVal val="#ppt_x"/>
                                          </p:val>
                                        </p:tav>
                                        <p:tav tm="100000">
                                          <p:val>
                                            <p:strVal val="#ppt_x"/>
                                          </p:val>
                                        </p:tav>
                                      </p:tavLst>
                                    </p:anim>
                                    <p:anim calcmode="lin" valueType="num">
                                      <p:cBhvr>
                                        <p:cTn id="57" dur="500" fill="hold"/>
                                        <p:tgtEl>
                                          <p:spTgt spid="89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86" grpId="7"/>
      <p:bldP build="whole" bldLvl="1" animBg="1" rev="0" advAuto="0" spid="880" grpId="1"/>
      <p:bldP build="whole" bldLvl="1" animBg="1" rev="0" advAuto="0" spid="894" grpId="8"/>
      <p:bldP build="whole" bldLvl="1" animBg="1" rev="0" advAuto="0" spid="896" grpId="11"/>
      <p:bldP build="whole" bldLvl="1" animBg="1" rev="0" advAuto="0" spid="881" grpId="2"/>
      <p:bldP build="whole" bldLvl="1" animBg="1" rev="0" advAuto="0" spid="885" grpId="4"/>
      <p:bldP build="whole" bldLvl="1" animBg="1" rev="0" advAuto="0" spid="890" grpId="3"/>
      <p:bldP build="whole" bldLvl="1" animBg="1" rev="0" advAuto="0" spid="889" grpId="6"/>
      <p:bldP build="whole" bldLvl="1" animBg="1" rev="0" advAuto="0" spid="891" grpId="9"/>
      <p:bldP build="whole" bldLvl="1" animBg="1" rev="0" advAuto="0" spid="895" grpId="10"/>
      <p:bldP build="whole" bldLvl="1" animBg="1" rev="0" advAuto="0" spid="882" grpId="5"/>
    </p:bld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0" name="文本框 15"/>
          <p:cNvSpPr txBox="1"/>
          <p:nvPr/>
        </p:nvSpPr>
        <p:spPr>
          <a:xfrm>
            <a:off x="743676" y="309785"/>
            <a:ext cx="5558773"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Data sharing technique</a:t>
            </a:r>
          </a:p>
        </p:txBody>
      </p:sp>
      <p:sp>
        <p:nvSpPr>
          <p:cNvPr id="901" name="直接连接符 30"/>
          <p:cNvSpPr/>
          <p:nvPr/>
        </p:nvSpPr>
        <p:spPr>
          <a:xfrm>
            <a:off x="774478" y="657416"/>
            <a:ext cx="480260" cy="1"/>
          </a:xfrm>
          <a:prstGeom prst="line">
            <a:avLst/>
          </a:prstGeom>
          <a:ln>
            <a:solidFill>
              <a:srgbClr val="1B4367"/>
            </a:solidFill>
            <a:miter/>
          </a:ln>
        </p:spPr>
        <p:txBody>
          <a:bodyPr lIns="45719" rIns="45719"/>
          <a:lstStyle/>
          <a:p>
            <a:pPr/>
          </a:p>
        </p:txBody>
      </p:sp>
      <p:sp>
        <p:nvSpPr>
          <p:cNvPr id="902" name="TextBox 1210"/>
          <p:cNvSpPr txBox="1"/>
          <p:nvPr/>
        </p:nvSpPr>
        <p:spPr>
          <a:xfrm>
            <a:off x="892713" y="787922"/>
            <a:ext cx="3535196" cy="3606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Results similar to x% non-IID </a:t>
            </a:r>
          </a:p>
        </p:txBody>
      </p:sp>
      <p:grpSp>
        <p:nvGrpSpPr>
          <p:cNvPr id="905" name="组合 107"/>
          <p:cNvGrpSpPr/>
          <p:nvPr/>
        </p:nvGrpSpPr>
        <p:grpSpPr>
          <a:xfrm>
            <a:off x="439908" y="798476"/>
            <a:ext cx="339574" cy="339574"/>
            <a:chOff x="0" y="0"/>
            <a:chExt cx="339572" cy="339572"/>
          </a:xfrm>
        </p:grpSpPr>
        <p:sp>
          <p:nvSpPr>
            <p:cNvPr id="903" name="椭圆 108"/>
            <p:cNvSpPr/>
            <p:nvPr/>
          </p:nvSpPr>
          <p:spPr>
            <a:xfrm>
              <a:off x="0" y="0"/>
              <a:ext cx="339573" cy="339573"/>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904" name="文本框 17"/>
            <p:cNvSpPr txBox="1"/>
            <p:nvPr/>
          </p:nvSpPr>
          <p:spPr>
            <a:xfrm>
              <a:off x="4942" y="32971"/>
              <a:ext cx="328639" cy="2948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1500">
                  <a:solidFill>
                    <a:srgbClr val="FFFFFF"/>
                  </a:solidFill>
                </a:defRPr>
              </a:lvl1pPr>
            </a:lstStyle>
            <a:p>
              <a:pPr/>
              <a:r>
                <a:t>1</a:t>
              </a:r>
            </a:p>
          </p:txBody>
        </p:sp>
      </p:grpSp>
      <p:pic>
        <p:nvPicPr>
          <p:cNvPr id="906" name="螢幕截圖 2019-12-28 上午12.31.25.png" descr="螢幕截圖 2019-12-28 上午12.31.25.png"/>
          <p:cNvPicPr>
            <a:picLocks noChangeAspect="1"/>
          </p:cNvPicPr>
          <p:nvPr/>
        </p:nvPicPr>
        <p:blipFill>
          <a:blip r:embed="rId3">
            <a:extLst/>
          </a:blip>
          <a:stretch>
            <a:fillRect/>
          </a:stretch>
        </p:blipFill>
        <p:spPr>
          <a:xfrm>
            <a:off x="407114" y="1214300"/>
            <a:ext cx="4254501" cy="2286001"/>
          </a:xfrm>
          <a:prstGeom prst="rect">
            <a:avLst/>
          </a:prstGeom>
          <a:ln w="12700">
            <a:miter lim="400000"/>
          </a:ln>
        </p:spPr>
      </p:pic>
      <p:pic>
        <p:nvPicPr>
          <p:cNvPr id="907" name="niid_mnist.png" descr="niid_mnist.png"/>
          <p:cNvPicPr>
            <a:picLocks noChangeAspect="1"/>
          </p:cNvPicPr>
          <p:nvPr/>
        </p:nvPicPr>
        <p:blipFill>
          <a:blip r:embed="rId4">
            <a:extLst/>
          </a:blip>
          <a:stretch>
            <a:fillRect/>
          </a:stretch>
        </p:blipFill>
        <p:spPr>
          <a:xfrm>
            <a:off x="4762226" y="1735042"/>
            <a:ext cx="4349268" cy="3261951"/>
          </a:xfrm>
          <a:prstGeom prst="rect">
            <a:avLst/>
          </a:prstGeom>
          <a:ln w="12700">
            <a:miter lim="400000"/>
          </a:ln>
        </p:spPr>
      </p:pic>
      <p:sp>
        <p:nvSpPr>
          <p:cNvPr id="908" name="TextBox 1210"/>
          <p:cNvSpPr txBox="1"/>
          <p:nvPr/>
        </p:nvSpPr>
        <p:spPr>
          <a:xfrm>
            <a:off x="407114" y="3855974"/>
            <a:ext cx="4254501" cy="6019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i="1" sz="1200">
                <a:solidFill>
                  <a:srgbClr val="1B4367"/>
                </a:solidFill>
              </a:defRPr>
            </a:lvl1pPr>
          </a:lstStyle>
          <a:p>
            <a:pPr/>
            <a:r>
              <a:t>“Experiments show that accuracy can be increased by ~30% for the CIFAR-10 dataset with only 5% globally shared data.”</a:t>
            </a:r>
          </a:p>
        </p:txBody>
      </p:sp>
      <p:sp>
        <p:nvSpPr>
          <p:cNvPr id="909" name="TextBox 1210"/>
          <p:cNvSpPr txBox="1"/>
          <p:nvPr/>
        </p:nvSpPr>
        <p:spPr>
          <a:xfrm>
            <a:off x="5223708" y="711263"/>
            <a:ext cx="3435704" cy="9448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20% data on device is shared IID data, ~40% accuracy boost</a:t>
            </a:r>
          </a:p>
        </p:txBody>
      </p:sp>
      <p:grpSp>
        <p:nvGrpSpPr>
          <p:cNvPr id="912" name="组合 107"/>
          <p:cNvGrpSpPr/>
          <p:nvPr/>
        </p:nvGrpSpPr>
        <p:grpSpPr>
          <a:xfrm>
            <a:off x="4769740" y="771308"/>
            <a:ext cx="339574" cy="339574"/>
            <a:chOff x="0" y="0"/>
            <a:chExt cx="339572" cy="339572"/>
          </a:xfrm>
        </p:grpSpPr>
        <p:sp>
          <p:nvSpPr>
            <p:cNvPr id="910" name="椭圆 108"/>
            <p:cNvSpPr/>
            <p:nvPr/>
          </p:nvSpPr>
          <p:spPr>
            <a:xfrm>
              <a:off x="0" y="0"/>
              <a:ext cx="339573" cy="339573"/>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911" name="文本框 17"/>
            <p:cNvSpPr txBox="1"/>
            <p:nvPr/>
          </p:nvSpPr>
          <p:spPr>
            <a:xfrm>
              <a:off x="4942" y="32971"/>
              <a:ext cx="328639" cy="2948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1500">
                  <a:solidFill>
                    <a:srgbClr val="FFFFFF"/>
                  </a:solidFill>
                </a:defRPr>
              </a:lvl1pPr>
            </a:lstStyle>
            <a:p>
              <a:pPr/>
              <a:r>
                <a:t>2</a:t>
              </a:r>
            </a:p>
          </p:txBody>
        </p:sp>
      </p:gr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900"/>
                                        </p:tgtEl>
                                        <p:attrNameLst>
                                          <p:attrName>style.visibility</p:attrName>
                                        </p:attrNameLst>
                                      </p:cBhvr>
                                      <p:to>
                                        <p:strVal val="visible"/>
                                      </p:to>
                                    </p:set>
                                    <p:anim calcmode="lin" valueType="num">
                                      <p:cBhvr>
                                        <p:cTn id="7" dur="500" fill="hold"/>
                                        <p:tgtEl>
                                          <p:spTgt spid="900"/>
                                        </p:tgtEl>
                                        <p:attrNameLst>
                                          <p:attrName>ppt_w</p:attrName>
                                        </p:attrNameLst>
                                      </p:cBhvr>
                                      <p:tavLst>
                                        <p:tav tm="0">
                                          <p:val>
                                            <p:fltVal val="0"/>
                                          </p:val>
                                        </p:tav>
                                        <p:tav tm="100000">
                                          <p:val>
                                            <p:strVal val="#ppt_w"/>
                                          </p:val>
                                        </p:tav>
                                      </p:tavLst>
                                    </p:anim>
                                    <p:anim calcmode="lin" valueType="num">
                                      <p:cBhvr>
                                        <p:cTn id="8" dur="500" fill="hold"/>
                                        <p:tgtEl>
                                          <p:spTgt spid="90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901"/>
                                        </p:tgtEl>
                                        <p:attrNameLst>
                                          <p:attrName>style.visibility</p:attrName>
                                        </p:attrNameLst>
                                      </p:cBhvr>
                                      <p:to>
                                        <p:strVal val="visible"/>
                                      </p:to>
                                    </p:set>
                                    <p:animEffect filter="wipe(left)" transition="in">
                                      <p:cBhvr>
                                        <p:cTn id="12" dur="300"/>
                                        <p:tgtEl>
                                          <p:spTgt spid="901"/>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3" fill="hold">
                                  <p:stCondLst>
                                    <p:cond delay="0"/>
                                  </p:stCondLst>
                                  <p:iterate type="el" backwards="0">
                                    <p:tmAbs val="0"/>
                                  </p:iterate>
                                  <p:childTnLst>
                                    <p:set>
                                      <p:cBhvr>
                                        <p:cTn id="16" fill="hold"/>
                                        <p:tgtEl>
                                          <p:spTgt spid="906"/>
                                        </p:tgtEl>
                                        <p:attrNameLst>
                                          <p:attrName>style.visibility</p:attrName>
                                        </p:attrNameLst>
                                      </p:cBhvr>
                                      <p:to>
                                        <p:strVal val="visible"/>
                                      </p:to>
                                    </p:set>
                                    <p:anim calcmode="lin" valueType="num">
                                      <p:cBhvr>
                                        <p:cTn id="17" dur="1000" fill="hold"/>
                                        <p:tgtEl>
                                          <p:spTgt spid="906"/>
                                        </p:tgtEl>
                                        <p:attrNameLst>
                                          <p:attrName>ppt_x</p:attrName>
                                        </p:attrNameLst>
                                      </p:cBhvr>
                                      <p:tavLst>
                                        <p:tav tm="0">
                                          <p:val>
                                            <p:strVal val="0-#ppt_w/2"/>
                                          </p:val>
                                        </p:tav>
                                        <p:tav tm="100000">
                                          <p:val>
                                            <p:strVal val="#ppt_x"/>
                                          </p:val>
                                        </p:tav>
                                      </p:tavLst>
                                    </p:anim>
                                    <p:anim calcmode="lin" valueType="num">
                                      <p:cBhvr>
                                        <p:cTn id="18" dur="1000" fill="hold"/>
                                        <p:tgtEl>
                                          <p:spTgt spid="906"/>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Class="entr" nodeType="afterEffect" presetSubtype="16" presetID="23" grpId="4" fill="hold">
                                  <p:stCondLst>
                                    <p:cond delay="0"/>
                                  </p:stCondLst>
                                  <p:iterate type="el" backwards="0">
                                    <p:tmAbs val="0"/>
                                  </p:iterate>
                                  <p:childTnLst>
                                    <p:set>
                                      <p:cBhvr>
                                        <p:cTn id="21" fill="hold"/>
                                        <p:tgtEl>
                                          <p:spTgt spid="905"/>
                                        </p:tgtEl>
                                        <p:attrNameLst>
                                          <p:attrName>style.visibility</p:attrName>
                                        </p:attrNameLst>
                                      </p:cBhvr>
                                      <p:to>
                                        <p:strVal val="visible"/>
                                      </p:to>
                                    </p:set>
                                    <p:anim calcmode="lin" valueType="num">
                                      <p:cBhvr>
                                        <p:cTn id="22" dur="500" fill="hold"/>
                                        <p:tgtEl>
                                          <p:spTgt spid="905"/>
                                        </p:tgtEl>
                                        <p:attrNameLst>
                                          <p:attrName>ppt_w</p:attrName>
                                        </p:attrNameLst>
                                      </p:cBhvr>
                                      <p:tavLst>
                                        <p:tav tm="0">
                                          <p:val>
                                            <p:fltVal val="0"/>
                                          </p:val>
                                        </p:tav>
                                        <p:tav tm="100000">
                                          <p:val>
                                            <p:strVal val="#ppt_w"/>
                                          </p:val>
                                        </p:tav>
                                      </p:tavLst>
                                    </p:anim>
                                    <p:anim calcmode="lin" valueType="num">
                                      <p:cBhvr>
                                        <p:cTn id="23" dur="500" fill="hold"/>
                                        <p:tgtEl>
                                          <p:spTgt spid="905"/>
                                        </p:tgtEl>
                                        <p:attrNameLst>
                                          <p:attrName>ppt_h</p:attrName>
                                        </p:attrNameLst>
                                      </p:cBhvr>
                                      <p:tavLst>
                                        <p:tav tm="0">
                                          <p:val>
                                            <p:fltVal val="0"/>
                                          </p:val>
                                        </p:tav>
                                        <p:tav tm="100000">
                                          <p:val>
                                            <p:strVal val="#ppt_h"/>
                                          </p:val>
                                        </p:tav>
                                      </p:tavLst>
                                    </p:anim>
                                  </p:childTnLst>
                                </p:cTn>
                              </p:par>
                            </p:childTnLst>
                          </p:cTn>
                        </p:par>
                        <p:par>
                          <p:cTn id="24" fill="hold">
                            <p:stCondLst>
                              <p:cond delay="1500"/>
                            </p:stCondLst>
                            <p:childTnLst>
                              <p:par>
                                <p:cTn id="25" presetClass="entr" nodeType="afterEffect" presetSubtype="1" presetID="2" grpId="5" fill="hold">
                                  <p:stCondLst>
                                    <p:cond delay="0"/>
                                  </p:stCondLst>
                                  <p:iterate type="el" backwards="0">
                                    <p:tmAbs val="0"/>
                                  </p:iterate>
                                  <p:childTnLst>
                                    <p:set>
                                      <p:cBhvr>
                                        <p:cTn id="26" fill="hold"/>
                                        <p:tgtEl>
                                          <p:spTgt spid="902"/>
                                        </p:tgtEl>
                                        <p:attrNameLst>
                                          <p:attrName>style.visibility</p:attrName>
                                        </p:attrNameLst>
                                      </p:cBhvr>
                                      <p:to>
                                        <p:strVal val="visible"/>
                                      </p:to>
                                    </p:set>
                                    <p:anim calcmode="lin" valueType="num">
                                      <p:cBhvr>
                                        <p:cTn id="27" dur="500" fill="hold"/>
                                        <p:tgtEl>
                                          <p:spTgt spid="902"/>
                                        </p:tgtEl>
                                        <p:attrNameLst>
                                          <p:attrName>ppt_x</p:attrName>
                                        </p:attrNameLst>
                                      </p:cBhvr>
                                      <p:tavLst>
                                        <p:tav tm="0">
                                          <p:val>
                                            <p:strVal val="#ppt_x"/>
                                          </p:val>
                                        </p:tav>
                                        <p:tav tm="100000">
                                          <p:val>
                                            <p:strVal val="#ppt_x"/>
                                          </p:val>
                                        </p:tav>
                                      </p:tavLst>
                                    </p:anim>
                                    <p:anim calcmode="lin" valueType="num">
                                      <p:cBhvr>
                                        <p:cTn id="28" dur="500" fill="hold"/>
                                        <p:tgtEl>
                                          <p:spTgt spid="902"/>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8" presetID="2" grpId="6" fill="hold">
                                  <p:stCondLst>
                                    <p:cond delay="0"/>
                                  </p:stCondLst>
                                  <p:iterate type="el" backwards="0">
                                    <p:tmAbs val="0"/>
                                  </p:iterate>
                                  <p:childTnLst>
                                    <p:set>
                                      <p:cBhvr>
                                        <p:cTn id="32" fill="hold"/>
                                        <p:tgtEl>
                                          <p:spTgt spid="907"/>
                                        </p:tgtEl>
                                        <p:attrNameLst>
                                          <p:attrName>style.visibility</p:attrName>
                                        </p:attrNameLst>
                                      </p:cBhvr>
                                      <p:to>
                                        <p:strVal val="visible"/>
                                      </p:to>
                                    </p:set>
                                    <p:anim calcmode="lin" valueType="num">
                                      <p:cBhvr>
                                        <p:cTn id="33" dur="1000" fill="hold"/>
                                        <p:tgtEl>
                                          <p:spTgt spid="907"/>
                                        </p:tgtEl>
                                        <p:attrNameLst>
                                          <p:attrName>ppt_x</p:attrName>
                                        </p:attrNameLst>
                                      </p:cBhvr>
                                      <p:tavLst>
                                        <p:tav tm="0">
                                          <p:val>
                                            <p:strVal val="0-#ppt_w/2"/>
                                          </p:val>
                                        </p:tav>
                                        <p:tav tm="100000">
                                          <p:val>
                                            <p:strVal val="#ppt_x"/>
                                          </p:val>
                                        </p:tav>
                                      </p:tavLst>
                                    </p:anim>
                                    <p:anim calcmode="lin" valueType="num">
                                      <p:cBhvr>
                                        <p:cTn id="34" dur="1000" fill="hold"/>
                                        <p:tgtEl>
                                          <p:spTgt spid="907"/>
                                        </p:tgtEl>
                                        <p:attrNameLst>
                                          <p:attrName>ppt_y</p:attrName>
                                        </p:attrNameLst>
                                      </p:cBhvr>
                                      <p:tavLst>
                                        <p:tav tm="0">
                                          <p:val>
                                            <p:strVal val="#ppt_y"/>
                                          </p:val>
                                        </p:tav>
                                        <p:tav tm="100000">
                                          <p:val>
                                            <p:strVal val="#ppt_y"/>
                                          </p:val>
                                        </p:tav>
                                      </p:tavLst>
                                    </p:anim>
                                  </p:childTnLst>
                                </p:cTn>
                              </p:par>
                            </p:childTnLst>
                          </p:cTn>
                        </p:par>
                        <p:par>
                          <p:cTn id="35" fill="hold">
                            <p:stCondLst>
                              <p:cond delay="1000"/>
                            </p:stCondLst>
                            <p:childTnLst>
                              <p:par>
                                <p:cTn id="36" presetClass="entr" nodeType="afterEffect" presetSubtype="1" presetID="2" grpId="7" fill="hold">
                                  <p:stCondLst>
                                    <p:cond delay="0"/>
                                  </p:stCondLst>
                                  <p:iterate type="el" backwards="0">
                                    <p:tmAbs val="0"/>
                                  </p:iterate>
                                  <p:childTnLst>
                                    <p:set>
                                      <p:cBhvr>
                                        <p:cTn id="37" fill="hold"/>
                                        <p:tgtEl>
                                          <p:spTgt spid="908"/>
                                        </p:tgtEl>
                                        <p:attrNameLst>
                                          <p:attrName>style.visibility</p:attrName>
                                        </p:attrNameLst>
                                      </p:cBhvr>
                                      <p:to>
                                        <p:strVal val="visible"/>
                                      </p:to>
                                    </p:set>
                                    <p:anim calcmode="lin" valueType="num">
                                      <p:cBhvr>
                                        <p:cTn id="38" dur="500" fill="hold"/>
                                        <p:tgtEl>
                                          <p:spTgt spid="908"/>
                                        </p:tgtEl>
                                        <p:attrNameLst>
                                          <p:attrName>ppt_x</p:attrName>
                                        </p:attrNameLst>
                                      </p:cBhvr>
                                      <p:tavLst>
                                        <p:tav tm="0">
                                          <p:val>
                                            <p:strVal val="#ppt_x"/>
                                          </p:val>
                                        </p:tav>
                                        <p:tav tm="100000">
                                          <p:val>
                                            <p:strVal val="#ppt_x"/>
                                          </p:val>
                                        </p:tav>
                                      </p:tavLst>
                                    </p:anim>
                                    <p:anim calcmode="lin" valueType="num">
                                      <p:cBhvr>
                                        <p:cTn id="39" dur="500" fill="hold"/>
                                        <p:tgtEl>
                                          <p:spTgt spid="908"/>
                                        </p:tgtEl>
                                        <p:attrNameLst>
                                          <p:attrName>ppt_y</p:attrName>
                                        </p:attrNameLst>
                                      </p:cBhvr>
                                      <p:tavLst>
                                        <p:tav tm="0">
                                          <p:val>
                                            <p:strVal val="0-#ppt_h/2"/>
                                          </p:val>
                                        </p:tav>
                                        <p:tav tm="100000">
                                          <p:val>
                                            <p:strVal val="#ppt_y"/>
                                          </p:val>
                                        </p:tav>
                                      </p:tavLst>
                                    </p:anim>
                                  </p:childTnLst>
                                </p:cTn>
                              </p:par>
                            </p:childTnLst>
                          </p:cTn>
                        </p:par>
                        <p:par>
                          <p:cTn id="40" fill="hold">
                            <p:stCondLst>
                              <p:cond delay="1500"/>
                            </p:stCondLst>
                            <p:childTnLst>
                              <p:par>
                                <p:cTn id="41" presetClass="entr" nodeType="afterEffect" presetSubtype="16" presetID="23" grpId="8" fill="hold">
                                  <p:stCondLst>
                                    <p:cond delay="0"/>
                                  </p:stCondLst>
                                  <p:iterate type="el" backwards="0">
                                    <p:tmAbs val="0"/>
                                  </p:iterate>
                                  <p:childTnLst>
                                    <p:set>
                                      <p:cBhvr>
                                        <p:cTn id="42" fill="hold"/>
                                        <p:tgtEl>
                                          <p:spTgt spid="912"/>
                                        </p:tgtEl>
                                        <p:attrNameLst>
                                          <p:attrName>style.visibility</p:attrName>
                                        </p:attrNameLst>
                                      </p:cBhvr>
                                      <p:to>
                                        <p:strVal val="visible"/>
                                      </p:to>
                                    </p:set>
                                    <p:anim calcmode="lin" valueType="num">
                                      <p:cBhvr>
                                        <p:cTn id="43" dur="500" fill="hold"/>
                                        <p:tgtEl>
                                          <p:spTgt spid="912"/>
                                        </p:tgtEl>
                                        <p:attrNameLst>
                                          <p:attrName>ppt_w</p:attrName>
                                        </p:attrNameLst>
                                      </p:cBhvr>
                                      <p:tavLst>
                                        <p:tav tm="0">
                                          <p:val>
                                            <p:fltVal val="0"/>
                                          </p:val>
                                        </p:tav>
                                        <p:tav tm="100000">
                                          <p:val>
                                            <p:strVal val="#ppt_w"/>
                                          </p:val>
                                        </p:tav>
                                      </p:tavLst>
                                    </p:anim>
                                    <p:anim calcmode="lin" valueType="num">
                                      <p:cBhvr>
                                        <p:cTn id="44" dur="500" fill="hold"/>
                                        <p:tgtEl>
                                          <p:spTgt spid="912"/>
                                        </p:tgtEl>
                                        <p:attrNameLst>
                                          <p:attrName>ppt_h</p:attrName>
                                        </p:attrNameLst>
                                      </p:cBhvr>
                                      <p:tavLst>
                                        <p:tav tm="0">
                                          <p:val>
                                            <p:fltVal val="0"/>
                                          </p:val>
                                        </p:tav>
                                        <p:tav tm="100000">
                                          <p:val>
                                            <p:strVal val="#ppt_h"/>
                                          </p:val>
                                        </p:tav>
                                      </p:tavLst>
                                    </p:anim>
                                  </p:childTnLst>
                                </p:cTn>
                              </p:par>
                            </p:childTnLst>
                          </p:cTn>
                        </p:par>
                        <p:par>
                          <p:cTn id="45" fill="hold">
                            <p:stCondLst>
                              <p:cond delay="2000"/>
                            </p:stCondLst>
                            <p:childTnLst>
                              <p:par>
                                <p:cTn id="46" presetClass="entr" nodeType="afterEffect" presetSubtype="1" presetID="2" grpId="9" fill="hold">
                                  <p:stCondLst>
                                    <p:cond delay="0"/>
                                  </p:stCondLst>
                                  <p:iterate type="el" backwards="0">
                                    <p:tmAbs val="0"/>
                                  </p:iterate>
                                  <p:childTnLst>
                                    <p:set>
                                      <p:cBhvr>
                                        <p:cTn id="47" fill="hold"/>
                                        <p:tgtEl>
                                          <p:spTgt spid="909"/>
                                        </p:tgtEl>
                                        <p:attrNameLst>
                                          <p:attrName>style.visibility</p:attrName>
                                        </p:attrNameLst>
                                      </p:cBhvr>
                                      <p:to>
                                        <p:strVal val="visible"/>
                                      </p:to>
                                    </p:set>
                                    <p:anim calcmode="lin" valueType="num">
                                      <p:cBhvr>
                                        <p:cTn id="48" dur="500" fill="hold"/>
                                        <p:tgtEl>
                                          <p:spTgt spid="909"/>
                                        </p:tgtEl>
                                        <p:attrNameLst>
                                          <p:attrName>ppt_x</p:attrName>
                                        </p:attrNameLst>
                                      </p:cBhvr>
                                      <p:tavLst>
                                        <p:tav tm="0">
                                          <p:val>
                                            <p:strVal val="#ppt_x"/>
                                          </p:val>
                                        </p:tav>
                                        <p:tav tm="100000">
                                          <p:val>
                                            <p:strVal val="#ppt_x"/>
                                          </p:val>
                                        </p:tav>
                                      </p:tavLst>
                                    </p:anim>
                                    <p:anim calcmode="lin" valueType="num">
                                      <p:cBhvr>
                                        <p:cTn id="49" dur="500" fill="hold"/>
                                        <p:tgtEl>
                                          <p:spTgt spid="90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06" grpId="3"/>
      <p:bldP build="whole" bldLvl="1" animBg="1" rev="0" advAuto="0" spid="912" grpId="8"/>
      <p:bldP build="whole" bldLvl="1" animBg="1" rev="0" advAuto="0" spid="902" grpId="5"/>
      <p:bldP build="whole" bldLvl="1" animBg="1" rev="0" advAuto="0" spid="905" grpId="4"/>
      <p:bldP build="whole" bldLvl="1" animBg="1" rev="0" advAuto="0" spid="900" grpId="1"/>
      <p:bldP build="whole" bldLvl="1" animBg="1" rev="0" advAuto="0" spid="909" grpId="9"/>
      <p:bldP build="whole" bldLvl="1" animBg="1" rev="0" advAuto="0" spid="907" grpId="6"/>
      <p:bldP build="whole" bldLvl="1" animBg="1" rev="0" advAuto="0" spid="908" grpId="7"/>
      <p:bldP build="whole" bldLvl="1" animBg="1" rev="0" advAuto="0" spid="901" grpId="2"/>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6" name="文本框 15"/>
          <p:cNvSpPr txBox="1"/>
          <p:nvPr/>
        </p:nvSpPr>
        <p:spPr>
          <a:xfrm>
            <a:off x="743676" y="309785"/>
            <a:ext cx="6974826"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Can transfer learning work?</a:t>
            </a:r>
          </a:p>
        </p:txBody>
      </p:sp>
      <p:sp>
        <p:nvSpPr>
          <p:cNvPr id="917" name="直接连接符 30"/>
          <p:cNvSpPr/>
          <p:nvPr/>
        </p:nvSpPr>
        <p:spPr>
          <a:xfrm>
            <a:off x="774478" y="657416"/>
            <a:ext cx="480260" cy="1"/>
          </a:xfrm>
          <a:prstGeom prst="line">
            <a:avLst/>
          </a:prstGeom>
          <a:ln>
            <a:solidFill>
              <a:srgbClr val="1B4367"/>
            </a:solidFill>
            <a:miter/>
          </a:ln>
        </p:spPr>
        <p:txBody>
          <a:bodyPr lIns="45719" rIns="45719"/>
          <a:lstStyle/>
          <a:p>
            <a:pPr/>
          </a:p>
        </p:txBody>
      </p:sp>
      <p:sp>
        <p:nvSpPr>
          <p:cNvPr id="918" name="TextBox 1210"/>
          <p:cNvSpPr txBox="1"/>
          <p:nvPr/>
        </p:nvSpPr>
        <p:spPr>
          <a:xfrm>
            <a:off x="4418669" y="144685"/>
            <a:ext cx="3106308"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Pre-trained model with 60.8% accuracy</a:t>
            </a:r>
          </a:p>
        </p:txBody>
      </p:sp>
      <p:grpSp>
        <p:nvGrpSpPr>
          <p:cNvPr id="921" name="组合 107"/>
          <p:cNvGrpSpPr/>
          <p:nvPr/>
        </p:nvGrpSpPr>
        <p:grpSpPr>
          <a:xfrm>
            <a:off x="3950191" y="286778"/>
            <a:ext cx="368595" cy="368595"/>
            <a:chOff x="0" y="0"/>
            <a:chExt cx="368593" cy="368593"/>
          </a:xfrm>
        </p:grpSpPr>
        <p:sp>
          <p:nvSpPr>
            <p:cNvPr id="919"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920"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1</a:t>
              </a:r>
            </a:p>
          </p:txBody>
        </p:sp>
      </p:grpSp>
      <p:sp>
        <p:nvSpPr>
          <p:cNvPr id="922" name="TextBox 1210"/>
          <p:cNvSpPr txBox="1"/>
          <p:nvPr/>
        </p:nvSpPr>
        <p:spPr>
          <a:xfrm>
            <a:off x="4726531" y="1047148"/>
            <a:ext cx="4117163"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1 class per device: 20% -&gt; 60% accuracy, 2/5 classes no difference </a:t>
            </a:r>
          </a:p>
        </p:txBody>
      </p:sp>
      <p:grpSp>
        <p:nvGrpSpPr>
          <p:cNvPr id="925" name="组合 107"/>
          <p:cNvGrpSpPr/>
          <p:nvPr/>
        </p:nvGrpSpPr>
        <p:grpSpPr>
          <a:xfrm>
            <a:off x="4250892" y="1166001"/>
            <a:ext cx="368595" cy="368595"/>
            <a:chOff x="0" y="0"/>
            <a:chExt cx="368593" cy="368593"/>
          </a:xfrm>
        </p:grpSpPr>
        <p:sp>
          <p:nvSpPr>
            <p:cNvPr id="923"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924"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2</a:t>
              </a:r>
            </a:p>
          </p:txBody>
        </p:sp>
      </p:grpSp>
      <p:pic>
        <p:nvPicPr>
          <p:cNvPr id="926" name="pretrain_accuracy.png" descr="pretrain_accuracy.png"/>
          <p:cNvPicPr>
            <a:picLocks noChangeAspect="1"/>
          </p:cNvPicPr>
          <p:nvPr/>
        </p:nvPicPr>
        <p:blipFill>
          <a:blip r:embed="rId3">
            <a:extLst/>
          </a:blip>
          <a:stretch>
            <a:fillRect/>
          </a:stretch>
        </p:blipFill>
        <p:spPr>
          <a:xfrm>
            <a:off x="82146" y="747641"/>
            <a:ext cx="3361495" cy="2521122"/>
          </a:xfrm>
          <a:prstGeom prst="rect">
            <a:avLst/>
          </a:prstGeom>
          <a:ln w="12700">
            <a:miter lim="400000"/>
          </a:ln>
        </p:spPr>
      </p:pic>
      <p:pic>
        <p:nvPicPr>
          <p:cNvPr id="927" name="pretrain_loss.png" descr="pretrain_loss.png"/>
          <p:cNvPicPr>
            <a:picLocks noChangeAspect="1"/>
          </p:cNvPicPr>
          <p:nvPr/>
        </p:nvPicPr>
        <p:blipFill>
          <a:blip r:embed="rId4">
            <a:extLst/>
          </a:blip>
          <a:stretch>
            <a:fillRect/>
          </a:stretch>
        </p:blipFill>
        <p:spPr>
          <a:xfrm>
            <a:off x="4035951" y="3001304"/>
            <a:ext cx="2794628" cy="2095971"/>
          </a:xfrm>
          <a:prstGeom prst="rect">
            <a:avLst/>
          </a:prstGeom>
          <a:ln w="12700">
            <a:miter lim="400000"/>
          </a:ln>
        </p:spPr>
      </p:pic>
      <p:pic>
        <p:nvPicPr>
          <p:cNvPr id="928" name="niid_mnist2.png" descr="niid_mnist2.png"/>
          <p:cNvPicPr>
            <a:picLocks noChangeAspect="1"/>
          </p:cNvPicPr>
          <p:nvPr/>
        </p:nvPicPr>
        <p:blipFill>
          <a:blip r:embed="rId5">
            <a:extLst/>
          </a:blip>
          <a:stretch>
            <a:fillRect/>
          </a:stretch>
        </p:blipFill>
        <p:spPr>
          <a:xfrm>
            <a:off x="1094240" y="2640963"/>
            <a:ext cx="3106308" cy="2329730"/>
          </a:xfrm>
          <a:prstGeom prst="rect">
            <a:avLst/>
          </a:prstGeom>
          <a:ln w="12700">
            <a:miter lim="400000"/>
          </a:ln>
        </p:spPr>
      </p:pic>
      <p:sp>
        <p:nvSpPr>
          <p:cNvPr id="929" name="TextBox 1210"/>
          <p:cNvSpPr txBox="1"/>
          <p:nvPr/>
        </p:nvSpPr>
        <p:spPr>
          <a:xfrm>
            <a:off x="4953610" y="1949612"/>
            <a:ext cx="4014201" cy="9448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Seems useful but not really, can only remain ~60% accuracy, accuracy may drop over time</a:t>
            </a:r>
          </a:p>
        </p:txBody>
      </p:sp>
      <p:grpSp>
        <p:nvGrpSpPr>
          <p:cNvPr id="932" name="组合 107"/>
          <p:cNvGrpSpPr/>
          <p:nvPr/>
        </p:nvGrpSpPr>
        <p:grpSpPr>
          <a:xfrm>
            <a:off x="4485131" y="1945655"/>
            <a:ext cx="368595" cy="368595"/>
            <a:chOff x="0" y="0"/>
            <a:chExt cx="368593" cy="368593"/>
          </a:xfrm>
        </p:grpSpPr>
        <p:sp>
          <p:nvSpPr>
            <p:cNvPr id="930"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931"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3</a:t>
              </a:r>
            </a:p>
          </p:txBody>
        </p:sp>
      </p:gr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916"/>
                                        </p:tgtEl>
                                        <p:attrNameLst>
                                          <p:attrName>style.visibility</p:attrName>
                                        </p:attrNameLst>
                                      </p:cBhvr>
                                      <p:to>
                                        <p:strVal val="visible"/>
                                      </p:to>
                                    </p:set>
                                    <p:anim calcmode="lin" valueType="num">
                                      <p:cBhvr>
                                        <p:cTn id="7" dur="500" fill="hold"/>
                                        <p:tgtEl>
                                          <p:spTgt spid="916"/>
                                        </p:tgtEl>
                                        <p:attrNameLst>
                                          <p:attrName>ppt_w</p:attrName>
                                        </p:attrNameLst>
                                      </p:cBhvr>
                                      <p:tavLst>
                                        <p:tav tm="0">
                                          <p:val>
                                            <p:fltVal val="0"/>
                                          </p:val>
                                        </p:tav>
                                        <p:tav tm="100000">
                                          <p:val>
                                            <p:strVal val="#ppt_w"/>
                                          </p:val>
                                        </p:tav>
                                      </p:tavLst>
                                    </p:anim>
                                    <p:anim calcmode="lin" valueType="num">
                                      <p:cBhvr>
                                        <p:cTn id="8" dur="500" fill="hold"/>
                                        <p:tgtEl>
                                          <p:spTgt spid="91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917"/>
                                        </p:tgtEl>
                                        <p:attrNameLst>
                                          <p:attrName>style.visibility</p:attrName>
                                        </p:attrNameLst>
                                      </p:cBhvr>
                                      <p:to>
                                        <p:strVal val="visible"/>
                                      </p:to>
                                    </p:set>
                                    <p:animEffect filter="wipe(left)" transition="in">
                                      <p:cBhvr>
                                        <p:cTn id="12" dur="300"/>
                                        <p:tgtEl>
                                          <p:spTgt spid="917"/>
                                        </p:tgtEl>
                                      </p:cBhvr>
                                    </p:animEffect>
                                  </p:childTnLst>
                                </p:cTn>
                              </p:par>
                            </p:childTnLst>
                          </p:cTn>
                        </p:par>
                        <p:par>
                          <p:cTn id="13" fill="hold">
                            <p:stCondLst>
                              <p:cond delay="800"/>
                            </p:stCondLst>
                            <p:childTnLst>
                              <p:par>
                                <p:cTn id="14" presetClass="entr" nodeType="afterEffect" presetSubtype="16" presetID="23" grpId="3" fill="hold">
                                  <p:stCondLst>
                                    <p:cond delay="0"/>
                                  </p:stCondLst>
                                  <p:iterate type="el" backwards="0">
                                    <p:tmAbs val="0"/>
                                  </p:iterate>
                                  <p:childTnLst>
                                    <p:set>
                                      <p:cBhvr>
                                        <p:cTn id="15" fill="hold"/>
                                        <p:tgtEl>
                                          <p:spTgt spid="921"/>
                                        </p:tgtEl>
                                        <p:attrNameLst>
                                          <p:attrName>style.visibility</p:attrName>
                                        </p:attrNameLst>
                                      </p:cBhvr>
                                      <p:to>
                                        <p:strVal val="visible"/>
                                      </p:to>
                                    </p:set>
                                    <p:anim calcmode="lin" valueType="num">
                                      <p:cBhvr>
                                        <p:cTn id="16" dur="500" fill="hold"/>
                                        <p:tgtEl>
                                          <p:spTgt spid="921"/>
                                        </p:tgtEl>
                                        <p:attrNameLst>
                                          <p:attrName>ppt_w</p:attrName>
                                        </p:attrNameLst>
                                      </p:cBhvr>
                                      <p:tavLst>
                                        <p:tav tm="0">
                                          <p:val>
                                            <p:fltVal val="0"/>
                                          </p:val>
                                        </p:tav>
                                        <p:tav tm="100000">
                                          <p:val>
                                            <p:strVal val="#ppt_w"/>
                                          </p:val>
                                        </p:tav>
                                      </p:tavLst>
                                    </p:anim>
                                    <p:anim calcmode="lin" valueType="num">
                                      <p:cBhvr>
                                        <p:cTn id="17" dur="500" fill="hold"/>
                                        <p:tgtEl>
                                          <p:spTgt spid="921"/>
                                        </p:tgtEl>
                                        <p:attrNameLst>
                                          <p:attrName>ppt_h</p:attrName>
                                        </p:attrNameLst>
                                      </p:cBhvr>
                                      <p:tavLst>
                                        <p:tav tm="0">
                                          <p:val>
                                            <p:fltVal val="0"/>
                                          </p:val>
                                        </p:tav>
                                        <p:tav tm="100000">
                                          <p:val>
                                            <p:strVal val="#ppt_h"/>
                                          </p:val>
                                        </p:tav>
                                      </p:tavLst>
                                    </p:anim>
                                  </p:childTnLst>
                                </p:cTn>
                              </p:par>
                            </p:childTnLst>
                          </p:cTn>
                        </p:par>
                        <p:par>
                          <p:cTn id="18" fill="hold">
                            <p:stCondLst>
                              <p:cond delay="1300"/>
                            </p:stCondLst>
                            <p:childTnLst>
                              <p:par>
                                <p:cTn id="19" presetClass="entr" nodeType="afterEffect" presetSubtype="1" presetID="2" grpId="4" fill="hold">
                                  <p:stCondLst>
                                    <p:cond delay="0"/>
                                  </p:stCondLst>
                                  <p:iterate type="el" backwards="0">
                                    <p:tmAbs val="0"/>
                                  </p:iterate>
                                  <p:childTnLst>
                                    <p:set>
                                      <p:cBhvr>
                                        <p:cTn id="20" fill="hold"/>
                                        <p:tgtEl>
                                          <p:spTgt spid="918"/>
                                        </p:tgtEl>
                                        <p:attrNameLst>
                                          <p:attrName>style.visibility</p:attrName>
                                        </p:attrNameLst>
                                      </p:cBhvr>
                                      <p:to>
                                        <p:strVal val="visible"/>
                                      </p:to>
                                    </p:set>
                                    <p:anim calcmode="lin" valueType="num">
                                      <p:cBhvr>
                                        <p:cTn id="21" dur="500" fill="hold"/>
                                        <p:tgtEl>
                                          <p:spTgt spid="918"/>
                                        </p:tgtEl>
                                        <p:attrNameLst>
                                          <p:attrName>ppt_x</p:attrName>
                                        </p:attrNameLst>
                                      </p:cBhvr>
                                      <p:tavLst>
                                        <p:tav tm="0">
                                          <p:val>
                                            <p:strVal val="#ppt_x"/>
                                          </p:val>
                                        </p:tav>
                                        <p:tav tm="100000">
                                          <p:val>
                                            <p:strVal val="#ppt_x"/>
                                          </p:val>
                                        </p:tav>
                                      </p:tavLst>
                                    </p:anim>
                                    <p:anim calcmode="lin" valueType="num">
                                      <p:cBhvr>
                                        <p:cTn id="22" dur="500" fill="hold"/>
                                        <p:tgtEl>
                                          <p:spTgt spid="918"/>
                                        </p:tgtEl>
                                        <p:attrNameLst>
                                          <p:attrName>ppt_y</p:attrName>
                                        </p:attrNameLst>
                                      </p:cBhvr>
                                      <p:tavLst>
                                        <p:tav tm="0">
                                          <p:val>
                                            <p:strVal val="0-#ppt_h/2"/>
                                          </p:val>
                                        </p:tav>
                                        <p:tav tm="100000">
                                          <p:val>
                                            <p:strVal val="#ppt_y"/>
                                          </p:val>
                                        </p:tav>
                                      </p:tavLst>
                                    </p:anim>
                                  </p:childTnLst>
                                </p:cTn>
                              </p:par>
                            </p:childTnLst>
                          </p:cTn>
                        </p:par>
                        <p:par>
                          <p:cTn id="23" fill="hold">
                            <p:stCondLst>
                              <p:cond delay="1800"/>
                            </p:stCondLst>
                            <p:childTnLst>
                              <p:par>
                                <p:cTn id="24" presetClass="entr" nodeType="afterEffect" presetSubtype="16" presetID="23" grpId="5" fill="hold">
                                  <p:stCondLst>
                                    <p:cond delay="0"/>
                                  </p:stCondLst>
                                  <p:iterate type="el" backwards="0">
                                    <p:tmAbs val="0"/>
                                  </p:iterate>
                                  <p:childTnLst>
                                    <p:set>
                                      <p:cBhvr>
                                        <p:cTn id="25" fill="hold"/>
                                        <p:tgtEl>
                                          <p:spTgt spid="925"/>
                                        </p:tgtEl>
                                        <p:attrNameLst>
                                          <p:attrName>style.visibility</p:attrName>
                                        </p:attrNameLst>
                                      </p:cBhvr>
                                      <p:to>
                                        <p:strVal val="visible"/>
                                      </p:to>
                                    </p:set>
                                    <p:anim calcmode="lin" valueType="num">
                                      <p:cBhvr>
                                        <p:cTn id="26" dur="500" fill="hold"/>
                                        <p:tgtEl>
                                          <p:spTgt spid="925"/>
                                        </p:tgtEl>
                                        <p:attrNameLst>
                                          <p:attrName>ppt_w</p:attrName>
                                        </p:attrNameLst>
                                      </p:cBhvr>
                                      <p:tavLst>
                                        <p:tav tm="0">
                                          <p:val>
                                            <p:fltVal val="0"/>
                                          </p:val>
                                        </p:tav>
                                        <p:tav tm="100000">
                                          <p:val>
                                            <p:strVal val="#ppt_w"/>
                                          </p:val>
                                        </p:tav>
                                      </p:tavLst>
                                    </p:anim>
                                    <p:anim calcmode="lin" valueType="num">
                                      <p:cBhvr>
                                        <p:cTn id="27" dur="500" fill="hold"/>
                                        <p:tgtEl>
                                          <p:spTgt spid="925"/>
                                        </p:tgtEl>
                                        <p:attrNameLst>
                                          <p:attrName>ppt_h</p:attrName>
                                        </p:attrNameLst>
                                      </p:cBhvr>
                                      <p:tavLst>
                                        <p:tav tm="0">
                                          <p:val>
                                            <p:fltVal val="0"/>
                                          </p:val>
                                        </p:tav>
                                        <p:tav tm="100000">
                                          <p:val>
                                            <p:strVal val="#ppt_h"/>
                                          </p:val>
                                        </p:tav>
                                      </p:tavLst>
                                    </p:anim>
                                  </p:childTnLst>
                                </p:cTn>
                              </p:par>
                            </p:childTnLst>
                          </p:cTn>
                        </p:par>
                        <p:par>
                          <p:cTn id="28" fill="hold">
                            <p:stCondLst>
                              <p:cond delay="2300"/>
                            </p:stCondLst>
                            <p:childTnLst>
                              <p:par>
                                <p:cTn id="29" presetClass="entr" nodeType="afterEffect" presetSubtype="1" presetID="2" grpId="6" fill="hold">
                                  <p:stCondLst>
                                    <p:cond delay="0"/>
                                  </p:stCondLst>
                                  <p:iterate type="el" backwards="0">
                                    <p:tmAbs val="0"/>
                                  </p:iterate>
                                  <p:childTnLst>
                                    <p:set>
                                      <p:cBhvr>
                                        <p:cTn id="30" fill="hold"/>
                                        <p:tgtEl>
                                          <p:spTgt spid="922"/>
                                        </p:tgtEl>
                                        <p:attrNameLst>
                                          <p:attrName>style.visibility</p:attrName>
                                        </p:attrNameLst>
                                      </p:cBhvr>
                                      <p:to>
                                        <p:strVal val="visible"/>
                                      </p:to>
                                    </p:set>
                                    <p:anim calcmode="lin" valueType="num">
                                      <p:cBhvr>
                                        <p:cTn id="31" dur="500" fill="hold"/>
                                        <p:tgtEl>
                                          <p:spTgt spid="922"/>
                                        </p:tgtEl>
                                        <p:attrNameLst>
                                          <p:attrName>ppt_x</p:attrName>
                                        </p:attrNameLst>
                                      </p:cBhvr>
                                      <p:tavLst>
                                        <p:tav tm="0">
                                          <p:val>
                                            <p:strVal val="#ppt_x"/>
                                          </p:val>
                                        </p:tav>
                                        <p:tav tm="100000">
                                          <p:val>
                                            <p:strVal val="#ppt_x"/>
                                          </p:val>
                                        </p:tav>
                                      </p:tavLst>
                                    </p:anim>
                                    <p:anim calcmode="lin" valueType="num">
                                      <p:cBhvr>
                                        <p:cTn id="32" dur="500" fill="hold"/>
                                        <p:tgtEl>
                                          <p:spTgt spid="922"/>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 grpId="7" fill="hold">
                                  <p:stCondLst>
                                    <p:cond delay="0"/>
                                  </p:stCondLst>
                                  <p:iterate type="el" backwards="0">
                                    <p:tmAbs val="0"/>
                                  </p:iterate>
                                  <p:childTnLst>
                                    <p:set>
                                      <p:cBhvr>
                                        <p:cTn id="36" fill="hold"/>
                                        <p:tgtEl>
                                          <p:spTgt spid="926"/>
                                        </p:tgtEl>
                                        <p:attrNameLst>
                                          <p:attrName>style.visibility</p:attrName>
                                        </p:attrNameLst>
                                      </p:cBhvr>
                                      <p:to>
                                        <p:strVal val="visible"/>
                                      </p:to>
                                    </p:set>
                                    <p:anim calcmode="lin" valueType="num">
                                      <p:cBhvr>
                                        <p:cTn id="37" dur="1000" fill="hold"/>
                                        <p:tgtEl>
                                          <p:spTgt spid="926"/>
                                        </p:tgtEl>
                                        <p:attrNameLst>
                                          <p:attrName>ppt_x</p:attrName>
                                        </p:attrNameLst>
                                      </p:cBhvr>
                                      <p:tavLst>
                                        <p:tav tm="0">
                                          <p:val>
                                            <p:strVal val="0-#ppt_w/2"/>
                                          </p:val>
                                        </p:tav>
                                        <p:tav tm="100000">
                                          <p:val>
                                            <p:strVal val="#ppt_x"/>
                                          </p:val>
                                        </p:tav>
                                      </p:tavLst>
                                    </p:anim>
                                    <p:anim calcmode="lin" valueType="num">
                                      <p:cBhvr>
                                        <p:cTn id="38" dur="1000" fill="hold"/>
                                        <p:tgtEl>
                                          <p:spTgt spid="92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8" presetID="2" grpId="8" fill="hold">
                                  <p:stCondLst>
                                    <p:cond delay="0"/>
                                  </p:stCondLst>
                                  <p:iterate type="el" backwards="0">
                                    <p:tmAbs val="0"/>
                                  </p:iterate>
                                  <p:childTnLst>
                                    <p:set>
                                      <p:cBhvr>
                                        <p:cTn id="42" fill="hold"/>
                                        <p:tgtEl>
                                          <p:spTgt spid="927"/>
                                        </p:tgtEl>
                                        <p:attrNameLst>
                                          <p:attrName>style.visibility</p:attrName>
                                        </p:attrNameLst>
                                      </p:cBhvr>
                                      <p:to>
                                        <p:strVal val="visible"/>
                                      </p:to>
                                    </p:set>
                                    <p:anim calcmode="lin" valueType="num">
                                      <p:cBhvr>
                                        <p:cTn id="43" dur="1000" fill="hold"/>
                                        <p:tgtEl>
                                          <p:spTgt spid="927"/>
                                        </p:tgtEl>
                                        <p:attrNameLst>
                                          <p:attrName>ppt_x</p:attrName>
                                        </p:attrNameLst>
                                      </p:cBhvr>
                                      <p:tavLst>
                                        <p:tav tm="0">
                                          <p:val>
                                            <p:strVal val="0-#ppt_w/2"/>
                                          </p:val>
                                        </p:tav>
                                        <p:tav tm="100000">
                                          <p:val>
                                            <p:strVal val="#ppt_x"/>
                                          </p:val>
                                        </p:tav>
                                      </p:tavLst>
                                    </p:anim>
                                    <p:anim calcmode="lin" valueType="num">
                                      <p:cBhvr>
                                        <p:cTn id="44" dur="1000" fill="hold"/>
                                        <p:tgtEl>
                                          <p:spTgt spid="927"/>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8" presetID="2" grpId="9" fill="hold">
                                  <p:stCondLst>
                                    <p:cond delay="0"/>
                                  </p:stCondLst>
                                  <p:iterate type="el" backwards="0">
                                    <p:tmAbs val="0"/>
                                  </p:iterate>
                                  <p:childTnLst>
                                    <p:set>
                                      <p:cBhvr>
                                        <p:cTn id="48" fill="hold"/>
                                        <p:tgtEl>
                                          <p:spTgt spid="928"/>
                                        </p:tgtEl>
                                        <p:attrNameLst>
                                          <p:attrName>style.visibility</p:attrName>
                                        </p:attrNameLst>
                                      </p:cBhvr>
                                      <p:to>
                                        <p:strVal val="visible"/>
                                      </p:to>
                                    </p:set>
                                    <p:anim calcmode="lin" valueType="num">
                                      <p:cBhvr>
                                        <p:cTn id="49" dur="1000" fill="hold"/>
                                        <p:tgtEl>
                                          <p:spTgt spid="928"/>
                                        </p:tgtEl>
                                        <p:attrNameLst>
                                          <p:attrName>ppt_x</p:attrName>
                                        </p:attrNameLst>
                                      </p:cBhvr>
                                      <p:tavLst>
                                        <p:tav tm="0">
                                          <p:val>
                                            <p:strVal val="0-#ppt_w/2"/>
                                          </p:val>
                                        </p:tav>
                                        <p:tav tm="100000">
                                          <p:val>
                                            <p:strVal val="#ppt_x"/>
                                          </p:val>
                                        </p:tav>
                                      </p:tavLst>
                                    </p:anim>
                                    <p:anim calcmode="lin" valueType="num">
                                      <p:cBhvr>
                                        <p:cTn id="50" dur="1000" fill="hold"/>
                                        <p:tgtEl>
                                          <p:spTgt spid="928"/>
                                        </p:tgtEl>
                                        <p:attrNameLst>
                                          <p:attrName>ppt_y</p:attrName>
                                        </p:attrNameLst>
                                      </p:cBhvr>
                                      <p:tavLst>
                                        <p:tav tm="0">
                                          <p:val>
                                            <p:strVal val="#ppt_y"/>
                                          </p:val>
                                        </p:tav>
                                        <p:tav tm="100000">
                                          <p:val>
                                            <p:strVal val="#ppt_y"/>
                                          </p:val>
                                        </p:tav>
                                      </p:tavLst>
                                    </p:anim>
                                  </p:childTnLst>
                                </p:cTn>
                              </p:par>
                            </p:childTnLst>
                          </p:cTn>
                        </p:par>
                        <p:par>
                          <p:cTn id="51" fill="hold">
                            <p:stCondLst>
                              <p:cond delay="1000"/>
                            </p:stCondLst>
                            <p:childTnLst>
                              <p:par>
                                <p:cTn id="52" presetClass="entr" nodeType="afterEffect" presetSubtype="16" presetID="23" grpId="10" fill="hold">
                                  <p:stCondLst>
                                    <p:cond delay="0"/>
                                  </p:stCondLst>
                                  <p:iterate type="el" backwards="0">
                                    <p:tmAbs val="0"/>
                                  </p:iterate>
                                  <p:childTnLst>
                                    <p:set>
                                      <p:cBhvr>
                                        <p:cTn id="53" fill="hold"/>
                                        <p:tgtEl>
                                          <p:spTgt spid="932"/>
                                        </p:tgtEl>
                                        <p:attrNameLst>
                                          <p:attrName>style.visibility</p:attrName>
                                        </p:attrNameLst>
                                      </p:cBhvr>
                                      <p:to>
                                        <p:strVal val="visible"/>
                                      </p:to>
                                    </p:set>
                                    <p:anim calcmode="lin" valueType="num">
                                      <p:cBhvr>
                                        <p:cTn id="54" dur="500" fill="hold"/>
                                        <p:tgtEl>
                                          <p:spTgt spid="932"/>
                                        </p:tgtEl>
                                        <p:attrNameLst>
                                          <p:attrName>ppt_w</p:attrName>
                                        </p:attrNameLst>
                                      </p:cBhvr>
                                      <p:tavLst>
                                        <p:tav tm="0">
                                          <p:val>
                                            <p:fltVal val="0"/>
                                          </p:val>
                                        </p:tav>
                                        <p:tav tm="100000">
                                          <p:val>
                                            <p:strVal val="#ppt_w"/>
                                          </p:val>
                                        </p:tav>
                                      </p:tavLst>
                                    </p:anim>
                                    <p:anim calcmode="lin" valueType="num">
                                      <p:cBhvr>
                                        <p:cTn id="55" dur="500" fill="hold"/>
                                        <p:tgtEl>
                                          <p:spTgt spid="932"/>
                                        </p:tgtEl>
                                        <p:attrNameLst>
                                          <p:attrName>ppt_h</p:attrName>
                                        </p:attrNameLst>
                                      </p:cBhvr>
                                      <p:tavLst>
                                        <p:tav tm="0">
                                          <p:val>
                                            <p:fltVal val="0"/>
                                          </p:val>
                                        </p:tav>
                                        <p:tav tm="100000">
                                          <p:val>
                                            <p:strVal val="#ppt_h"/>
                                          </p:val>
                                        </p:tav>
                                      </p:tavLst>
                                    </p:anim>
                                  </p:childTnLst>
                                </p:cTn>
                              </p:par>
                            </p:childTnLst>
                          </p:cTn>
                        </p:par>
                        <p:par>
                          <p:cTn id="56" fill="hold">
                            <p:stCondLst>
                              <p:cond delay="1500"/>
                            </p:stCondLst>
                            <p:childTnLst>
                              <p:par>
                                <p:cTn id="57" presetClass="entr" nodeType="afterEffect" presetSubtype="1" presetID="2" grpId="11" fill="hold">
                                  <p:stCondLst>
                                    <p:cond delay="0"/>
                                  </p:stCondLst>
                                  <p:iterate type="el" backwards="0">
                                    <p:tmAbs val="0"/>
                                  </p:iterate>
                                  <p:childTnLst>
                                    <p:set>
                                      <p:cBhvr>
                                        <p:cTn id="58" fill="hold"/>
                                        <p:tgtEl>
                                          <p:spTgt spid="929"/>
                                        </p:tgtEl>
                                        <p:attrNameLst>
                                          <p:attrName>style.visibility</p:attrName>
                                        </p:attrNameLst>
                                      </p:cBhvr>
                                      <p:to>
                                        <p:strVal val="visible"/>
                                      </p:to>
                                    </p:set>
                                    <p:anim calcmode="lin" valueType="num">
                                      <p:cBhvr>
                                        <p:cTn id="59" dur="500" fill="hold"/>
                                        <p:tgtEl>
                                          <p:spTgt spid="929"/>
                                        </p:tgtEl>
                                        <p:attrNameLst>
                                          <p:attrName>ppt_x</p:attrName>
                                        </p:attrNameLst>
                                      </p:cBhvr>
                                      <p:tavLst>
                                        <p:tav tm="0">
                                          <p:val>
                                            <p:strVal val="#ppt_x"/>
                                          </p:val>
                                        </p:tav>
                                        <p:tav tm="100000">
                                          <p:val>
                                            <p:strVal val="#ppt_x"/>
                                          </p:val>
                                        </p:tav>
                                      </p:tavLst>
                                    </p:anim>
                                    <p:anim calcmode="lin" valueType="num">
                                      <p:cBhvr>
                                        <p:cTn id="60" dur="500" fill="hold"/>
                                        <p:tgtEl>
                                          <p:spTgt spid="9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21" grpId="3"/>
      <p:bldP build="whole" bldLvl="1" animBg="1" rev="0" advAuto="0" spid="927" grpId="8"/>
      <p:bldP build="whole" bldLvl="1" animBg="1" rev="0" advAuto="0" spid="917" grpId="2"/>
      <p:bldP build="whole" bldLvl="1" animBg="1" rev="0" advAuto="0" spid="932" grpId="10"/>
      <p:bldP build="whole" bldLvl="1" animBg="1" rev="0" advAuto="0" spid="928" grpId="9"/>
      <p:bldP build="whole" bldLvl="1" animBg="1" rev="0" advAuto="0" spid="929" grpId="11"/>
      <p:bldP build="whole" bldLvl="1" animBg="1" rev="0" advAuto="0" spid="918" grpId="4"/>
      <p:bldP build="whole" bldLvl="1" animBg="1" rev="0" advAuto="0" spid="922" grpId="6"/>
      <p:bldP build="whole" bldLvl="1" animBg="1" rev="0" advAuto="0" spid="916" grpId="1"/>
      <p:bldP build="whole" bldLvl="1" animBg="1" rev="0" advAuto="0" spid="926" grpId="7"/>
      <p:bldP build="whole" bldLvl="1" animBg="1" rev="0" advAuto="0" spid="925" grpId="5"/>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936" name="椭圆 101"/>
          <p:cNvSpPr/>
          <p:nvPr/>
        </p:nvSpPr>
        <p:spPr>
          <a:xfrm>
            <a:off x="3819635" y="1089058"/>
            <a:ext cx="1500029" cy="1500029"/>
          </a:xfrm>
          <a:prstGeom prst="ellipse">
            <a:avLst/>
          </a:prstGeom>
          <a:solidFill>
            <a:srgbClr val="1B4367"/>
          </a:solidFill>
          <a:ln w="12700">
            <a:miter lim="400000"/>
          </a:ln>
        </p:spPr>
        <p:txBody>
          <a:bodyPr lIns="45719" rIns="45719" anchor="ctr"/>
          <a:lstStyle/>
          <a:p>
            <a:pPr algn="ctr">
              <a:defRPr>
                <a:solidFill>
                  <a:srgbClr val="FFFFFF"/>
                </a:solidFill>
              </a:defRPr>
            </a:pPr>
          </a:p>
        </p:txBody>
      </p:sp>
      <p:sp>
        <p:nvSpPr>
          <p:cNvPr id="937" name="文本框 11"/>
          <p:cNvSpPr txBox="1"/>
          <p:nvPr/>
        </p:nvSpPr>
        <p:spPr>
          <a:xfrm>
            <a:off x="2518057" y="2709755"/>
            <a:ext cx="4103184" cy="5892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lgn="ctr">
              <a:defRPr b="1" sz="3400">
                <a:solidFill>
                  <a:srgbClr val="1B4367"/>
                </a:solidFill>
              </a:defRPr>
            </a:lvl1pPr>
          </a:lstStyle>
          <a:p>
            <a:pPr/>
            <a:r>
              <a:t>Summary</a:t>
            </a:r>
          </a:p>
        </p:txBody>
      </p:sp>
      <p:sp>
        <p:nvSpPr>
          <p:cNvPr id="938" name="文本框 11"/>
          <p:cNvSpPr txBox="1"/>
          <p:nvPr/>
        </p:nvSpPr>
        <p:spPr>
          <a:xfrm>
            <a:off x="3747766" y="1575042"/>
            <a:ext cx="1664315" cy="82447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p>
            <a:pPr algn="ctr">
              <a:lnSpc>
                <a:spcPts val="3000"/>
              </a:lnSpc>
              <a:defRPr sz="5400">
                <a:solidFill>
                  <a:srgbClr val="FFFFFF"/>
                </a:solidFill>
              </a:defRPr>
            </a:pPr>
            <a:r>
              <a:t>04</a:t>
            </a:r>
          </a:p>
          <a:p>
            <a:pPr algn="ctr">
              <a:lnSpc>
                <a:spcPts val="3000"/>
              </a:lnSpc>
              <a:defRPr sz="2400">
                <a:solidFill>
                  <a:srgbClr val="FFFFFF"/>
                </a:solidFill>
              </a:defRPr>
            </a:pPr>
            <a:r>
              <a:t>PART </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936"/>
                                        </p:tgtEl>
                                        <p:attrNameLst>
                                          <p:attrName>style.visibility</p:attrName>
                                        </p:attrNameLst>
                                      </p:cBhvr>
                                      <p:to>
                                        <p:strVal val="visible"/>
                                      </p:to>
                                    </p:set>
                                    <p:animEffect filter="dissolve" transition="in">
                                      <p:cBhvr>
                                        <p:cTn id="7" dur="600"/>
                                        <p:tgtEl>
                                          <p:spTgt spid="936"/>
                                        </p:tgtEl>
                                      </p:cBhvr>
                                    </p:animEffect>
                                  </p:childTnLst>
                                </p:cTn>
                              </p:par>
                            </p:childTnLst>
                          </p:cTn>
                        </p:par>
                        <p:par>
                          <p:cTn id="8" fill="hold">
                            <p:stCondLst>
                              <p:cond delay="600"/>
                            </p:stCondLst>
                            <p:childTnLst>
                              <p:par>
                                <p:cTn id="9" presetClass="entr" nodeType="afterEffect" presetSubtype="16" presetID="23" grpId="2" fill="hold">
                                  <p:stCondLst>
                                    <p:cond delay="0"/>
                                  </p:stCondLst>
                                  <p:iterate type="el" backwards="0">
                                    <p:tmAbs val="0"/>
                                  </p:iterate>
                                  <p:childTnLst>
                                    <p:set>
                                      <p:cBhvr>
                                        <p:cTn id="10" fill="hold"/>
                                        <p:tgtEl>
                                          <p:spTgt spid="938"/>
                                        </p:tgtEl>
                                        <p:attrNameLst>
                                          <p:attrName>style.visibility</p:attrName>
                                        </p:attrNameLst>
                                      </p:cBhvr>
                                      <p:to>
                                        <p:strVal val="visible"/>
                                      </p:to>
                                    </p:set>
                                    <p:anim calcmode="lin" valueType="num">
                                      <p:cBhvr>
                                        <p:cTn id="11" dur="500" fill="hold"/>
                                        <p:tgtEl>
                                          <p:spTgt spid="938"/>
                                        </p:tgtEl>
                                        <p:attrNameLst>
                                          <p:attrName>ppt_w</p:attrName>
                                        </p:attrNameLst>
                                      </p:cBhvr>
                                      <p:tavLst>
                                        <p:tav tm="0">
                                          <p:val>
                                            <p:fltVal val="0"/>
                                          </p:val>
                                        </p:tav>
                                        <p:tav tm="100000">
                                          <p:val>
                                            <p:strVal val="#ppt_w"/>
                                          </p:val>
                                        </p:tav>
                                      </p:tavLst>
                                    </p:anim>
                                    <p:anim calcmode="lin" valueType="num">
                                      <p:cBhvr>
                                        <p:cTn id="12" dur="500" fill="hold"/>
                                        <p:tgtEl>
                                          <p:spTgt spid="938"/>
                                        </p:tgtEl>
                                        <p:attrNameLst>
                                          <p:attrName>ppt_h</p:attrName>
                                        </p:attrNameLst>
                                      </p:cBhvr>
                                      <p:tavLst>
                                        <p:tav tm="0">
                                          <p:val>
                                            <p:fltVal val="0"/>
                                          </p:val>
                                        </p:tav>
                                        <p:tav tm="100000">
                                          <p:val>
                                            <p:strVal val="#ppt_h"/>
                                          </p:val>
                                        </p:tav>
                                      </p:tavLst>
                                    </p:anim>
                                  </p:childTnLst>
                                </p:cTn>
                              </p:par>
                            </p:childTnLst>
                          </p:cTn>
                        </p:par>
                        <p:par>
                          <p:cTn id="13" fill="hold">
                            <p:stCondLst>
                              <p:cond delay="1100"/>
                            </p:stCondLst>
                            <p:childTnLst>
                              <p:par>
                                <p:cTn id="14" presetClass="entr" nodeType="afterEffect" presetSubtype="16" presetID="23" grpId="3" fill="hold">
                                  <p:stCondLst>
                                    <p:cond delay="0"/>
                                  </p:stCondLst>
                                  <p:iterate type="el" backwards="0">
                                    <p:tmAbs val="0"/>
                                  </p:iterate>
                                  <p:childTnLst>
                                    <p:set>
                                      <p:cBhvr>
                                        <p:cTn id="15" fill="hold"/>
                                        <p:tgtEl>
                                          <p:spTgt spid="937"/>
                                        </p:tgtEl>
                                        <p:attrNameLst>
                                          <p:attrName>style.visibility</p:attrName>
                                        </p:attrNameLst>
                                      </p:cBhvr>
                                      <p:to>
                                        <p:strVal val="visible"/>
                                      </p:to>
                                    </p:set>
                                    <p:anim calcmode="lin" valueType="num">
                                      <p:cBhvr>
                                        <p:cTn id="16" dur="500" fill="hold"/>
                                        <p:tgtEl>
                                          <p:spTgt spid="937"/>
                                        </p:tgtEl>
                                        <p:attrNameLst>
                                          <p:attrName>ppt_w</p:attrName>
                                        </p:attrNameLst>
                                      </p:cBhvr>
                                      <p:tavLst>
                                        <p:tav tm="0">
                                          <p:val>
                                            <p:fltVal val="0"/>
                                          </p:val>
                                        </p:tav>
                                        <p:tav tm="100000">
                                          <p:val>
                                            <p:strVal val="#ppt_w"/>
                                          </p:val>
                                        </p:tav>
                                      </p:tavLst>
                                    </p:anim>
                                    <p:anim calcmode="lin" valueType="num">
                                      <p:cBhvr>
                                        <p:cTn id="17" dur="500" fill="hold"/>
                                        <p:tgtEl>
                                          <p:spTgt spid="9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37" grpId="3"/>
      <p:bldP build="whole" bldLvl="1" animBg="1" rev="0" advAuto="0" spid="936" grpId="1"/>
      <p:bldP build="whole" bldLvl="1" animBg="1" rev="0" advAuto="0" spid="938" grpId="2"/>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2" name="文本框 15"/>
          <p:cNvSpPr txBox="1"/>
          <p:nvPr/>
        </p:nvSpPr>
        <p:spPr>
          <a:xfrm>
            <a:off x="743676" y="309785"/>
            <a:ext cx="2193132"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Summary</a:t>
            </a:r>
          </a:p>
        </p:txBody>
      </p:sp>
      <p:sp>
        <p:nvSpPr>
          <p:cNvPr id="943" name="直接连接符 24"/>
          <p:cNvSpPr/>
          <p:nvPr/>
        </p:nvSpPr>
        <p:spPr>
          <a:xfrm>
            <a:off x="774478" y="657416"/>
            <a:ext cx="480260" cy="1"/>
          </a:xfrm>
          <a:prstGeom prst="line">
            <a:avLst/>
          </a:prstGeom>
          <a:ln>
            <a:solidFill>
              <a:srgbClr val="1B4367"/>
            </a:solidFill>
            <a:miter/>
          </a:ln>
        </p:spPr>
        <p:txBody>
          <a:bodyPr lIns="45719" rIns="45719"/>
          <a:lstStyle/>
          <a:p>
            <a:pPr/>
          </a:p>
        </p:txBody>
      </p:sp>
      <p:grpSp>
        <p:nvGrpSpPr>
          <p:cNvPr id="951" name="组合 49"/>
          <p:cNvGrpSpPr/>
          <p:nvPr/>
        </p:nvGrpSpPr>
        <p:grpSpPr>
          <a:xfrm>
            <a:off x="6995129" y="859682"/>
            <a:ext cx="1606274" cy="1634512"/>
            <a:chOff x="0" y="0"/>
            <a:chExt cx="1606272" cy="1634511"/>
          </a:xfrm>
        </p:grpSpPr>
        <p:grpSp>
          <p:nvGrpSpPr>
            <p:cNvPr id="947" name="组合 50"/>
            <p:cNvGrpSpPr/>
            <p:nvPr/>
          </p:nvGrpSpPr>
          <p:grpSpPr>
            <a:xfrm>
              <a:off x="-1" y="-1"/>
              <a:ext cx="1606274" cy="1634513"/>
              <a:chOff x="0" y="0"/>
              <a:chExt cx="1606272" cy="1634510"/>
            </a:xfrm>
          </p:grpSpPr>
          <p:sp>
            <p:nvSpPr>
              <p:cNvPr id="944" name="Freeform 288"/>
              <p:cNvSpPr/>
              <p:nvPr/>
            </p:nvSpPr>
            <p:spPr>
              <a:xfrm>
                <a:off x="585700" y="767192"/>
                <a:ext cx="316733" cy="3026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540"/>
                    </a:moveTo>
                    <a:lnTo>
                      <a:pt x="8160" y="21600"/>
                    </a:lnTo>
                    <a:lnTo>
                      <a:pt x="0" y="13060"/>
                    </a:lnTo>
                    <a:lnTo>
                      <a:pt x="13920" y="0"/>
                    </a:lnTo>
                    <a:lnTo>
                      <a:pt x="21600" y="8540"/>
                    </a:lnTo>
                    <a:close/>
                  </a:path>
                </a:pathLst>
              </a:custGeom>
              <a:solidFill>
                <a:srgbClr val="1B4367"/>
              </a:solidFill>
              <a:ln w="12700" cap="flat">
                <a:noFill/>
                <a:miter lim="400000"/>
              </a:ln>
              <a:effectLst/>
            </p:spPr>
            <p:txBody>
              <a:bodyPr wrap="square" lIns="45719" tIns="45719" rIns="45719" bIns="45719" numCol="1" anchor="ctr">
                <a:noAutofit/>
              </a:bodyPr>
              <a:lstStyle/>
              <a:p>
                <a:pPr algn="ctr">
                  <a:defRPr sz="1900">
                    <a:solidFill>
                      <a:srgbClr val="FFFFFF"/>
                    </a:solidFill>
                    <a:latin typeface="Arial"/>
                    <a:ea typeface="Arial"/>
                    <a:cs typeface="Arial"/>
                    <a:sym typeface="Arial"/>
                  </a:defRPr>
                </a:pPr>
              </a:p>
            </p:txBody>
          </p:sp>
          <p:sp>
            <p:nvSpPr>
              <p:cNvPr id="945" name="Freeform 289"/>
              <p:cNvSpPr/>
              <p:nvPr/>
            </p:nvSpPr>
            <p:spPr>
              <a:xfrm>
                <a:off x="606813" y="0"/>
                <a:ext cx="999460" cy="9994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680" y="0"/>
                      <a:pt x="0" y="4680"/>
                      <a:pt x="0" y="10800"/>
                    </a:cubicBezTo>
                    <a:cubicBezTo>
                      <a:pt x="0" y="16920"/>
                      <a:pt x="4680" y="21600"/>
                      <a:pt x="10800" y="21600"/>
                    </a:cubicBezTo>
                    <a:cubicBezTo>
                      <a:pt x="16920" y="21600"/>
                      <a:pt x="21600" y="16920"/>
                      <a:pt x="21600" y="10800"/>
                    </a:cubicBezTo>
                    <a:cubicBezTo>
                      <a:pt x="21600" y="4680"/>
                      <a:pt x="16920" y="0"/>
                      <a:pt x="10800" y="0"/>
                    </a:cubicBezTo>
                    <a:close/>
                    <a:moveTo>
                      <a:pt x="10800" y="18360"/>
                    </a:moveTo>
                    <a:cubicBezTo>
                      <a:pt x="6480" y="18360"/>
                      <a:pt x="2880" y="15120"/>
                      <a:pt x="2880" y="10800"/>
                    </a:cubicBezTo>
                    <a:cubicBezTo>
                      <a:pt x="2880" y="6480"/>
                      <a:pt x="6480" y="2880"/>
                      <a:pt x="10800" y="2880"/>
                    </a:cubicBezTo>
                    <a:cubicBezTo>
                      <a:pt x="15120" y="2880"/>
                      <a:pt x="18720" y="6480"/>
                      <a:pt x="18720" y="10800"/>
                    </a:cubicBezTo>
                    <a:cubicBezTo>
                      <a:pt x="18720" y="15120"/>
                      <a:pt x="15120" y="18360"/>
                      <a:pt x="10800" y="18360"/>
                    </a:cubicBezTo>
                    <a:close/>
                  </a:path>
                </a:pathLst>
              </a:custGeom>
              <a:solidFill>
                <a:srgbClr val="1B4367"/>
              </a:solidFill>
              <a:ln w="12700" cap="flat">
                <a:noFill/>
                <a:miter lim="400000"/>
              </a:ln>
              <a:effectLst/>
            </p:spPr>
            <p:txBody>
              <a:bodyPr wrap="square" lIns="45719" tIns="45719" rIns="45719" bIns="45719" numCol="1" anchor="ctr">
                <a:noAutofit/>
              </a:bodyPr>
              <a:lstStyle/>
              <a:p>
                <a:pPr algn="ctr">
                  <a:defRPr sz="1900">
                    <a:solidFill>
                      <a:srgbClr val="FFFFFF"/>
                    </a:solidFill>
                    <a:latin typeface="Arial"/>
                    <a:ea typeface="Arial"/>
                    <a:cs typeface="Arial"/>
                    <a:sym typeface="Arial"/>
                  </a:defRPr>
                </a:pPr>
              </a:p>
            </p:txBody>
          </p:sp>
          <p:sp>
            <p:nvSpPr>
              <p:cNvPr id="946" name="Freeform 291"/>
              <p:cNvSpPr/>
              <p:nvPr/>
            </p:nvSpPr>
            <p:spPr>
              <a:xfrm>
                <a:off x="0" y="964268"/>
                <a:ext cx="691276" cy="670244"/>
              </a:xfrm>
              <a:custGeom>
                <a:avLst/>
                <a:gdLst/>
                <a:ahLst/>
                <a:cxnLst>
                  <a:cxn ang="0">
                    <a:pos x="wd2" y="hd2"/>
                  </a:cxn>
                  <a:cxn ang="5400000">
                    <a:pos x="wd2" y="hd2"/>
                  </a:cxn>
                  <a:cxn ang="10800000">
                    <a:pos x="wd2" y="hd2"/>
                  </a:cxn>
                  <a:cxn ang="16200000">
                    <a:pos x="wd2" y="hd2"/>
                  </a:cxn>
                </a:cxnLst>
                <a:rect l="0" t="0" r="r" b="b"/>
                <a:pathLst>
                  <a:path w="21214" h="21205" fill="norm" stroke="1" extrusionOk="0">
                    <a:moveTo>
                      <a:pt x="15043" y="0"/>
                    </a:moveTo>
                    <a:cubicBezTo>
                      <a:pt x="1157" y="13698"/>
                      <a:pt x="1157" y="13698"/>
                      <a:pt x="1157" y="13698"/>
                    </a:cubicBezTo>
                    <a:cubicBezTo>
                      <a:pt x="-386" y="15278"/>
                      <a:pt x="-386" y="17912"/>
                      <a:pt x="1157" y="20020"/>
                    </a:cubicBezTo>
                    <a:cubicBezTo>
                      <a:pt x="2700" y="21600"/>
                      <a:pt x="5785" y="21600"/>
                      <a:pt x="7328" y="20020"/>
                    </a:cubicBezTo>
                    <a:cubicBezTo>
                      <a:pt x="21214" y="6322"/>
                      <a:pt x="21214" y="6322"/>
                      <a:pt x="21214" y="6322"/>
                    </a:cubicBezTo>
                    <a:lnTo>
                      <a:pt x="15043" y="0"/>
                    </a:lnTo>
                    <a:close/>
                  </a:path>
                </a:pathLst>
              </a:custGeom>
              <a:solidFill>
                <a:srgbClr val="1B4367"/>
              </a:solidFill>
              <a:ln w="12700" cap="flat">
                <a:noFill/>
                <a:miter lim="400000"/>
              </a:ln>
              <a:effectLst/>
            </p:spPr>
            <p:txBody>
              <a:bodyPr wrap="square" lIns="45719" tIns="45719" rIns="45719" bIns="45719" numCol="1" anchor="ctr">
                <a:noAutofit/>
              </a:bodyPr>
              <a:lstStyle/>
              <a:p>
                <a:pPr algn="ctr">
                  <a:defRPr sz="1900">
                    <a:solidFill>
                      <a:srgbClr val="FFFFFF"/>
                    </a:solidFill>
                    <a:latin typeface="Arial"/>
                    <a:ea typeface="Arial"/>
                    <a:cs typeface="Arial"/>
                    <a:sym typeface="Arial"/>
                  </a:defRPr>
                </a:pPr>
              </a:p>
            </p:txBody>
          </p:sp>
        </p:grpSp>
        <p:grpSp>
          <p:nvGrpSpPr>
            <p:cNvPr id="950" name="组合 51"/>
            <p:cNvGrpSpPr/>
            <p:nvPr/>
          </p:nvGrpSpPr>
          <p:grpSpPr>
            <a:xfrm>
              <a:off x="935644" y="324229"/>
              <a:ext cx="346504" cy="351001"/>
              <a:chOff x="0" y="0"/>
              <a:chExt cx="346502" cy="351000"/>
            </a:xfrm>
          </p:grpSpPr>
          <p:sp>
            <p:nvSpPr>
              <p:cNvPr id="948" name="Freeform 932"/>
              <p:cNvSpPr/>
              <p:nvPr/>
            </p:nvSpPr>
            <p:spPr>
              <a:xfrm>
                <a:off x="-1" y="-1"/>
                <a:ext cx="346504" cy="351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429" y="9164"/>
                    </a:moveTo>
                    <a:cubicBezTo>
                      <a:pt x="14988" y="9164"/>
                      <a:pt x="14767" y="9164"/>
                      <a:pt x="14547" y="9164"/>
                    </a:cubicBezTo>
                    <a:cubicBezTo>
                      <a:pt x="9037" y="14618"/>
                      <a:pt x="9037" y="14618"/>
                      <a:pt x="9037" y="14618"/>
                    </a:cubicBezTo>
                    <a:cubicBezTo>
                      <a:pt x="9037" y="14836"/>
                      <a:pt x="9037" y="15055"/>
                      <a:pt x="9037" y="15273"/>
                    </a:cubicBezTo>
                    <a:cubicBezTo>
                      <a:pt x="9037" y="18764"/>
                      <a:pt x="11902" y="21600"/>
                      <a:pt x="15429" y="21600"/>
                    </a:cubicBezTo>
                    <a:cubicBezTo>
                      <a:pt x="18735" y="21600"/>
                      <a:pt x="21600" y="18764"/>
                      <a:pt x="21600" y="15273"/>
                    </a:cubicBezTo>
                    <a:cubicBezTo>
                      <a:pt x="21600" y="12000"/>
                      <a:pt x="18735" y="9164"/>
                      <a:pt x="15429" y="9164"/>
                    </a:cubicBezTo>
                    <a:close/>
                    <a:moveTo>
                      <a:pt x="15429" y="19636"/>
                    </a:moveTo>
                    <a:cubicBezTo>
                      <a:pt x="13004" y="19636"/>
                      <a:pt x="11020" y="17673"/>
                      <a:pt x="11020" y="15273"/>
                    </a:cubicBezTo>
                    <a:cubicBezTo>
                      <a:pt x="11020" y="12873"/>
                      <a:pt x="13004" y="11127"/>
                      <a:pt x="15429" y="11127"/>
                    </a:cubicBezTo>
                    <a:cubicBezTo>
                      <a:pt x="17853" y="11127"/>
                      <a:pt x="19616" y="12873"/>
                      <a:pt x="19616" y="15273"/>
                    </a:cubicBezTo>
                    <a:cubicBezTo>
                      <a:pt x="19616" y="17673"/>
                      <a:pt x="17853" y="19636"/>
                      <a:pt x="15429" y="19636"/>
                    </a:cubicBezTo>
                    <a:close/>
                    <a:moveTo>
                      <a:pt x="12563" y="6327"/>
                    </a:moveTo>
                    <a:cubicBezTo>
                      <a:pt x="12563" y="2836"/>
                      <a:pt x="9698" y="0"/>
                      <a:pt x="6171" y="0"/>
                    </a:cubicBezTo>
                    <a:cubicBezTo>
                      <a:pt x="2645" y="0"/>
                      <a:pt x="0" y="2836"/>
                      <a:pt x="0" y="6327"/>
                    </a:cubicBezTo>
                    <a:cubicBezTo>
                      <a:pt x="0" y="9600"/>
                      <a:pt x="2645" y="12436"/>
                      <a:pt x="6171" y="12436"/>
                    </a:cubicBezTo>
                    <a:cubicBezTo>
                      <a:pt x="6392" y="12436"/>
                      <a:pt x="6833" y="12436"/>
                      <a:pt x="7053" y="12436"/>
                    </a:cubicBezTo>
                    <a:cubicBezTo>
                      <a:pt x="12343" y="6982"/>
                      <a:pt x="12343" y="6982"/>
                      <a:pt x="12343" y="6982"/>
                    </a:cubicBezTo>
                    <a:cubicBezTo>
                      <a:pt x="12343" y="6764"/>
                      <a:pt x="12563" y="6545"/>
                      <a:pt x="12563" y="6327"/>
                    </a:cubicBezTo>
                    <a:close/>
                    <a:moveTo>
                      <a:pt x="6171" y="10473"/>
                    </a:moveTo>
                    <a:cubicBezTo>
                      <a:pt x="3747" y="10473"/>
                      <a:pt x="1763" y="8727"/>
                      <a:pt x="1763" y="6327"/>
                    </a:cubicBezTo>
                    <a:cubicBezTo>
                      <a:pt x="1763" y="3927"/>
                      <a:pt x="3747" y="1964"/>
                      <a:pt x="6171" y="1964"/>
                    </a:cubicBezTo>
                    <a:cubicBezTo>
                      <a:pt x="8596" y="1964"/>
                      <a:pt x="10580" y="3927"/>
                      <a:pt x="10580" y="6327"/>
                    </a:cubicBezTo>
                    <a:cubicBezTo>
                      <a:pt x="10580" y="8727"/>
                      <a:pt x="8596" y="10473"/>
                      <a:pt x="6171" y="10473"/>
                    </a:cubicBezTo>
                    <a:close/>
                  </a:path>
                </a:pathLst>
              </a:custGeom>
              <a:solidFill>
                <a:srgbClr val="1B4367"/>
              </a:solidFill>
              <a:ln w="12700" cap="flat">
                <a:noFill/>
                <a:miter lim="400000"/>
              </a:ln>
              <a:effectLst/>
            </p:spPr>
            <p:txBody>
              <a:bodyPr wrap="square" lIns="45719" tIns="45719" rIns="45719" bIns="45719" numCol="1" anchor="ctr">
                <a:noAutofit/>
              </a:bodyPr>
              <a:lstStyle/>
              <a:p>
                <a:pPr algn="ctr">
                  <a:defRPr sz="1900">
                    <a:solidFill>
                      <a:srgbClr val="FFFFFF"/>
                    </a:solidFill>
                    <a:latin typeface="Arial"/>
                    <a:ea typeface="Arial"/>
                    <a:cs typeface="Arial"/>
                    <a:sym typeface="Arial"/>
                  </a:defRPr>
                </a:pPr>
              </a:p>
            </p:txBody>
          </p:sp>
          <p:sp>
            <p:nvSpPr>
              <p:cNvPr id="949" name="Freeform 933"/>
              <p:cNvSpPr/>
              <p:nvPr/>
            </p:nvSpPr>
            <p:spPr>
              <a:xfrm>
                <a:off x="39003" y="41999"/>
                <a:ext cx="268504" cy="267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456"/>
                    </a:moveTo>
                    <a:lnTo>
                      <a:pt x="1689" y="21600"/>
                    </a:lnTo>
                    <a:lnTo>
                      <a:pt x="0" y="20144"/>
                    </a:lnTo>
                    <a:lnTo>
                      <a:pt x="19911" y="0"/>
                    </a:lnTo>
                    <a:lnTo>
                      <a:pt x="21600" y="1456"/>
                    </a:lnTo>
                    <a:close/>
                  </a:path>
                </a:pathLst>
              </a:custGeom>
              <a:solidFill>
                <a:srgbClr val="1B4367"/>
              </a:solidFill>
              <a:ln w="12700" cap="flat">
                <a:noFill/>
                <a:miter lim="400000"/>
              </a:ln>
              <a:effectLst/>
            </p:spPr>
            <p:txBody>
              <a:bodyPr wrap="square" lIns="45719" tIns="45719" rIns="45719" bIns="45719" numCol="1" anchor="ctr">
                <a:noAutofit/>
              </a:bodyPr>
              <a:lstStyle/>
              <a:p>
                <a:pPr algn="ctr">
                  <a:defRPr sz="1900">
                    <a:solidFill>
                      <a:srgbClr val="FFFFFF"/>
                    </a:solidFill>
                    <a:latin typeface="Arial"/>
                    <a:ea typeface="Arial"/>
                    <a:cs typeface="Arial"/>
                    <a:sym typeface="Arial"/>
                  </a:defRPr>
                </a:pPr>
              </a:p>
            </p:txBody>
          </p:sp>
        </p:grpSp>
      </p:grpSp>
      <p:grpSp>
        <p:nvGrpSpPr>
          <p:cNvPr id="959" name="组合 58"/>
          <p:cNvGrpSpPr/>
          <p:nvPr/>
        </p:nvGrpSpPr>
        <p:grpSpPr>
          <a:xfrm>
            <a:off x="456644" y="3082333"/>
            <a:ext cx="1606265" cy="1634512"/>
            <a:chOff x="0" y="0"/>
            <a:chExt cx="1606264" cy="1634511"/>
          </a:xfrm>
        </p:grpSpPr>
        <p:grpSp>
          <p:nvGrpSpPr>
            <p:cNvPr id="954" name="组合 59"/>
            <p:cNvGrpSpPr/>
            <p:nvPr/>
          </p:nvGrpSpPr>
          <p:grpSpPr>
            <a:xfrm>
              <a:off x="984246" y="289561"/>
              <a:ext cx="255553" cy="425593"/>
              <a:chOff x="0" y="0"/>
              <a:chExt cx="255552" cy="425591"/>
            </a:xfrm>
          </p:grpSpPr>
          <p:sp>
            <p:nvSpPr>
              <p:cNvPr id="952" name="Freeform 69"/>
              <p:cNvSpPr/>
              <p:nvPr/>
            </p:nvSpPr>
            <p:spPr>
              <a:xfrm>
                <a:off x="-1" y="-1"/>
                <a:ext cx="255554" cy="275567"/>
              </a:xfrm>
              <a:custGeom>
                <a:avLst/>
                <a:gdLst/>
                <a:ahLst/>
                <a:cxnLst>
                  <a:cxn ang="0">
                    <a:pos x="wd2" y="hd2"/>
                  </a:cxn>
                  <a:cxn ang="5400000">
                    <a:pos x="wd2" y="hd2"/>
                  </a:cxn>
                  <a:cxn ang="10800000">
                    <a:pos x="wd2" y="hd2"/>
                  </a:cxn>
                  <a:cxn ang="16200000">
                    <a:pos x="wd2" y="hd2"/>
                  </a:cxn>
                </a:cxnLst>
                <a:rect l="0" t="0" r="r" b="b"/>
                <a:pathLst>
                  <a:path w="20091" h="21109" fill="norm" stroke="1" extrusionOk="0">
                    <a:moveTo>
                      <a:pt x="18483" y="11618"/>
                    </a:moveTo>
                    <a:cubicBezTo>
                      <a:pt x="17132" y="9327"/>
                      <a:pt x="15107" y="5727"/>
                      <a:pt x="13757" y="3436"/>
                    </a:cubicBezTo>
                    <a:cubicBezTo>
                      <a:pt x="12407" y="1473"/>
                      <a:pt x="12407" y="1473"/>
                      <a:pt x="12407" y="1473"/>
                    </a:cubicBezTo>
                    <a:cubicBezTo>
                      <a:pt x="11058" y="-491"/>
                      <a:pt x="9032" y="-491"/>
                      <a:pt x="7682" y="1473"/>
                    </a:cubicBezTo>
                    <a:cubicBezTo>
                      <a:pt x="6670" y="3436"/>
                      <a:pt x="6670" y="3436"/>
                      <a:pt x="6670" y="3436"/>
                    </a:cubicBezTo>
                    <a:cubicBezTo>
                      <a:pt x="5320" y="5727"/>
                      <a:pt x="2957" y="9327"/>
                      <a:pt x="1945" y="11618"/>
                    </a:cubicBezTo>
                    <a:cubicBezTo>
                      <a:pt x="595" y="13582"/>
                      <a:pt x="595" y="13582"/>
                      <a:pt x="595" y="13582"/>
                    </a:cubicBezTo>
                    <a:cubicBezTo>
                      <a:pt x="-755" y="15873"/>
                      <a:pt x="257" y="17509"/>
                      <a:pt x="2957" y="17509"/>
                    </a:cubicBezTo>
                    <a:cubicBezTo>
                      <a:pt x="5320" y="17509"/>
                      <a:pt x="5320" y="17509"/>
                      <a:pt x="5320" y="17509"/>
                    </a:cubicBezTo>
                    <a:cubicBezTo>
                      <a:pt x="5657" y="17509"/>
                      <a:pt x="5657" y="17509"/>
                      <a:pt x="5657" y="17509"/>
                    </a:cubicBezTo>
                    <a:cubicBezTo>
                      <a:pt x="5657" y="21109"/>
                      <a:pt x="5657" y="21109"/>
                      <a:pt x="5657" y="21109"/>
                    </a:cubicBezTo>
                    <a:cubicBezTo>
                      <a:pt x="7007" y="20127"/>
                      <a:pt x="8357" y="19800"/>
                      <a:pt x="10045" y="19800"/>
                    </a:cubicBezTo>
                    <a:cubicBezTo>
                      <a:pt x="10045" y="19800"/>
                      <a:pt x="10045" y="19800"/>
                      <a:pt x="10045" y="19800"/>
                    </a:cubicBezTo>
                    <a:cubicBezTo>
                      <a:pt x="11732" y="19800"/>
                      <a:pt x="13420" y="20127"/>
                      <a:pt x="14770" y="21109"/>
                    </a:cubicBezTo>
                    <a:cubicBezTo>
                      <a:pt x="14770" y="17509"/>
                      <a:pt x="14770" y="17509"/>
                      <a:pt x="14770" y="17509"/>
                    </a:cubicBezTo>
                    <a:cubicBezTo>
                      <a:pt x="14770" y="17509"/>
                      <a:pt x="14770" y="17509"/>
                      <a:pt x="14770" y="17509"/>
                    </a:cubicBezTo>
                    <a:cubicBezTo>
                      <a:pt x="17132" y="17509"/>
                      <a:pt x="17132" y="17509"/>
                      <a:pt x="17132" y="17509"/>
                    </a:cubicBezTo>
                    <a:cubicBezTo>
                      <a:pt x="19832" y="17509"/>
                      <a:pt x="20845" y="15545"/>
                      <a:pt x="19495" y="13582"/>
                    </a:cubicBezTo>
                    <a:lnTo>
                      <a:pt x="18483" y="11618"/>
                    </a:lnTo>
                    <a:close/>
                  </a:path>
                </a:pathLst>
              </a:custGeom>
              <a:solidFill>
                <a:srgbClr val="1B4367"/>
              </a:solidFill>
              <a:ln w="12700" cap="flat">
                <a:noFill/>
                <a:miter lim="400000"/>
              </a:ln>
              <a:effectLst/>
            </p:spPr>
            <p:txBody>
              <a:bodyPr wrap="square" lIns="45719" tIns="45719" rIns="45719" bIns="45719" numCol="1" anchor="t">
                <a:noAutofit/>
              </a:bodyPr>
              <a:lstStyle/>
              <a:p>
                <a:pPr>
                  <a:defRPr sz="1900">
                    <a:latin typeface="Arial"/>
                    <a:ea typeface="Arial"/>
                    <a:cs typeface="Arial"/>
                    <a:sym typeface="Arial"/>
                  </a:defRPr>
                </a:pPr>
              </a:p>
            </p:txBody>
          </p:sp>
          <p:sp>
            <p:nvSpPr>
              <p:cNvPr id="953" name="Freeform 70"/>
              <p:cNvSpPr/>
              <p:nvPr/>
            </p:nvSpPr>
            <p:spPr>
              <a:xfrm>
                <a:off x="55474" y="275565"/>
                <a:ext cx="150029" cy="150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491" y="0"/>
                    </a:moveTo>
                    <a:cubicBezTo>
                      <a:pt x="10491" y="0"/>
                      <a:pt x="10491" y="0"/>
                      <a:pt x="10491" y="0"/>
                    </a:cubicBezTo>
                    <a:cubicBezTo>
                      <a:pt x="10491" y="0"/>
                      <a:pt x="10491" y="0"/>
                      <a:pt x="10491" y="0"/>
                    </a:cubicBezTo>
                    <a:cubicBezTo>
                      <a:pt x="10491" y="0"/>
                      <a:pt x="10491" y="0"/>
                      <a:pt x="10491" y="0"/>
                    </a:cubicBezTo>
                    <a:cubicBezTo>
                      <a:pt x="10491" y="0"/>
                      <a:pt x="10491" y="0"/>
                      <a:pt x="10491" y="0"/>
                    </a:cubicBezTo>
                    <a:cubicBezTo>
                      <a:pt x="7406" y="0"/>
                      <a:pt x="4320" y="1234"/>
                      <a:pt x="2469" y="3703"/>
                    </a:cubicBezTo>
                    <a:cubicBezTo>
                      <a:pt x="617" y="5554"/>
                      <a:pt x="0" y="8023"/>
                      <a:pt x="0" y="10491"/>
                    </a:cubicBezTo>
                    <a:cubicBezTo>
                      <a:pt x="0" y="10491"/>
                      <a:pt x="0" y="10491"/>
                      <a:pt x="0" y="10491"/>
                    </a:cubicBezTo>
                    <a:cubicBezTo>
                      <a:pt x="0" y="16663"/>
                      <a:pt x="4937" y="21600"/>
                      <a:pt x="10491" y="21600"/>
                    </a:cubicBezTo>
                    <a:cubicBezTo>
                      <a:pt x="10491" y="21600"/>
                      <a:pt x="10491" y="21600"/>
                      <a:pt x="10491" y="21600"/>
                    </a:cubicBezTo>
                    <a:cubicBezTo>
                      <a:pt x="16663" y="21600"/>
                      <a:pt x="21600" y="16663"/>
                      <a:pt x="21600" y="10491"/>
                    </a:cubicBezTo>
                    <a:cubicBezTo>
                      <a:pt x="21600" y="10491"/>
                      <a:pt x="21600" y="10491"/>
                      <a:pt x="21600" y="10491"/>
                    </a:cubicBezTo>
                    <a:cubicBezTo>
                      <a:pt x="21600" y="8023"/>
                      <a:pt x="20366" y="5554"/>
                      <a:pt x="19131" y="3703"/>
                    </a:cubicBezTo>
                    <a:cubicBezTo>
                      <a:pt x="16663" y="1234"/>
                      <a:pt x="14194" y="0"/>
                      <a:pt x="10491" y="0"/>
                    </a:cubicBezTo>
                    <a:close/>
                  </a:path>
                </a:pathLst>
              </a:custGeom>
              <a:solidFill>
                <a:srgbClr val="1B4367"/>
              </a:solidFill>
              <a:ln w="12700" cap="flat">
                <a:noFill/>
                <a:miter lim="400000"/>
              </a:ln>
              <a:effectLst/>
            </p:spPr>
            <p:txBody>
              <a:bodyPr wrap="square" lIns="45719" tIns="45719" rIns="45719" bIns="45719" numCol="1" anchor="t">
                <a:noAutofit/>
              </a:bodyPr>
              <a:lstStyle/>
              <a:p>
                <a:pPr>
                  <a:defRPr sz="1900">
                    <a:latin typeface="Arial"/>
                    <a:ea typeface="Arial"/>
                    <a:cs typeface="Arial"/>
                    <a:sym typeface="Arial"/>
                  </a:defRPr>
                </a:pPr>
              </a:p>
            </p:txBody>
          </p:sp>
        </p:grpSp>
        <p:grpSp>
          <p:nvGrpSpPr>
            <p:cNvPr id="958" name="组合 60"/>
            <p:cNvGrpSpPr/>
            <p:nvPr/>
          </p:nvGrpSpPr>
          <p:grpSpPr>
            <a:xfrm>
              <a:off x="-1" y="-1"/>
              <a:ext cx="1606266" cy="1634513"/>
              <a:chOff x="0" y="0"/>
              <a:chExt cx="1606264" cy="1634510"/>
            </a:xfrm>
          </p:grpSpPr>
          <p:sp>
            <p:nvSpPr>
              <p:cNvPr id="955" name="Freeform 288"/>
              <p:cNvSpPr/>
              <p:nvPr/>
            </p:nvSpPr>
            <p:spPr>
              <a:xfrm>
                <a:off x="585701" y="767192"/>
                <a:ext cx="316733" cy="3026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540"/>
                    </a:moveTo>
                    <a:lnTo>
                      <a:pt x="8160" y="21600"/>
                    </a:lnTo>
                    <a:lnTo>
                      <a:pt x="0" y="13060"/>
                    </a:lnTo>
                    <a:lnTo>
                      <a:pt x="13920" y="0"/>
                    </a:lnTo>
                    <a:lnTo>
                      <a:pt x="21600" y="8540"/>
                    </a:lnTo>
                    <a:close/>
                  </a:path>
                </a:pathLst>
              </a:custGeom>
              <a:solidFill>
                <a:srgbClr val="1B4367"/>
              </a:solidFill>
              <a:ln w="12700" cap="flat">
                <a:noFill/>
                <a:miter lim="400000"/>
              </a:ln>
              <a:effectLst/>
            </p:spPr>
            <p:txBody>
              <a:bodyPr wrap="square" lIns="45719" tIns="45719" rIns="45719" bIns="45719" numCol="1" anchor="t">
                <a:noAutofit/>
              </a:bodyPr>
              <a:lstStyle/>
              <a:p>
                <a:pPr>
                  <a:defRPr sz="1900">
                    <a:latin typeface="Arial"/>
                    <a:ea typeface="Arial"/>
                    <a:cs typeface="Arial"/>
                    <a:sym typeface="Arial"/>
                  </a:defRPr>
                </a:pPr>
              </a:p>
            </p:txBody>
          </p:sp>
          <p:sp>
            <p:nvSpPr>
              <p:cNvPr id="956" name="Freeform 289"/>
              <p:cNvSpPr/>
              <p:nvPr/>
            </p:nvSpPr>
            <p:spPr>
              <a:xfrm>
                <a:off x="606805" y="0"/>
                <a:ext cx="999460" cy="9994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680" y="0"/>
                      <a:pt x="0" y="4680"/>
                      <a:pt x="0" y="10800"/>
                    </a:cubicBezTo>
                    <a:cubicBezTo>
                      <a:pt x="0" y="16920"/>
                      <a:pt x="4680" y="21600"/>
                      <a:pt x="10800" y="21600"/>
                    </a:cubicBezTo>
                    <a:cubicBezTo>
                      <a:pt x="16920" y="21600"/>
                      <a:pt x="21600" y="16920"/>
                      <a:pt x="21600" y="10800"/>
                    </a:cubicBezTo>
                    <a:cubicBezTo>
                      <a:pt x="21600" y="4680"/>
                      <a:pt x="16920" y="0"/>
                      <a:pt x="10800" y="0"/>
                    </a:cubicBezTo>
                    <a:close/>
                    <a:moveTo>
                      <a:pt x="10800" y="18360"/>
                    </a:moveTo>
                    <a:cubicBezTo>
                      <a:pt x="6480" y="18360"/>
                      <a:pt x="2880" y="15120"/>
                      <a:pt x="2880" y="10800"/>
                    </a:cubicBezTo>
                    <a:cubicBezTo>
                      <a:pt x="2880" y="6480"/>
                      <a:pt x="6480" y="2880"/>
                      <a:pt x="10800" y="2880"/>
                    </a:cubicBezTo>
                    <a:cubicBezTo>
                      <a:pt x="15120" y="2880"/>
                      <a:pt x="18720" y="6480"/>
                      <a:pt x="18720" y="10800"/>
                    </a:cubicBezTo>
                    <a:cubicBezTo>
                      <a:pt x="18720" y="15120"/>
                      <a:pt x="15120" y="18360"/>
                      <a:pt x="10800" y="18360"/>
                    </a:cubicBezTo>
                    <a:close/>
                  </a:path>
                </a:pathLst>
              </a:custGeom>
              <a:solidFill>
                <a:srgbClr val="1B4367"/>
              </a:solidFill>
              <a:ln w="12700" cap="flat">
                <a:noFill/>
                <a:miter lim="400000"/>
              </a:ln>
              <a:effectLst/>
            </p:spPr>
            <p:txBody>
              <a:bodyPr wrap="square" lIns="45719" tIns="45719" rIns="45719" bIns="45719" numCol="1" anchor="t">
                <a:noAutofit/>
              </a:bodyPr>
              <a:lstStyle/>
              <a:p>
                <a:pPr>
                  <a:defRPr sz="1900">
                    <a:latin typeface="Arial"/>
                    <a:ea typeface="Arial"/>
                    <a:cs typeface="Arial"/>
                    <a:sym typeface="Arial"/>
                  </a:defRPr>
                </a:pPr>
              </a:p>
            </p:txBody>
          </p:sp>
          <p:sp>
            <p:nvSpPr>
              <p:cNvPr id="957" name="Freeform 291"/>
              <p:cNvSpPr/>
              <p:nvPr/>
            </p:nvSpPr>
            <p:spPr>
              <a:xfrm>
                <a:off x="-1" y="964268"/>
                <a:ext cx="691277" cy="670244"/>
              </a:xfrm>
              <a:custGeom>
                <a:avLst/>
                <a:gdLst/>
                <a:ahLst/>
                <a:cxnLst>
                  <a:cxn ang="0">
                    <a:pos x="wd2" y="hd2"/>
                  </a:cxn>
                  <a:cxn ang="5400000">
                    <a:pos x="wd2" y="hd2"/>
                  </a:cxn>
                  <a:cxn ang="10800000">
                    <a:pos x="wd2" y="hd2"/>
                  </a:cxn>
                  <a:cxn ang="16200000">
                    <a:pos x="wd2" y="hd2"/>
                  </a:cxn>
                </a:cxnLst>
                <a:rect l="0" t="0" r="r" b="b"/>
                <a:pathLst>
                  <a:path w="21214" h="21205" fill="norm" stroke="1" extrusionOk="0">
                    <a:moveTo>
                      <a:pt x="15043" y="0"/>
                    </a:moveTo>
                    <a:cubicBezTo>
                      <a:pt x="1157" y="13698"/>
                      <a:pt x="1157" y="13698"/>
                      <a:pt x="1157" y="13698"/>
                    </a:cubicBezTo>
                    <a:cubicBezTo>
                      <a:pt x="-386" y="15278"/>
                      <a:pt x="-386" y="17912"/>
                      <a:pt x="1157" y="20020"/>
                    </a:cubicBezTo>
                    <a:cubicBezTo>
                      <a:pt x="2700" y="21600"/>
                      <a:pt x="5785" y="21600"/>
                      <a:pt x="7328" y="20020"/>
                    </a:cubicBezTo>
                    <a:cubicBezTo>
                      <a:pt x="21214" y="6322"/>
                      <a:pt x="21214" y="6322"/>
                      <a:pt x="21214" y="6322"/>
                    </a:cubicBezTo>
                    <a:lnTo>
                      <a:pt x="15043" y="0"/>
                    </a:lnTo>
                    <a:close/>
                  </a:path>
                </a:pathLst>
              </a:custGeom>
              <a:solidFill>
                <a:srgbClr val="1B4367"/>
              </a:solidFill>
              <a:ln w="12700" cap="flat">
                <a:noFill/>
                <a:miter lim="400000"/>
              </a:ln>
              <a:effectLst/>
            </p:spPr>
            <p:txBody>
              <a:bodyPr wrap="square" lIns="45719" tIns="45719" rIns="45719" bIns="45719" numCol="1" anchor="t">
                <a:noAutofit/>
              </a:bodyPr>
              <a:lstStyle/>
              <a:p>
                <a:pPr>
                  <a:defRPr sz="1900">
                    <a:latin typeface="Arial"/>
                    <a:ea typeface="Arial"/>
                    <a:cs typeface="Arial"/>
                    <a:sym typeface="Arial"/>
                  </a:defRPr>
                </a:pPr>
              </a:p>
            </p:txBody>
          </p:sp>
        </p:grpSp>
      </p:grpSp>
      <p:sp>
        <p:nvSpPr>
          <p:cNvPr id="960" name="TextBox 1210"/>
          <p:cNvSpPr txBox="1"/>
          <p:nvPr/>
        </p:nvSpPr>
        <p:spPr>
          <a:xfrm>
            <a:off x="1175648" y="912397"/>
            <a:ext cx="4250239" cy="9448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p>
            <a:pPr>
              <a:defRPr b="1" sz="1900">
                <a:solidFill>
                  <a:srgbClr val="1B4367"/>
                </a:solidFill>
              </a:defRPr>
            </a:pPr>
            <a:r>
              <a:t>Reasons for poor accuracy:</a:t>
            </a:r>
          </a:p>
          <a:p>
            <a:pPr>
              <a:defRPr b="1" sz="1900">
                <a:solidFill>
                  <a:srgbClr val="1B4367"/>
                </a:solidFill>
              </a:defRPr>
            </a:pPr>
            <a:r>
              <a:t>Bad training setting, non-IID data distribution and bad FL algorithm</a:t>
            </a:r>
          </a:p>
        </p:txBody>
      </p:sp>
      <p:grpSp>
        <p:nvGrpSpPr>
          <p:cNvPr id="963" name="组合 107"/>
          <p:cNvGrpSpPr/>
          <p:nvPr/>
        </p:nvGrpSpPr>
        <p:grpSpPr>
          <a:xfrm>
            <a:off x="707169" y="972442"/>
            <a:ext cx="368595" cy="368595"/>
            <a:chOff x="0" y="0"/>
            <a:chExt cx="368593" cy="368593"/>
          </a:xfrm>
        </p:grpSpPr>
        <p:sp>
          <p:nvSpPr>
            <p:cNvPr id="961"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962"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1</a:t>
              </a:r>
            </a:p>
          </p:txBody>
        </p:sp>
      </p:grpSp>
      <p:sp>
        <p:nvSpPr>
          <p:cNvPr id="964" name="TextBox 1210"/>
          <p:cNvSpPr txBox="1"/>
          <p:nvPr/>
        </p:nvSpPr>
        <p:spPr>
          <a:xfrm>
            <a:off x="2589361" y="2245360"/>
            <a:ext cx="4250239"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Tuning training parameters is important in traditional ML and FL</a:t>
            </a:r>
          </a:p>
        </p:txBody>
      </p:sp>
      <p:grpSp>
        <p:nvGrpSpPr>
          <p:cNvPr id="967" name="组合 107"/>
          <p:cNvGrpSpPr/>
          <p:nvPr/>
        </p:nvGrpSpPr>
        <p:grpSpPr>
          <a:xfrm>
            <a:off x="2120882" y="2305405"/>
            <a:ext cx="368595" cy="368595"/>
            <a:chOff x="0" y="0"/>
            <a:chExt cx="368593" cy="368593"/>
          </a:xfrm>
        </p:grpSpPr>
        <p:sp>
          <p:nvSpPr>
            <p:cNvPr id="965"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966"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2</a:t>
              </a:r>
            </a:p>
          </p:txBody>
        </p:sp>
      </p:grpSp>
      <p:sp>
        <p:nvSpPr>
          <p:cNvPr id="968" name="TextBox 1210"/>
          <p:cNvSpPr txBox="1"/>
          <p:nvPr/>
        </p:nvSpPr>
        <p:spPr>
          <a:xfrm>
            <a:off x="4303679" y="3286222"/>
            <a:ext cx="4597762" cy="12369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Even with good model, training parameters, optimizer cannot solve the problem, need alternative FL algorithms (e.g. FedCurv, FedProx)</a:t>
            </a:r>
          </a:p>
        </p:txBody>
      </p:sp>
      <p:grpSp>
        <p:nvGrpSpPr>
          <p:cNvPr id="971" name="组合 107"/>
          <p:cNvGrpSpPr/>
          <p:nvPr/>
        </p:nvGrpSpPr>
        <p:grpSpPr>
          <a:xfrm>
            <a:off x="3835200" y="3346267"/>
            <a:ext cx="368595" cy="368595"/>
            <a:chOff x="0" y="0"/>
            <a:chExt cx="368593" cy="368593"/>
          </a:xfrm>
        </p:grpSpPr>
        <p:sp>
          <p:nvSpPr>
            <p:cNvPr id="969"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970"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3</a:t>
              </a:r>
            </a:p>
          </p:txBody>
        </p:sp>
      </p:grpSp>
    </p:spTree>
  </p:cSld>
  <p:clrMapOvr>
    <a:masterClrMapping/>
  </p:clrMapOvr>
  <mc:AlternateContent xmlns:mc="http://schemas.openxmlformats.org/markup-compatibility/2006">
    <mc:Choice xmlns:p14="http://schemas.microsoft.com/office/powerpoint/2010/main" Requires="p14">
      <p:transition spd="slow" advClick="1" p14:dur="1200">
        <p14:prism dir="l" isContent="0" isInverted="1"/>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942"/>
                                        </p:tgtEl>
                                        <p:attrNameLst>
                                          <p:attrName>style.visibility</p:attrName>
                                        </p:attrNameLst>
                                      </p:cBhvr>
                                      <p:to>
                                        <p:strVal val="visible"/>
                                      </p:to>
                                    </p:set>
                                    <p:anim calcmode="lin" valueType="num">
                                      <p:cBhvr>
                                        <p:cTn id="7" dur="500" fill="hold"/>
                                        <p:tgtEl>
                                          <p:spTgt spid="942"/>
                                        </p:tgtEl>
                                        <p:attrNameLst>
                                          <p:attrName>ppt_w</p:attrName>
                                        </p:attrNameLst>
                                      </p:cBhvr>
                                      <p:tavLst>
                                        <p:tav tm="0">
                                          <p:val>
                                            <p:fltVal val="0"/>
                                          </p:val>
                                        </p:tav>
                                        <p:tav tm="100000">
                                          <p:val>
                                            <p:strVal val="#ppt_w"/>
                                          </p:val>
                                        </p:tav>
                                      </p:tavLst>
                                    </p:anim>
                                    <p:anim calcmode="lin" valueType="num">
                                      <p:cBhvr>
                                        <p:cTn id="8" dur="500" fill="hold"/>
                                        <p:tgtEl>
                                          <p:spTgt spid="94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943"/>
                                        </p:tgtEl>
                                        <p:attrNameLst>
                                          <p:attrName>style.visibility</p:attrName>
                                        </p:attrNameLst>
                                      </p:cBhvr>
                                      <p:to>
                                        <p:strVal val="visible"/>
                                      </p:to>
                                    </p:set>
                                    <p:animEffect filter="wipe(left)" transition="in">
                                      <p:cBhvr>
                                        <p:cTn id="12" dur="300"/>
                                        <p:tgtEl>
                                          <p:spTgt spid="943"/>
                                        </p:tgtEl>
                                      </p:cBhvr>
                                    </p:animEffect>
                                  </p:childTnLst>
                                </p:cTn>
                              </p:par>
                            </p:childTnLst>
                          </p:cTn>
                        </p:par>
                        <p:par>
                          <p:cTn id="13" fill="hold">
                            <p:stCondLst>
                              <p:cond delay="800"/>
                            </p:stCondLst>
                            <p:childTnLst>
                              <p:par>
                                <p:cTn id="14" presetClass="entr" nodeType="afterEffect" presetSubtype="16" presetID="23" grpId="3" fill="hold">
                                  <p:stCondLst>
                                    <p:cond delay="250"/>
                                  </p:stCondLst>
                                  <p:iterate type="el" backwards="0">
                                    <p:tmAbs val="0"/>
                                  </p:iterate>
                                  <p:childTnLst>
                                    <p:set>
                                      <p:cBhvr>
                                        <p:cTn id="15" fill="hold"/>
                                        <p:tgtEl>
                                          <p:spTgt spid="951"/>
                                        </p:tgtEl>
                                        <p:attrNameLst>
                                          <p:attrName>style.visibility</p:attrName>
                                        </p:attrNameLst>
                                      </p:cBhvr>
                                      <p:to>
                                        <p:strVal val="visible"/>
                                      </p:to>
                                    </p:set>
                                    <p:anim calcmode="lin" valueType="num">
                                      <p:cBhvr>
                                        <p:cTn id="16" dur="350" fill="hold"/>
                                        <p:tgtEl>
                                          <p:spTgt spid="951"/>
                                        </p:tgtEl>
                                        <p:attrNameLst>
                                          <p:attrName>ppt_w</p:attrName>
                                        </p:attrNameLst>
                                      </p:cBhvr>
                                      <p:tavLst>
                                        <p:tav tm="0">
                                          <p:val>
                                            <p:fltVal val="0"/>
                                          </p:val>
                                        </p:tav>
                                        <p:tav tm="100000">
                                          <p:val>
                                            <p:strVal val="#ppt_w"/>
                                          </p:val>
                                        </p:tav>
                                      </p:tavLst>
                                    </p:anim>
                                    <p:anim calcmode="lin" valueType="num">
                                      <p:cBhvr>
                                        <p:cTn id="17" dur="350" fill="hold"/>
                                        <p:tgtEl>
                                          <p:spTgt spid="951"/>
                                        </p:tgtEl>
                                        <p:attrNameLst>
                                          <p:attrName>ppt_h</p:attrName>
                                        </p:attrNameLst>
                                      </p:cBhvr>
                                      <p:tavLst>
                                        <p:tav tm="0">
                                          <p:val>
                                            <p:fltVal val="0"/>
                                          </p:val>
                                        </p:tav>
                                        <p:tav tm="100000">
                                          <p:val>
                                            <p:strVal val="#ppt_h"/>
                                          </p:val>
                                        </p:tav>
                                      </p:tavLst>
                                    </p:anim>
                                  </p:childTnLst>
                                </p:cTn>
                              </p:par>
                            </p:childTnLst>
                          </p:cTn>
                        </p:par>
                        <p:par>
                          <p:cTn id="18" fill="hold">
                            <p:stCondLst>
                              <p:cond delay="1400"/>
                            </p:stCondLst>
                            <p:childTnLst>
                              <p:par>
                                <p:cTn id="19" presetClass="entr" nodeType="afterEffect" presetSubtype="16" presetID="23" grpId="4" fill="hold">
                                  <p:stCondLst>
                                    <p:cond delay="3500"/>
                                  </p:stCondLst>
                                  <p:iterate type="el" backwards="0">
                                    <p:tmAbs val="0"/>
                                  </p:iterate>
                                  <p:childTnLst>
                                    <p:set>
                                      <p:cBhvr>
                                        <p:cTn id="20" fill="hold"/>
                                        <p:tgtEl>
                                          <p:spTgt spid="959"/>
                                        </p:tgtEl>
                                        <p:attrNameLst>
                                          <p:attrName>style.visibility</p:attrName>
                                        </p:attrNameLst>
                                      </p:cBhvr>
                                      <p:to>
                                        <p:strVal val="visible"/>
                                      </p:to>
                                    </p:set>
                                    <p:anim calcmode="lin" valueType="num">
                                      <p:cBhvr>
                                        <p:cTn id="21" dur="350" fill="hold"/>
                                        <p:tgtEl>
                                          <p:spTgt spid="959"/>
                                        </p:tgtEl>
                                        <p:attrNameLst>
                                          <p:attrName>ppt_w</p:attrName>
                                        </p:attrNameLst>
                                      </p:cBhvr>
                                      <p:tavLst>
                                        <p:tav tm="0">
                                          <p:val>
                                            <p:fltVal val="0"/>
                                          </p:val>
                                        </p:tav>
                                        <p:tav tm="100000">
                                          <p:val>
                                            <p:strVal val="#ppt_w"/>
                                          </p:val>
                                        </p:tav>
                                      </p:tavLst>
                                    </p:anim>
                                    <p:anim calcmode="lin" valueType="num">
                                      <p:cBhvr>
                                        <p:cTn id="22" dur="350" fill="hold"/>
                                        <p:tgtEl>
                                          <p:spTgt spid="959"/>
                                        </p:tgtEl>
                                        <p:attrNameLst>
                                          <p:attrName>ppt_h</p:attrName>
                                        </p:attrNameLst>
                                      </p:cBhvr>
                                      <p:tavLst>
                                        <p:tav tm="0">
                                          <p:val>
                                            <p:fltVal val="0"/>
                                          </p:val>
                                        </p:tav>
                                        <p:tav tm="100000">
                                          <p:val>
                                            <p:strVal val="#ppt_h"/>
                                          </p:val>
                                        </p:tav>
                                      </p:tavLst>
                                    </p:anim>
                                  </p:childTnLst>
                                </p:cTn>
                              </p:par>
                            </p:childTnLst>
                          </p:cTn>
                        </p:par>
                        <p:par>
                          <p:cTn id="23" fill="hold">
                            <p:stCondLst>
                              <p:cond delay="5250"/>
                            </p:stCondLst>
                            <p:childTnLst>
                              <p:par>
                                <p:cTn id="24" presetClass="entr" nodeType="afterEffect" presetSubtype="16" presetID="23" grpId="5" fill="hold">
                                  <p:stCondLst>
                                    <p:cond delay="0"/>
                                  </p:stCondLst>
                                  <p:iterate type="el" backwards="0">
                                    <p:tmAbs val="0"/>
                                  </p:iterate>
                                  <p:childTnLst>
                                    <p:set>
                                      <p:cBhvr>
                                        <p:cTn id="25" fill="hold"/>
                                        <p:tgtEl>
                                          <p:spTgt spid="963"/>
                                        </p:tgtEl>
                                        <p:attrNameLst>
                                          <p:attrName>style.visibility</p:attrName>
                                        </p:attrNameLst>
                                      </p:cBhvr>
                                      <p:to>
                                        <p:strVal val="visible"/>
                                      </p:to>
                                    </p:set>
                                    <p:anim calcmode="lin" valueType="num">
                                      <p:cBhvr>
                                        <p:cTn id="26" dur="500" fill="hold"/>
                                        <p:tgtEl>
                                          <p:spTgt spid="963"/>
                                        </p:tgtEl>
                                        <p:attrNameLst>
                                          <p:attrName>ppt_w</p:attrName>
                                        </p:attrNameLst>
                                      </p:cBhvr>
                                      <p:tavLst>
                                        <p:tav tm="0">
                                          <p:val>
                                            <p:fltVal val="0"/>
                                          </p:val>
                                        </p:tav>
                                        <p:tav tm="100000">
                                          <p:val>
                                            <p:strVal val="#ppt_w"/>
                                          </p:val>
                                        </p:tav>
                                      </p:tavLst>
                                    </p:anim>
                                    <p:anim calcmode="lin" valueType="num">
                                      <p:cBhvr>
                                        <p:cTn id="27" dur="500" fill="hold"/>
                                        <p:tgtEl>
                                          <p:spTgt spid="963"/>
                                        </p:tgtEl>
                                        <p:attrNameLst>
                                          <p:attrName>ppt_h</p:attrName>
                                        </p:attrNameLst>
                                      </p:cBhvr>
                                      <p:tavLst>
                                        <p:tav tm="0">
                                          <p:val>
                                            <p:fltVal val="0"/>
                                          </p:val>
                                        </p:tav>
                                        <p:tav tm="100000">
                                          <p:val>
                                            <p:strVal val="#ppt_h"/>
                                          </p:val>
                                        </p:tav>
                                      </p:tavLst>
                                    </p:anim>
                                  </p:childTnLst>
                                </p:cTn>
                              </p:par>
                            </p:childTnLst>
                          </p:cTn>
                        </p:par>
                        <p:par>
                          <p:cTn id="28" fill="hold">
                            <p:stCondLst>
                              <p:cond delay="5750"/>
                            </p:stCondLst>
                            <p:childTnLst>
                              <p:par>
                                <p:cTn id="29" presetClass="entr" nodeType="afterEffect" presetSubtype="1" presetID="2" grpId="6" fill="hold">
                                  <p:stCondLst>
                                    <p:cond delay="0"/>
                                  </p:stCondLst>
                                  <p:iterate type="el" backwards="0">
                                    <p:tmAbs val="0"/>
                                  </p:iterate>
                                  <p:childTnLst>
                                    <p:set>
                                      <p:cBhvr>
                                        <p:cTn id="30" fill="hold"/>
                                        <p:tgtEl>
                                          <p:spTgt spid="960"/>
                                        </p:tgtEl>
                                        <p:attrNameLst>
                                          <p:attrName>style.visibility</p:attrName>
                                        </p:attrNameLst>
                                      </p:cBhvr>
                                      <p:to>
                                        <p:strVal val="visible"/>
                                      </p:to>
                                    </p:set>
                                    <p:anim calcmode="lin" valueType="num">
                                      <p:cBhvr>
                                        <p:cTn id="31" dur="500" fill="hold"/>
                                        <p:tgtEl>
                                          <p:spTgt spid="960"/>
                                        </p:tgtEl>
                                        <p:attrNameLst>
                                          <p:attrName>ppt_x</p:attrName>
                                        </p:attrNameLst>
                                      </p:cBhvr>
                                      <p:tavLst>
                                        <p:tav tm="0">
                                          <p:val>
                                            <p:strVal val="#ppt_x"/>
                                          </p:val>
                                        </p:tav>
                                        <p:tav tm="100000">
                                          <p:val>
                                            <p:strVal val="#ppt_x"/>
                                          </p:val>
                                        </p:tav>
                                      </p:tavLst>
                                    </p:anim>
                                    <p:anim calcmode="lin" valueType="num">
                                      <p:cBhvr>
                                        <p:cTn id="32" dur="500" fill="hold"/>
                                        <p:tgtEl>
                                          <p:spTgt spid="960"/>
                                        </p:tgtEl>
                                        <p:attrNameLst>
                                          <p:attrName>ppt_y</p:attrName>
                                        </p:attrNameLst>
                                      </p:cBhvr>
                                      <p:tavLst>
                                        <p:tav tm="0">
                                          <p:val>
                                            <p:strVal val="0-#ppt_h/2"/>
                                          </p:val>
                                        </p:tav>
                                        <p:tav tm="100000">
                                          <p:val>
                                            <p:strVal val="#ppt_y"/>
                                          </p:val>
                                        </p:tav>
                                      </p:tavLst>
                                    </p:anim>
                                  </p:childTnLst>
                                </p:cTn>
                              </p:par>
                            </p:childTnLst>
                          </p:cTn>
                        </p:par>
                        <p:par>
                          <p:cTn id="33" fill="hold">
                            <p:stCondLst>
                              <p:cond delay="6250"/>
                            </p:stCondLst>
                            <p:childTnLst>
                              <p:par>
                                <p:cTn id="34" presetClass="entr" nodeType="afterEffect" presetSubtype="16" presetID="23" grpId="7" fill="hold">
                                  <p:stCondLst>
                                    <p:cond delay="0"/>
                                  </p:stCondLst>
                                  <p:iterate type="el" backwards="0">
                                    <p:tmAbs val="0"/>
                                  </p:iterate>
                                  <p:childTnLst>
                                    <p:set>
                                      <p:cBhvr>
                                        <p:cTn id="35" fill="hold"/>
                                        <p:tgtEl>
                                          <p:spTgt spid="967"/>
                                        </p:tgtEl>
                                        <p:attrNameLst>
                                          <p:attrName>style.visibility</p:attrName>
                                        </p:attrNameLst>
                                      </p:cBhvr>
                                      <p:to>
                                        <p:strVal val="visible"/>
                                      </p:to>
                                    </p:set>
                                    <p:anim calcmode="lin" valueType="num">
                                      <p:cBhvr>
                                        <p:cTn id="36" dur="500" fill="hold"/>
                                        <p:tgtEl>
                                          <p:spTgt spid="967"/>
                                        </p:tgtEl>
                                        <p:attrNameLst>
                                          <p:attrName>ppt_w</p:attrName>
                                        </p:attrNameLst>
                                      </p:cBhvr>
                                      <p:tavLst>
                                        <p:tav tm="0">
                                          <p:val>
                                            <p:fltVal val="0"/>
                                          </p:val>
                                        </p:tav>
                                        <p:tav tm="100000">
                                          <p:val>
                                            <p:strVal val="#ppt_w"/>
                                          </p:val>
                                        </p:tav>
                                      </p:tavLst>
                                    </p:anim>
                                    <p:anim calcmode="lin" valueType="num">
                                      <p:cBhvr>
                                        <p:cTn id="37" dur="500" fill="hold"/>
                                        <p:tgtEl>
                                          <p:spTgt spid="967"/>
                                        </p:tgtEl>
                                        <p:attrNameLst>
                                          <p:attrName>ppt_h</p:attrName>
                                        </p:attrNameLst>
                                      </p:cBhvr>
                                      <p:tavLst>
                                        <p:tav tm="0">
                                          <p:val>
                                            <p:fltVal val="0"/>
                                          </p:val>
                                        </p:tav>
                                        <p:tav tm="100000">
                                          <p:val>
                                            <p:strVal val="#ppt_h"/>
                                          </p:val>
                                        </p:tav>
                                      </p:tavLst>
                                    </p:anim>
                                  </p:childTnLst>
                                </p:cTn>
                              </p:par>
                            </p:childTnLst>
                          </p:cTn>
                        </p:par>
                        <p:par>
                          <p:cTn id="38" fill="hold">
                            <p:stCondLst>
                              <p:cond delay="6750"/>
                            </p:stCondLst>
                            <p:childTnLst>
                              <p:par>
                                <p:cTn id="39" presetClass="entr" nodeType="afterEffect" presetSubtype="1" presetID="2" grpId="8" fill="hold">
                                  <p:stCondLst>
                                    <p:cond delay="0"/>
                                  </p:stCondLst>
                                  <p:iterate type="el" backwards="0">
                                    <p:tmAbs val="0"/>
                                  </p:iterate>
                                  <p:childTnLst>
                                    <p:set>
                                      <p:cBhvr>
                                        <p:cTn id="40" fill="hold"/>
                                        <p:tgtEl>
                                          <p:spTgt spid="964"/>
                                        </p:tgtEl>
                                        <p:attrNameLst>
                                          <p:attrName>style.visibility</p:attrName>
                                        </p:attrNameLst>
                                      </p:cBhvr>
                                      <p:to>
                                        <p:strVal val="visible"/>
                                      </p:to>
                                    </p:set>
                                    <p:anim calcmode="lin" valueType="num">
                                      <p:cBhvr>
                                        <p:cTn id="41" dur="500" fill="hold"/>
                                        <p:tgtEl>
                                          <p:spTgt spid="964"/>
                                        </p:tgtEl>
                                        <p:attrNameLst>
                                          <p:attrName>ppt_x</p:attrName>
                                        </p:attrNameLst>
                                      </p:cBhvr>
                                      <p:tavLst>
                                        <p:tav tm="0">
                                          <p:val>
                                            <p:strVal val="#ppt_x"/>
                                          </p:val>
                                        </p:tav>
                                        <p:tav tm="100000">
                                          <p:val>
                                            <p:strVal val="#ppt_x"/>
                                          </p:val>
                                        </p:tav>
                                      </p:tavLst>
                                    </p:anim>
                                    <p:anim calcmode="lin" valueType="num">
                                      <p:cBhvr>
                                        <p:cTn id="42" dur="500" fill="hold"/>
                                        <p:tgtEl>
                                          <p:spTgt spid="964"/>
                                        </p:tgtEl>
                                        <p:attrNameLst>
                                          <p:attrName>ppt_y</p:attrName>
                                        </p:attrNameLst>
                                      </p:cBhvr>
                                      <p:tavLst>
                                        <p:tav tm="0">
                                          <p:val>
                                            <p:strVal val="0-#ppt_h/2"/>
                                          </p:val>
                                        </p:tav>
                                        <p:tav tm="100000">
                                          <p:val>
                                            <p:strVal val="#ppt_y"/>
                                          </p:val>
                                        </p:tav>
                                      </p:tavLst>
                                    </p:anim>
                                  </p:childTnLst>
                                </p:cTn>
                              </p:par>
                            </p:childTnLst>
                          </p:cTn>
                        </p:par>
                        <p:par>
                          <p:cTn id="43" fill="hold">
                            <p:stCondLst>
                              <p:cond delay="7250"/>
                            </p:stCondLst>
                            <p:childTnLst>
                              <p:par>
                                <p:cTn id="44" presetClass="entr" nodeType="afterEffect" presetSubtype="16" presetID="23" grpId="9" fill="hold">
                                  <p:stCondLst>
                                    <p:cond delay="0"/>
                                  </p:stCondLst>
                                  <p:iterate type="el" backwards="0">
                                    <p:tmAbs val="0"/>
                                  </p:iterate>
                                  <p:childTnLst>
                                    <p:set>
                                      <p:cBhvr>
                                        <p:cTn id="45" fill="hold"/>
                                        <p:tgtEl>
                                          <p:spTgt spid="971"/>
                                        </p:tgtEl>
                                        <p:attrNameLst>
                                          <p:attrName>style.visibility</p:attrName>
                                        </p:attrNameLst>
                                      </p:cBhvr>
                                      <p:to>
                                        <p:strVal val="visible"/>
                                      </p:to>
                                    </p:set>
                                    <p:anim calcmode="lin" valueType="num">
                                      <p:cBhvr>
                                        <p:cTn id="46" dur="500" fill="hold"/>
                                        <p:tgtEl>
                                          <p:spTgt spid="971"/>
                                        </p:tgtEl>
                                        <p:attrNameLst>
                                          <p:attrName>ppt_w</p:attrName>
                                        </p:attrNameLst>
                                      </p:cBhvr>
                                      <p:tavLst>
                                        <p:tav tm="0">
                                          <p:val>
                                            <p:fltVal val="0"/>
                                          </p:val>
                                        </p:tav>
                                        <p:tav tm="100000">
                                          <p:val>
                                            <p:strVal val="#ppt_w"/>
                                          </p:val>
                                        </p:tav>
                                      </p:tavLst>
                                    </p:anim>
                                    <p:anim calcmode="lin" valueType="num">
                                      <p:cBhvr>
                                        <p:cTn id="47" dur="500" fill="hold"/>
                                        <p:tgtEl>
                                          <p:spTgt spid="971"/>
                                        </p:tgtEl>
                                        <p:attrNameLst>
                                          <p:attrName>ppt_h</p:attrName>
                                        </p:attrNameLst>
                                      </p:cBhvr>
                                      <p:tavLst>
                                        <p:tav tm="0">
                                          <p:val>
                                            <p:fltVal val="0"/>
                                          </p:val>
                                        </p:tav>
                                        <p:tav tm="100000">
                                          <p:val>
                                            <p:strVal val="#ppt_h"/>
                                          </p:val>
                                        </p:tav>
                                      </p:tavLst>
                                    </p:anim>
                                  </p:childTnLst>
                                </p:cTn>
                              </p:par>
                            </p:childTnLst>
                          </p:cTn>
                        </p:par>
                        <p:par>
                          <p:cTn id="48" fill="hold">
                            <p:stCondLst>
                              <p:cond delay="7750"/>
                            </p:stCondLst>
                            <p:childTnLst>
                              <p:par>
                                <p:cTn id="49" presetClass="entr" nodeType="afterEffect" presetSubtype="1" presetID="2" grpId="10" fill="hold">
                                  <p:stCondLst>
                                    <p:cond delay="0"/>
                                  </p:stCondLst>
                                  <p:iterate type="el" backwards="0">
                                    <p:tmAbs val="0"/>
                                  </p:iterate>
                                  <p:childTnLst>
                                    <p:set>
                                      <p:cBhvr>
                                        <p:cTn id="50" fill="hold"/>
                                        <p:tgtEl>
                                          <p:spTgt spid="968"/>
                                        </p:tgtEl>
                                        <p:attrNameLst>
                                          <p:attrName>style.visibility</p:attrName>
                                        </p:attrNameLst>
                                      </p:cBhvr>
                                      <p:to>
                                        <p:strVal val="visible"/>
                                      </p:to>
                                    </p:set>
                                    <p:anim calcmode="lin" valueType="num">
                                      <p:cBhvr>
                                        <p:cTn id="51" dur="500" fill="hold"/>
                                        <p:tgtEl>
                                          <p:spTgt spid="968"/>
                                        </p:tgtEl>
                                        <p:attrNameLst>
                                          <p:attrName>ppt_x</p:attrName>
                                        </p:attrNameLst>
                                      </p:cBhvr>
                                      <p:tavLst>
                                        <p:tav tm="0">
                                          <p:val>
                                            <p:strVal val="#ppt_x"/>
                                          </p:val>
                                        </p:tav>
                                        <p:tav tm="100000">
                                          <p:val>
                                            <p:strVal val="#ppt_x"/>
                                          </p:val>
                                        </p:tav>
                                      </p:tavLst>
                                    </p:anim>
                                    <p:anim calcmode="lin" valueType="num">
                                      <p:cBhvr>
                                        <p:cTn id="52" dur="500" fill="hold"/>
                                        <p:tgtEl>
                                          <p:spTgt spid="96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64" grpId="8"/>
      <p:bldP build="whole" bldLvl="1" animBg="1" rev="0" advAuto="0" spid="963" grpId="5"/>
      <p:bldP build="whole" bldLvl="1" animBg="1" rev="0" advAuto="0" spid="942" grpId="1"/>
      <p:bldP build="whole" bldLvl="1" animBg="1" rev="0" advAuto="0" spid="967" grpId="7"/>
      <p:bldP build="whole" bldLvl="1" animBg="1" rev="0" advAuto="0" spid="943" grpId="2"/>
      <p:bldP build="whole" bldLvl="1" animBg="1" rev="0" advAuto="0" spid="971" grpId="9"/>
      <p:bldP build="whole" bldLvl="1" animBg="1" rev="0" advAuto="0" spid="960" grpId="6"/>
      <p:bldP build="whole" bldLvl="1" animBg="1" rev="0" advAuto="0" spid="968" grpId="10"/>
      <p:bldP build="whole" bldLvl="1" animBg="1" rev="0" advAuto="0" spid="951" grpId="3"/>
      <p:bldP build="whole" bldLvl="1" animBg="1" rev="0" advAuto="0" spid="959" grpId="4"/>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5" name="文本框 15"/>
          <p:cNvSpPr txBox="1"/>
          <p:nvPr/>
        </p:nvSpPr>
        <p:spPr>
          <a:xfrm>
            <a:off x="743676" y="309785"/>
            <a:ext cx="2193132"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Limitations</a:t>
            </a:r>
          </a:p>
        </p:txBody>
      </p:sp>
      <p:sp>
        <p:nvSpPr>
          <p:cNvPr id="976" name="直接连接符 24"/>
          <p:cNvSpPr/>
          <p:nvPr/>
        </p:nvSpPr>
        <p:spPr>
          <a:xfrm>
            <a:off x="774478" y="657416"/>
            <a:ext cx="480260" cy="1"/>
          </a:xfrm>
          <a:prstGeom prst="line">
            <a:avLst/>
          </a:prstGeom>
          <a:ln>
            <a:solidFill>
              <a:srgbClr val="1B4367"/>
            </a:solidFill>
            <a:miter/>
          </a:ln>
        </p:spPr>
        <p:txBody>
          <a:bodyPr lIns="45719" rIns="45719"/>
          <a:lstStyle/>
          <a:p>
            <a:pPr/>
          </a:p>
        </p:txBody>
      </p:sp>
      <p:grpSp>
        <p:nvGrpSpPr>
          <p:cNvPr id="984" name="组合 49"/>
          <p:cNvGrpSpPr/>
          <p:nvPr/>
        </p:nvGrpSpPr>
        <p:grpSpPr>
          <a:xfrm>
            <a:off x="6995129" y="859682"/>
            <a:ext cx="1606274" cy="1634512"/>
            <a:chOff x="0" y="0"/>
            <a:chExt cx="1606272" cy="1634511"/>
          </a:xfrm>
        </p:grpSpPr>
        <p:grpSp>
          <p:nvGrpSpPr>
            <p:cNvPr id="980" name="组合 50"/>
            <p:cNvGrpSpPr/>
            <p:nvPr/>
          </p:nvGrpSpPr>
          <p:grpSpPr>
            <a:xfrm>
              <a:off x="-1" y="-1"/>
              <a:ext cx="1606274" cy="1634513"/>
              <a:chOff x="0" y="0"/>
              <a:chExt cx="1606272" cy="1634510"/>
            </a:xfrm>
          </p:grpSpPr>
          <p:sp>
            <p:nvSpPr>
              <p:cNvPr id="977" name="Freeform 288"/>
              <p:cNvSpPr/>
              <p:nvPr/>
            </p:nvSpPr>
            <p:spPr>
              <a:xfrm>
                <a:off x="585700" y="767192"/>
                <a:ext cx="316733" cy="3026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540"/>
                    </a:moveTo>
                    <a:lnTo>
                      <a:pt x="8160" y="21600"/>
                    </a:lnTo>
                    <a:lnTo>
                      <a:pt x="0" y="13060"/>
                    </a:lnTo>
                    <a:lnTo>
                      <a:pt x="13920" y="0"/>
                    </a:lnTo>
                    <a:lnTo>
                      <a:pt x="21600" y="8540"/>
                    </a:lnTo>
                    <a:close/>
                  </a:path>
                </a:pathLst>
              </a:custGeom>
              <a:solidFill>
                <a:srgbClr val="1B4367"/>
              </a:solidFill>
              <a:ln w="12700" cap="flat">
                <a:noFill/>
                <a:miter lim="400000"/>
              </a:ln>
              <a:effectLst/>
            </p:spPr>
            <p:txBody>
              <a:bodyPr wrap="square" lIns="45719" tIns="45719" rIns="45719" bIns="45719" numCol="1" anchor="ctr">
                <a:noAutofit/>
              </a:bodyPr>
              <a:lstStyle/>
              <a:p>
                <a:pPr algn="ctr">
                  <a:defRPr sz="1900">
                    <a:solidFill>
                      <a:srgbClr val="FFFFFF"/>
                    </a:solidFill>
                    <a:latin typeface="Arial"/>
                    <a:ea typeface="Arial"/>
                    <a:cs typeface="Arial"/>
                    <a:sym typeface="Arial"/>
                  </a:defRPr>
                </a:pPr>
              </a:p>
            </p:txBody>
          </p:sp>
          <p:sp>
            <p:nvSpPr>
              <p:cNvPr id="978" name="Freeform 289"/>
              <p:cNvSpPr/>
              <p:nvPr/>
            </p:nvSpPr>
            <p:spPr>
              <a:xfrm>
                <a:off x="606813" y="0"/>
                <a:ext cx="999460" cy="9994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680" y="0"/>
                      <a:pt x="0" y="4680"/>
                      <a:pt x="0" y="10800"/>
                    </a:cubicBezTo>
                    <a:cubicBezTo>
                      <a:pt x="0" y="16920"/>
                      <a:pt x="4680" y="21600"/>
                      <a:pt x="10800" y="21600"/>
                    </a:cubicBezTo>
                    <a:cubicBezTo>
                      <a:pt x="16920" y="21600"/>
                      <a:pt x="21600" y="16920"/>
                      <a:pt x="21600" y="10800"/>
                    </a:cubicBezTo>
                    <a:cubicBezTo>
                      <a:pt x="21600" y="4680"/>
                      <a:pt x="16920" y="0"/>
                      <a:pt x="10800" y="0"/>
                    </a:cubicBezTo>
                    <a:close/>
                    <a:moveTo>
                      <a:pt x="10800" y="18360"/>
                    </a:moveTo>
                    <a:cubicBezTo>
                      <a:pt x="6480" y="18360"/>
                      <a:pt x="2880" y="15120"/>
                      <a:pt x="2880" y="10800"/>
                    </a:cubicBezTo>
                    <a:cubicBezTo>
                      <a:pt x="2880" y="6480"/>
                      <a:pt x="6480" y="2880"/>
                      <a:pt x="10800" y="2880"/>
                    </a:cubicBezTo>
                    <a:cubicBezTo>
                      <a:pt x="15120" y="2880"/>
                      <a:pt x="18720" y="6480"/>
                      <a:pt x="18720" y="10800"/>
                    </a:cubicBezTo>
                    <a:cubicBezTo>
                      <a:pt x="18720" y="15120"/>
                      <a:pt x="15120" y="18360"/>
                      <a:pt x="10800" y="18360"/>
                    </a:cubicBezTo>
                    <a:close/>
                  </a:path>
                </a:pathLst>
              </a:custGeom>
              <a:solidFill>
                <a:srgbClr val="1B4367"/>
              </a:solidFill>
              <a:ln w="12700" cap="flat">
                <a:noFill/>
                <a:miter lim="400000"/>
              </a:ln>
              <a:effectLst/>
            </p:spPr>
            <p:txBody>
              <a:bodyPr wrap="square" lIns="45719" tIns="45719" rIns="45719" bIns="45719" numCol="1" anchor="ctr">
                <a:noAutofit/>
              </a:bodyPr>
              <a:lstStyle/>
              <a:p>
                <a:pPr algn="ctr">
                  <a:defRPr sz="1900">
                    <a:solidFill>
                      <a:srgbClr val="FFFFFF"/>
                    </a:solidFill>
                    <a:latin typeface="Arial"/>
                    <a:ea typeface="Arial"/>
                    <a:cs typeface="Arial"/>
                    <a:sym typeface="Arial"/>
                  </a:defRPr>
                </a:pPr>
              </a:p>
            </p:txBody>
          </p:sp>
          <p:sp>
            <p:nvSpPr>
              <p:cNvPr id="979" name="Freeform 291"/>
              <p:cNvSpPr/>
              <p:nvPr/>
            </p:nvSpPr>
            <p:spPr>
              <a:xfrm>
                <a:off x="0" y="964268"/>
                <a:ext cx="691276" cy="670244"/>
              </a:xfrm>
              <a:custGeom>
                <a:avLst/>
                <a:gdLst/>
                <a:ahLst/>
                <a:cxnLst>
                  <a:cxn ang="0">
                    <a:pos x="wd2" y="hd2"/>
                  </a:cxn>
                  <a:cxn ang="5400000">
                    <a:pos x="wd2" y="hd2"/>
                  </a:cxn>
                  <a:cxn ang="10800000">
                    <a:pos x="wd2" y="hd2"/>
                  </a:cxn>
                  <a:cxn ang="16200000">
                    <a:pos x="wd2" y="hd2"/>
                  </a:cxn>
                </a:cxnLst>
                <a:rect l="0" t="0" r="r" b="b"/>
                <a:pathLst>
                  <a:path w="21214" h="21205" fill="norm" stroke="1" extrusionOk="0">
                    <a:moveTo>
                      <a:pt x="15043" y="0"/>
                    </a:moveTo>
                    <a:cubicBezTo>
                      <a:pt x="1157" y="13698"/>
                      <a:pt x="1157" y="13698"/>
                      <a:pt x="1157" y="13698"/>
                    </a:cubicBezTo>
                    <a:cubicBezTo>
                      <a:pt x="-386" y="15278"/>
                      <a:pt x="-386" y="17912"/>
                      <a:pt x="1157" y="20020"/>
                    </a:cubicBezTo>
                    <a:cubicBezTo>
                      <a:pt x="2700" y="21600"/>
                      <a:pt x="5785" y="21600"/>
                      <a:pt x="7328" y="20020"/>
                    </a:cubicBezTo>
                    <a:cubicBezTo>
                      <a:pt x="21214" y="6322"/>
                      <a:pt x="21214" y="6322"/>
                      <a:pt x="21214" y="6322"/>
                    </a:cubicBezTo>
                    <a:lnTo>
                      <a:pt x="15043" y="0"/>
                    </a:lnTo>
                    <a:close/>
                  </a:path>
                </a:pathLst>
              </a:custGeom>
              <a:solidFill>
                <a:srgbClr val="1B4367"/>
              </a:solidFill>
              <a:ln w="12700" cap="flat">
                <a:noFill/>
                <a:miter lim="400000"/>
              </a:ln>
              <a:effectLst/>
            </p:spPr>
            <p:txBody>
              <a:bodyPr wrap="square" lIns="45719" tIns="45719" rIns="45719" bIns="45719" numCol="1" anchor="ctr">
                <a:noAutofit/>
              </a:bodyPr>
              <a:lstStyle/>
              <a:p>
                <a:pPr algn="ctr">
                  <a:defRPr sz="1900">
                    <a:solidFill>
                      <a:srgbClr val="FFFFFF"/>
                    </a:solidFill>
                    <a:latin typeface="Arial"/>
                    <a:ea typeface="Arial"/>
                    <a:cs typeface="Arial"/>
                    <a:sym typeface="Arial"/>
                  </a:defRPr>
                </a:pPr>
              </a:p>
            </p:txBody>
          </p:sp>
        </p:grpSp>
        <p:grpSp>
          <p:nvGrpSpPr>
            <p:cNvPr id="983" name="组合 51"/>
            <p:cNvGrpSpPr/>
            <p:nvPr/>
          </p:nvGrpSpPr>
          <p:grpSpPr>
            <a:xfrm>
              <a:off x="935644" y="324229"/>
              <a:ext cx="346504" cy="351001"/>
              <a:chOff x="0" y="0"/>
              <a:chExt cx="346502" cy="351000"/>
            </a:xfrm>
          </p:grpSpPr>
          <p:sp>
            <p:nvSpPr>
              <p:cNvPr id="981" name="Freeform 932"/>
              <p:cNvSpPr/>
              <p:nvPr/>
            </p:nvSpPr>
            <p:spPr>
              <a:xfrm>
                <a:off x="-1" y="-1"/>
                <a:ext cx="346504" cy="351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429" y="9164"/>
                    </a:moveTo>
                    <a:cubicBezTo>
                      <a:pt x="14988" y="9164"/>
                      <a:pt x="14767" y="9164"/>
                      <a:pt x="14547" y="9164"/>
                    </a:cubicBezTo>
                    <a:cubicBezTo>
                      <a:pt x="9037" y="14618"/>
                      <a:pt x="9037" y="14618"/>
                      <a:pt x="9037" y="14618"/>
                    </a:cubicBezTo>
                    <a:cubicBezTo>
                      <a:pt x="9037" y="14836"/>
                      <a:pt x="9037" y="15055"/>
                      <a:pt x="9037" y="15273"/>
                    </a:cubicBezTo>
                    <a:cubicBezTo>
                      <a:pt x="9037" y="18764"/>
                      <a:pt x="11902" y="21600"/>
                      <a:pt x="15429" y="21600"/>
                    </a:cubicBezTo>
                    <a:cubicBezTo>
                      <a:pt x="18735" y="21600"/>
                      <a:pt x="21600" y="18764"/>
                      <a:pt x="21600" y="15273"/>
                    </a:cubicBezTo>
                    <a:cubicBezTo>
                      <a:pt x="21600" y="12000"/>
                      <a:pt x="18735" y="9164"/>
                      <a:pt x="15429" y="9164"/>
                    </a:cubicBezTo>
                    <a:close/>
                    <a:moveTo>
                      <a:pt x="15429" y="19636"/>
                    </a:moveTo>
                    <a:cubicBezTo>
                      <a:pt x="13004" y="19636"/>
                      <a:pt x="11020" y="17673"/>
                      <a:pt x="11020" y="15273"/>
                    </a:cubicBezTo>
                    <a:cubicBezTo>
                      <a:pt x="11020" y="12873"/>
                      <a:pt x="13004" y="11127"/>
                      <a:pt x="15429" y="11127"/>
                    </a:cubicBezTo>
                    <a:cubicBezTo>
                      <a:pt x="17853" y="11127"/>
                      <a:pt x="19616" y="12873"/>
                      <a:pt x="19616" y="15273"/>
                    </a:cubicBezTo>
                    <a:cubicBezTo>
                      <a:pt x="19616" y="17673"/>
                      <a:pt x="17853" y="19636"/>
                      <a:pt x="15429" y="19636"/>
                    </a:cubicBezTo>
                    <a:close/>
                    <a:moveTo>
                      <a:pt x="12563" y="6327"/>
                    </a:moveTo>
                    <a:cubicBezTo>
                      <a:pt x="12563" y="2836"/>
                      <a:pt x="9698" y="0"/>
                      <a:pt x="6171" y="0"/>
                    </a:cubicBezTo>
                    <a:cubicBezTo>
                      <a:pt x="2645" y="0"/>
                      <a:pt x="0" y="2836"/>
                      <a:pt x="0" y="6327"/>
                    </a:cubicBezTo>
                    <a:cubicBezTo>
                      <a:pt x="0" y="9600"/>
                      <a:pt x="2645" y="12436"/>
                      <a:pt x="6171" y="12436"/>
                    </a:cubicBezTo>
                    <a:cubicBezTo>
                      <a:pt x="6392" y="12436"/>
                      <a:pt x="6833" y="12436"/>
                      <a:pt x="7053" y="12436"/>
                    </a:cubicBezTo>
                    <a:cubicBezTo>
                      <a:pt x="12343" y="6982"/>
                      <a:pt x="12343" y="6982"/>
                      <a:pt x="12343" y="6982"/>
                    </a:cubicBezTo>
                    <a:cubicBezTo>
                      <a:pt x="12343" y="6764"/>
                      <a:pt x="12563" y="6545"/>
                      <a:pt x="12563" y="6327"/>
                    </a:cubicBezTo>
                    <a:close/>
                    <a:moveTo>
                      <a:pt x="6171" y="10473"/>
                    </a:moveTo>
                    <a:cubicBezTo>
                      <a:pt x="3747" y="10473"/>
                      <a:pt x="1763" y="8727"/>
                      <a:pt x="1763" y="6327"/>
                    </a:cubicBezTo>
                    <a:cubicBezTo>
                      <a:pt x="1763" y="3927"/>
                      <a:pt x="3747" y="1964"/>
                      <a:pt x="6171" y="1964"/>
                    </a:cubicBezTo>
                    <a:cubicBezTo>
                      <a:pt x="8596" y="1964"/>
                      <a:pt x="10580" y="3927"/>
                      <a:pt x="10580" y="6327"/>
                    </a:cubicBezTo>
                    <a:cubicBezTo>
                      <a:pt x="10580" y="8727"/>
                      <a:pt x="8596" y="10473"/>
                      <a:pt x="6171" y="10473"/>
                    </a:cubicBezTo>
                    <a:close/>
                  </a:path>
                </a:pathLst>
              </a:custGeom>
              <a:solidFill>
                <a:srgbClr val="1B4367"/>
              </a:solidFill>
              <a:ln w="12700" cap="flat">
                <a:noFill/>
                <a:miter lim="400000"/>
              </a:ln>
              <a:effectLst/>
            </p:spPr>
            <p:txBody>
              <a:bodyPr wrap="square" lIns="45719" tIns="45719" rIns="45719" bIns="45719" numCol="1" anchor="ctr">
                <a:noAutofit/>
              </a:bodyPr>
              <a:lstStyle/>
              <a:p>
                <a:pPr algn="ctr">
                  <a:defRPr sz="1900">
                    <a:solidFill>
                      <a:srgbClr val="FFFFFF"/>
                    </a:solidFill>
                    <a:latin typeface="Arial"/>
                    <a:ea typeface="Arial"/>
                    <a:cs typeface="Arial"/>
                    <a:sym typeface="Arial"/>
                  </a:defRPr>
                </a:pPr>
              </a:p>
            </p:txBody>
          </p:sp>
          <p:sp>
            <p:nvSpPr>
              <p:cNvPr id="982" name="Freeform 933"/>
              <p:cNvSpPr/>
              <p:nvPr/>
            </p:nvSpPr>
            <p:spPr>
              <a:xfrm>
                <a:off x="39003" y="41999"/>
                <a:ext cx="268504" cy="267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456"/>
                    </a:moveTo>
                    <a:lnTo>
                      <a:pt x="1689" y="21600"/>
                    </a:lnTo>
                    <a:lnTo>
                      <a:pt x="0" y="20144"/>
                    </a:lnTo>
                    <a:lnTo>
                      <a:pt x="19911" y="0"/>
                    </a:lnTo>
                    <a:lnTo>
                      <a:pt x="21600" y="1456"/>
                    </a:lnTo>
                    <a:close/>
                  </a:path>
                </a:pathLst>
              </a:custGeom>
              <a:solidFill>
                <a:srgbClr val="1B4367"/>
              </a:solidFill>
              <a:ln w="12700" cap="flat">
                <a:noFill/>
                <a:miter lim="400000"/>
              </a:ln>
              <a:effectLst/>
            </p:spPr>
            <p:txBody>
              <a:bodyPr wrap="square" lIns="45719" tIns="45719" rIns="45719" bIns="45719" numCol="1" anchor="ctr">
                <a:noAutofit/>
              </a:bodyPr>
              <a:lstStyle/>
              <a:p>
                <a:pPr algn="ctr">
                  <a:defRPr sz="1900">
                    <a:solidFill>
                      <a:srgbClr val="FFFFFF"/>
                    </a:solidFill>
                    <a:latin typeface="Arial"/>
                    <a:ea typeface="Arial"/>
                    <a:cs typeface="Arial"/>
                    <a:sym typeface="Arial"/>
                  </a:defRPr>
                </a:pPr>
              </a:p>
            </p:txBody>
          </p:sp>
        </p:grpSp>
      </p:grpSp>
      <p:grpSp>
        <p:nvGrpSpPr>
          <p:cNvPr id="992" name="组合 58"/>
          <p:cNvGrpSpPr/>
          <p:nvPr/>
        </p:nvGrpSpPr>
        <p:grpSpPr>
          <a:xfrm>
            <a:off x="456644" y="3082333"/>
            <a:ext cx="1606265" cy="1634512"/>
            <a:chOff x="0" y="0"/>
            <a:chExt cx="1606264" cy="1634511"/>
          </a:xfrm>
        </p:grpSpPr>
        <p:grpSp>
          <p:nvGrpSpPr>
            <p:cNvPr id="987" name="组合 59"/>
            <p:cNvGrpSpPr/>
            <p:nvPr/>
          </p:nvGrpSpPr>
          <p:grpSpPr>
            <a:xfrm>
              <a:off x="984246" y="289561"/>
              <a:ext cx="255553" cy="425593"/>
              <a:chOff x="0" y="0"/>
              <a:chExt cx="255552" cy="425591"/>
            </a:xfrm>
          </p:grpSpPr>
          <p:sp>
            <p:nvSpPr>
              <p:cNvPr id="985" name="Freeform 69"/>
              <p:cNvSpPr/>
              <p:nvPr/>
            </p:nvSpPr>
            <p:spPr>
              <a:xfrm>
                <a:off x="-1" y="-1"/>
                <a:ext cx="255554" cy="275567"/>
              </a:xfrm>
              <a:custGeom>
                <a:avLst/>
                <a:gdLst/>
                <a:ahLst/>
                <a:cxnLst>
                  <a:cxn ang="0">
                    <a:pos x="wd2" y="hd2"/>
                  </a:cxn>
                  <a:cxn ang="5400000">
                    <a:pos x="wd2" y="hd2"/>
                  </a:cxn>
                  <a:cxn ang="10800000">
                    <a:pos x="wd2" y="hd2"/>
                  </a:cxn>
                  <a:cxn ang="16200000">
                    <a:pos x="wd2" y="hd2"/>
                  </a:cxn>
                </a:cxnLst>
                <a:rect l="0" t="0" r="r" b="b"/>
                <a:pathLst>
                  <a:path w="20091" h="21109" fill="norm" stroke="1" extrusionOk="0">
                    <a:moveTo>
                      <a:pt x="18483" y="11618"/>
                    </a:moveTo>
                    <a:cubicBezTo>
                      <a:pt x="17132" y="9327"/>
                      <a:pt x="15107" y="5727"/>
                      <a:pt x="13757" y="3436"/>
                    </a:cubicBezTo>
                    <a:cubicBezTo>
                      <a:pt x="12407" y="1473"/>
                      <a:pt x="12407" y="1473"/>
                      <a:pt x="12407" y="1473"/>
                    </a:cubicBezTo>
                    <a:cubicBezTo>
                      <a:pt x="11058" y="-491"/>
                      <a:pt x="9032" y="-491"/>
                      <a:pt x="7682" y="1473"/>
                    </a:cubicBezTo>
                    <a:cubicBezTo>
                      <a:pt x="6670" y="3436"/>
                      <a:pt x="6670" y="3436"/>
                      <a:pt x="6670" y="3436"/>
                    </a:cubicBezTo>
                    <a:cubicBezTo>
                      <a:pt x="5320" y="5727"/>
                      <a:pt x="2957" y="9327"/>
                      <a:pt x="1945" y="11618"/>
                    </a:cubicBezTo>
                    <a:cubicBezTo>
                      <a:pt x="595" y="13582"/>
                      <a:pt x="595" y="13582"/>
                      <a:pt x="595" y="13582"/>
                    </a:cubicBezTo>
                    <a:cubicBezTo>
                      <a:pt x="-755" y="15873"/>
                      <a:pt x="257" y="17509"/>
                      <a:pt x="2957" y="17509"/>
                    </a:cubicBezTo>
                    <a:cubicBezTo>
                      <a:pt x="5320" y="17509"/>
                      <a:pt x="5320" y="17509"/>
                      <a:pt x="5320" y="17509"/>
                    </a:cubicBezTo>
                    <a:cubicBezTo>
                      <a:pt x="5657" y="17509"/>
                      <a:pt x="5657" y="17509"/>
                      <a:pt x="5657" y="17509"/>
                    </a:cubicBezTo>
                    <a:cubicBezTo>
                      <a:pt x="5657" y="21109"/>
                      <a:pt x="5657" y="21109"/>
                      <a:pt x="5657" y="21109"/>
                    </a:cubicBezTo>
                    <a:cubicBezTo>
                      <a:pt x="7007" y="20127"/>
                      <a:pt x="8357" y="19800"/>
                      <a:pt x="10045" y="19800"/>
                    </a:cubicBezTo>
                    <a:cubicBezTo>
                      <a:pt x="10045" y="19800"/>
                      <a:pt x="10045" y="19800"/>
                      <a:pt x="10045" y="19800"/>
                    </a:cubicBezTo>
                    <a:cubicBezTo>
                      <a:pt x="11732" y="19800"/>
                      <a:pt x="13420" y="20127"/>
                      <a:pt x="14770" y="21109"/>
                    </a:cubicBezTo>
                    <a:cubicBezTo>
                      <a:pt x="14770" y="17509"/>
                      <a:pt x="14770" y="17509"/>
                      <a:pt x="14770" y="17509"/>
                    </a:cubicBezTo>
                    <a:cubicBezTo>
                      <a:pt x="14770" y="17509"/>
                      <a:pt x="14770" y="17509"/>
                      <a:pt x="14770" y="17509"/>
                    </a:cubicBezTo>
                    <a:cubicBezTo>
                      <a:pt x="17132" y="17509"/>
                      <a:pt x="17132" y="17509"/>
                      <a:pt x="17132" y="17509"/>
                    </a:cubicBezTo>
                    <a:cubicBezTo>
                      <a:pt x="19832" y="17509"/>
                      <a:pt x="20845" y="15545"/>
                      <a:pt x="19495" y="13582"/>
                    </a:cubicBezTo>
                    <a:lnTo>
                      <a:pt x="18483" y="11618"/>
                    </a:lnTo>
                    <a:close/>
                  </a:path>
                </a:pathLst>
              </a:custGeom>
              <a:solidFill>
                <a:srgbClr val="1B4367"/>
              </a:solidFill>
              <a:ln w="12700" cap="flat">
                <a:noFill/>
                <a:miter lim="400000"/>
              </a:ln>
              <a:effectLst/>
            </p:spPr>
            <p:txBody>
              <a:bodyPr wrap="square" lIns="45719" tIns="45719" rIns="45719" bIns="45719" numCol="1" anchor="t">
                <a:noAutofit/>
              </a:bodyPr>
              <a:lstStyle/>
              <a:p>
                <a:pPr>
                  <a:defRPr sz="1900">
                    <a:latin typeface="Arial"/>
                    <a:ea typeface="Arial"/>
                    <a:cs typeface="Arial"/>
                    <a:sym typeface="Arial"/>
                  </a:defRPr>
                </a:pPr>
              </a:p>
            </p:txBody>
          </p:sp>
          <p:sp>
            <p:nvSpPr>
              <p:cNvPr id="986" name="Freeform 70"/>
              <p:cNvSpPr/>
              <p:nvPr/>
            </p:nvSpPr>
            <p:spPr>
              <a:xfrm>
                <a:off x="55474" y="275565"/>
                <a:ext cx="150029" cy="150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491" y="0"/>
                    </a:moveTo>
                    <a:cubicBezTo>
                      <a:pt x="10491" y="0"/>
                      <a:pt x="10491" y="0"/>
                      <a:pt x="10491" y="0"/>
                    </a:cubicBezTo>
                    <a:cubicBezTo>
                      <a:pt x="10491" y="0"/>
                      <a:pt x="10491" y="0"/>
                      <a:pt x="10491" y="0"/>
                    </a:cubicBezTo>
                    <a:cubicBezTo>
                      <a:pt x="10491" y="0"/>
                      <a:pt x="10491" y="0"/>
                      <a:pt x="10491" y="0"/>
                    </a:cubicBezTo>
                    <a:cubicBezTo>
                      <a:pt x="10491" y="0"/>
                      <a:pt x="10491" y="0"/>
                      <a:pt x="10491" y="0"/>
                    </a:cubicBezTo>
                    <a:cubicBezTo>
                      <a:pt x="7406" y="0"/>
                      <a:pt x="4320" y="1234"/>
                      <a:pt x="2469" y="3703"/>
                    </a:cubicBezTo>
                    <a:cubicBezTo>
                      <a:pt x="617" y="5554"/>
                      <a:pt x="0" y="8023"/>
                      <a:pt x="0" y="10491"/>
                    </a:cubicBezTo>
                    <a:cubicBezTo>
                      <a:pt x="0" y="10491"/>
                      <a:pt x="0" y="10491"/>
                      <a:pt x="0" y="10491"/>
                    </a:cubicBezTo>
                    <a:cubicBezTo>
                      <a:pt x="0" y="16663"/>
                      <a:pt x="4937" y="21600"/>
                      <a:pt x="10491" y="21600"/>
                    </a:cubicBezTo>
                    <a:cubicBezTo>
                      <a:pt x="10491" y="21600"/>
                      <a:pt x="10491" y="21600"/>
                      <a:pt x="10491" y="21600"/>
                    </a:cubicBezTo>
                    <a:cubicBezTo>
                      <a:pt x="16663" y="21600"/>
                      <a:pt x="21600" y="16663"/>
                      <a:pt x="21600" y="10491"/>
                    </a:cubicBezTo>
                    <a:cubicBezTo>
                      <a:pt x="21600" y="10491"/>
                      <a:pt x="21600" y="10491"/>
                      <a:pt x="21600" y="10491"/>
                    </a:cubicBezTo>
                    <a:cubicBezTo>
                      <a:pt x="21600" y="8023"/>
                      <a:pt x="20366" y="5554"/>
                      <a:pt x="19131" y="3703"/>
                    </a:cubicBezTo>
                    <a:cubicBezTo>
                      <a:pt x="16663" y="1234"/>
                      <a:pt x="14194" y="0"/>
                      <a:pt x="10491" y="0"/>
                    </a:cubicBezTo>
                    <a:close/>
                  </a:path>
                </a:pathLst>
              </a:custGeom>
              <a:solidFill>
                <a:srgbClr val="1B4367"/>
              </a:solidFill>
              <a:ln w="12700" cap="flat">
                <a:noFill/>
                <a:miter lim="400000"/>
              </a:ln>
              <a:effectLst/>
            </p:spPr>
            <p:txBody>
              <a:bodyPr wrap="square" lIns="45719" tIns="45719" rIns="45719" bIns="45719" numCol="1" anchor="t">
                <a:noAutofit/>
              </a:bodyPr>
              <a:lstStyle/>
              <a:p>
                <a:pPr>
                  <a:defRPr sz="1900">
                    <a:latin typeface="Arial"/>
                    <a:ea typeface="Arial"/>
                    <a:cs typeface="Arial"/>
                    <a:sym typeface="Arial"/>
                  </a:defRPr>
                </a:pPr>
              </a:p>
            </p:txBody>
          </p:sp>
        </p:grpSp>
        <p:grpSp>
          <p:nvGrpSpPr>
            <p:cNvPr id="991" name="组合 60"/>
            <p:cNvGrpSpPr/>
            <p:nvPr/>
          </p:nvGrpSpPr>
          <p:grpSpPr>
            <a:xfrm>
              <a:off x="-1" y="-1"/>
              <a:ext cx="1606266" cy="1634513"/>
              <a:chOff x="0" y="0"/>
              <a:chExt cx="1606264" cy="1634510"/>
            </a:xfrm>
          </p:grpSpPr>
          <p:sp>
            <p:nvSpPr>
              <p:cNvPr id="988" name="Freeform 288"/>
              <p:cNvSpPr/>
              <p:nvPr/>
            </p:nvSpPr>
            <p:spPr>
              <a:xfrm>
                <a:off x="585701" y="767192"/>
                <a:ext cx="316733" cy="3026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540"/>
                    </a:moveTo>
                    <a:lnTo>
                      <a:pt x="8160" y="21600"/>
                    </a:lnTo>
                    <a:lnTo>
                      <a:pt x="0" y="13060"/>
                    </a:lnTo>
                    <a:lnTo>
                      <a:pt x="13920" y="0"/>
                    </a:lnTo>
                    <a:lnTo>
                      <a:pt x="21600" y="8540"/>
                    </a:lnTo>
                    <a:close/>
                  </a:path>
                </a:pathLst>
              </a:custGeom>
              <a:solidFill>
                <a:srgbClr val="1B4367"/>
              </a:solidFill>
              <a:ln w="12700" cap="flat">
                <a:noFill/>
                <a:miter lim="400000"/>
              </a:ln>
              <a:effectLst/>
            </p:spPr>
            <p:txBody>
              <a:bodyPr wrap="square" lIns="45719" tIns="45719" rIns="45719" bIns="45719" numCol="1" anchor="t">
                <a:noAutofit/>
              </a:bodyPr>
              <a:lstStyle/>
              <a:p>
                <a:pPr>
                  <a:defRPr sz="1900">
                    <a:latin typeface="Arial"/>
                    <a:ea typeface="Arial"/>
                    <a:cs typeface="Arial"/>
                    <a:sym typeface="Arial"/>
                  </a:defRPr>
                </a:pPr>
              </a:p>
            </p:txBody>
          </p:sp>
          <p:sp>
            <p:nvSpPr>
              <p:cNvPr id="989" name="Freeform 289"/>
              <p:cNvSpPr/>
              <p:nvPr/>
            </p:nvSpPr>
            <p:spPr>
              <a:xfrm>
                <a:off x="606805" y="0"/>
                <a:ext cx="999460" cy="9994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680" y="0"/>
                      <a:pt x="0" y="4680"/>
                      <a:pt x="0" y="10800"/>
                    </a:cubicBezTo>
                    <a:cubicBezTo>
                      <a:pt x="0" y="16920"/>
                      <a:pt x="4680" y="21600"/>
                      <a:pt x="10800" y="21600"/>
                    </a:cubicBezTo>
                    <a:cubicBezTo>
                      <a:pt x="16920" y="21600"/>
                      <a:pt x="21600" y="16920"/>
                      <a:pt x="21600" y="10800"/>
                    </a:cubicBezTo>
                    <a:cubicBezTo>
                      <a:pt x="21600" y="4680"/>
                      <a:pt x="16920" y="0"/>
                      <a:pt x="10800" y="0"/>
                    </a:cubicBezTo>
                    <a:close/>
                    <a:moveTo>
                      <a:pt x="10800" y="18360"/>
                    </a:moveTo>
                    <a:cubicBezTo>
                      <a:pt x="6480" y="18360"/>
                      <a:pt x="2880" y="15120"/>
                      <a:pt x="2880" y="10800"/>
                    </a:cubicBezTo>
                    <a:cubicBezTo>
                      <a:pt x="2880" y="6480"/>
                      <a:pt x="6480" y="2880"/>
                      <a:pt x="10800" y="2880"/>
                    </a:cubicBezTo>
                    <a:cubicBezTo>
                      <a:pt x="15120" y="2880"/>
                      <a:pt x="18720" y="6480"/>
                      <a:pt x="18720" y="10800"/>
                    </a:cubicBezTo>
                    <a:cubicBezTo>
                      <a:pt x="18720" y="15120"/>
                      <a:pt x="15120" y="18360"/>
                      <a:pt x="10800" y="18360"/>
                    </a:cubicBezTo>
                    <a:close/>
                  </a:path>
                </a:pathLst>
              </a:custGeom>
              <a:solidFill>
                <a:srgbClr val="1B4367"/>
              </a:solidFill>
              <a:ln w="12700" cap="flat">
                <a:noFill/>
                <a:miter lim="400000"/>
              </a:ln>
              <a:effectLst/>
            </p:spPr>
            <p:txBody>
              <a:bodyPr wrap="square" lIns="45719" tIns="45719" rIns="45719" bIns="45719" numCol="1" anchor="t">
                <a:noAutofit/>
              </a:bodyPr>
              <a:lstStyle/>
              <a:p>
                <a:pPr>
                  <a:defRPr sz="1900">
                    <a:latin typeface="Arial"/>
                    <a:ea typeface="Arial"/>
                    <a:cs typeface="Arial"/>
                    <a:sym typeface="Arial"/>
                  </a:defRPr>
                </a:pPr>
              </a:p>
            </p:txBody>
          </p:sp>
          <p:sp>
            <p:nvSpPr>
              <p:cNvPr id="990" name="Freeform 291"/>
              <p:cNvSpPr/>
              <p:nvPr/>
            </p:nvSpPr>
            <p:spPr>
              <a:xfrm>
                <a:off x="-1" y="964268"/>
                <a:ext cx="691277" cy="670244"/>
              </a:xfrm>
              <a:custGeom>
                <a:avLst/>
                <a:gdLst/>
                <a:ahLst/>
                <a:cxnLst>
                  <a:cxn ang="0">
                    <a:pos x="wd2" y="hd2"/>
                  </a:cxn>
                  <a:cxn ang="5400000">
                    <a:pos x="wd2" y="hd2"/>
                  </a:cxn>
                  <a:cxn ang="10800000">
                    <a:pos x="wd2" y="hd2"/>
                  </a:cxn>
                  <a:cxn ang="16200000">
                    <a:pos x="wd2" y="hd2"/>
                  </a:cxn>
                </a:cxnLst>
                <a:rect l="0" t="0" r="r" b="b"/>
                <a:pathLst>
                  <a:path w="21214" h="21205" fill="norm" stroke="1" extrusionOk="0">
                    <a:moveTo>
                      <a:pt x="15043" y="0"/>
                    </a:moveTo>
                    <a:cubicBezTo>
                      <a:pt x="1157" y="13698"/>
                      <a:pt x="1157" y="13698"/>
                      <a:pt x="1157" y="13698"/>
                    </a:cubicBezTo>
                    <a:cubicBezTo>
                      <a:pt x="-386" y="15278"/>
                      <a:pt x="-386" y="17912"/>
                      <a:pt x="1157" y="20020"/>
                    </a:cubicBezTo>
                    <a:cubicBezTo>
                      <a:pt x="2700" y="21600"/>
                      <a:pt x="5785" y="21600"/>
                      <a:pt x="7328" y="20020"/>
                    </a:cubicBezTo>
                    <a:cubicBezTo>
                      <a:pt x="21214" y="6322"/>
                      <a:pt x="21214" y="6322"/>
                      <a:pt x="21214" y="6322"/>
                    </a:cubicBezTo>
                    <a:lnTo>
                      <a:pt x="15043" y="0"/>
                    </a:lnTo>
                    <a:close/>
                  </a:path>
                </a:pathLst>
              </a:custGeom>
              <a:solidFill>
                <a:srgbClr val="1B4367"/>
              </a:solidFill>
              <a:ln w="12700" cap="flat">
                <a:noFill/>
                <a:miter lim="400000"/>
              </a:ln>
              <a:effectLst/>
            </p:spPr>
            <p:txBody>
              <a:bodyPr wrap="square" lIns="45719" tIns="45719" rIns="45719" bIns="45719" numCol="1" anchor="t">
                <a:noAutofit/>
              </a:bodyPr>
              <a:lstStyle/>
              <a:p>
                <a:pPr>
                  <a:defRPr sz="1900">
                    <a:latin typeface="Arial"/>
                    <a:ea typeface="Arial"/>
                    <a:cs typeface="Arial"/>
                    <a:sym typeface="Arial"/>
                  </a:defRPr>
                </a:pPr>
              </a:p>
            </p:txBody>
          </p:sp>
        </p:grpSp>
      </p:grpSp>
      <p:sp>
        <p:nvSpPr>
          <p:cNvPr id="993" name="TextBox 1210"/>
          <p:cNvSpPr txBox="1"/>
          <p:nvPr/>
        </p:nvSpPr>
        <p:spPr>
          <a:xfrm>
            <a:off x="833541" y="791972"/>
            <a:ext cx="4996196" cy="9448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Used data-driven optimization because the goal is to describe the relationship, real-world scenarios are more complex</a:t>
            </a:r>
          </a:p>
        </p:txBody>
      </p:sp>
      <p:grpSp>
        <p:nvGrpSpPr>
          <p:cNvPr id="996" name="组合 107"/>
          <p:cNvGrpSpPr/>
          <p:nvPr/>
        </p:nvGrpSpPr>
        <p:grpSpPr>
          <a:xfrm>
            <a:off x="365062" y="852017"/>
            <a:ext cx="368595" cy="368595"/>
            <a:chOff x="0" y="0"/>
            <a:chExt cx="368593" cy="368593"/>
          </a:xfrm>
        </p:grpSpPr>
        <p:sp>
          <p:nvSpPr>
            <p:cNvPr id="994"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995"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1</a:t>
              </a:r>
            </a:p>
          </p:txBody>
        </p:sp>
      </p:grpSp>
      <p:sp>
        <p:nvSpPr>
          <p:cNvPr id="997" name="TextBox 1210"/>
          <p:cNvSpPr txBox="1"/>
          <p:nvPr/>
        </p:nvSpPr>
        <p:spPr>
          <a:xfrm>
            <a:off x="921982" y="1872256"/>
            <a:ext cx="5617554"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Did not try complex datasets because it is time-consuming</a:t>
            </a:r>
          </a:p>
        </p:txBody>
      </p:sp>
      <p:grpSp>
        <p:nvGrpSpPr>
          <p:cNvPr id="1000" name="组合 107"/>
          <p:cNvGrpSpPr/>
          <p:nvPr/>
        </p:nvGrpSpPr>
        <p:grpSpPr>
          <a:xfrm>
            <a:off x="453503" y="2014349"/>
            <a:ext cx="368595" cy="368595"/>
            <a:chOff x="0" y="0"/>
            <a:chExt cx="368593" cy="368593"/>
          </a:xfrm>
        </p:grpSpPr>
        <p:sp>
          <p:nvSpPr>
            <p:cNvPr id="998"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999"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2</a:t>
              </a:r>
            </a:p>
          </p:txBody>
        </p:sp>
      </p:grpSp>
      <p:sp>
        <p:nvSpPr>
          <p:cNvPr id="1001" name="TextBox 1210"/>
          <p:cNvSpPr txBox="1"/>
          <p:nvPr/>
        </p:nvSpPr>
        <p:spPr>
          <a:xfrm>
            <a:off x="2674273" y="2660440"/>
            <a:ext cx="6206408"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Did not consider communication constraints but lower accuracy is expected with optimizations</a:t>
            </a:r>
          </a:p>
        </p:txBody>
      </p:sp>
      <p:grpSp>
        <p:nvGrpSpPr>
          <p:cNvPr id="1004" name="组合 107"/>
          <p:cNvGrpSpPr/>
          <p:nvPr/>
        </p:nvGrpSpPr>
        <p:grpSpPr>
          <a:xfrm>
            <a:off x="2205794" y="2720485"/>
            <a:ext cx="368595" cy="368595"/>
            <a:chOff x="0" y="0"/>
            <a:chExt cx="368593" cy="368593"/>
          </a:xfrm>
        </p:grpSpPr>
        <p:sp>
          <p:nvSpPr>
            <p:cNvPr id="1002"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1003"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3</a:t>
              </a:r>
            </a:p>
          </p:txBody>
        </p:sp>
      </p:grpSp>
      <p:sp>
        <p:nvSpPr>
          <p:cNvPr id="1005" name="TextBox 1210"/>
          <p:cNvSpPr txBox="1"/>
          <p:nvPr/>
        </p:nvSpPr>
        <p:spPr>
          <a:xfrm>
            <a:off x="3379538" y="3479467"/>
            <a:ext cx="4996197" cy="6527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Explanations may be empirical, will back up them with research in report</a:t>
            </a:r>
          </a:p>
        </p:txBody>
      </p:sp>
      <p:grpSp>
        <p:nvGrpSpPr>
          <p:cNvPr id="1008" name="组合 107"/>
          <p:cNvGrpSpPr/>
          <p:nvPr/>
        </p:nvGrpSpPr>
        <p:grpSpPr>
          <a:xfrm>
            <a:off x="2911059" y="3472827"/>
            <a:ext cx="368595" cy="368595"/>
            <a:chOff x="0" y="0"/>
            <a:chExt cx="368593" cy="368593"/>
          </a:xfrm>
        </p:grpSpPr>
        <p:sp>
          <p:nvSpPr>
            <p:cNvPr id="1006"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1007"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4</a:t>
              </a:r>
            </a:p>
          </p:txBody>
        </p:sp>
      </p:grpSp>
      <p:sp>
        <p:nvSpPr>
          <p:cNvPr id="1009" name="TextBox 1210"/>
          <p:cNvSpPr txBox="1"/>
          <p:nvPr/>
        </p:nvSpPr>
        <p:spPr>
          <a:xfrm>
            <a:off x="2388654" y="4298494"/>
            <a:ext cx="5515925" cy="3606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900">
                <a:solidFill>
                  <a:srgbClr val="1B4367"/>
                </a:solidFill>
              </a:defRPr>
            </a:lvl1pPr>
          </a:lstStyle>
          <a:p>
            <a:pPr/>
            <a:r>
              <a:t>Computer hardware, time, ML knowledge…</a:t>
            </a:r>
          </a:p>
        </p:txBody>
      </p:sp>
      <p:grpSp>
        <p:nvGrpSpPr>
          <p:cNvPr id="1012" name="组合 107"/>
          <p:cNvGrpSpPr/>
          <p:nvPr/>
        </p:nvGrpSpPr>
        <p:grpSpPr>
          <a:xfrm>
            <a:off x="1920175" y="4291855"/>
            <a:ext cx="368595" cy="368595"/>
            <a:chOff x="0" y="0"/>
            <a:chExt cx="368593" cy="368593"/>
          </a:xfrm>
        </p:grpSpPr>
        <p:sp>
          <p:nvSpPr>
            <p:cNvPr id="1010"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1011"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5</a:t>
              </a:r>
            </a:p>
          </p:txBody>
        </p:sp>
      </p:grpSp>
    </p:spTree>
  </p:cSld>
  <p:clrMapOvr>
    <a:masterClrMapping/>
  </p:clrMapOvr>
  <mc:AlternateContent xmlns:mc="http://schemas.openxmlformats.org/markup-compatibility/2006">
    <mc:Choice xmlns:p14="http://schemas.microsoft.com/office/powerpoint/2010/main" Requires="p14">
      <p:transition spd="slow" advClick="1" p14:dur="1200">
        <p14:warp dir="ou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975"/>
                                        </p:tgtEl>
                                        <p:attrNameLst>
                                          <p:attrName>style.visibility</p:attrName>
                                        </p:attrNameLst>
                                      </p:cBhvr>
                                      <p:to>
                                        <p:strVal val="visible"/>
                                      </p:to>
                                    </p:set>
                                    <p:anim calcmode="lin" valueType="num">
                                      <p:cBhvr>
                                        <p:cTn id="7" dur="500" fill="hold"/>
                                        <p:tgtEl>
                                          <p:spTgt spid="975"/>
                                        </p:tgtEl>
                                        <p:attrNameLst>
                                          <p:attrName>ppt_w</p:attrName>
                                        </p:attrNameLst>
                                      </p:cBhvr>
                                      <p:tavLst>
                                        <p:tav tm="0">
                                          <p:val>
                                            <p:fltVal val="0"/>
                                          </p:val>
                                        </p:tav>
                                        <p:tav tm="100000">
                                          <p:val>
                                            <p:strVal val="#ppt_w"/>
                                          </p:val>
                                        </p:tav>
                                      </p:tavLst>
                                    </p:anim>
                                    <p:anim calcmode="lin" valueType="num">
                                      <p:cBhvr>
                                        <p:cTn id="8" dur="500" fill="hold"/>
                                        <p:tgtEl>
                                          <p:spTgt spid="97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976"/>
                                        </p:tgtEl>
                                        <p:attrNameLst>
                                          <p:attrName>style.visibility</p:attrName>
                                        </p:attrNameLst>
                                      </p:cBhvr>
                                      <p:to>
                                        <p:strVal val="visible"/>
                                      </p:to>
                                    </p:set>
                                    <p:animEffect filter="wipe(left)" transition="in">
                                      <p:cBhvr>
                                        <p:cTn id="12" dur="300"/>
                                        <p:tgtEl>
                                          <p:spTgt spid="976"/>
                                        </p:tgtEl>
                                      </p:cBhvr>
                                    </p:animEffect>
                                  </p:childTnLst>
                                </p:cTn>
                              </p:par>
                            </p:childTnLst>
                          </p:cTn>
                        </p:par>
                        <p:par>
                          <p:cTn id="13" fill="hold">
                            <p:stCondLst>
                              <p:cond delay="800"/>
                            </p:stCondLst>
                            <p:childTnLst>
                              <p:par>
                                <p:cTn id="14" presetClass="entr" nodeType="afterEffect" presetSubtype="16" presetID="23" grpId="3" fill="hold">
                                  <p:stCondLst>
                                    <p:cond delay="250"/>
                                  </p:stCondLst>
                                  <p:iterate type="el" backwards="0">
                                    <p:tmAbs val="0"/>
                                  </p:iterate>
                                  <p:childTnLst>
                                    <p:set>
                                      <p:cBhvr>
                                        <p:cTn id="15" fill="hold"/>
                                        <p:tgtEl>
                                          <p:spTgt spid="984"/>
                                        </p:tgtEl>
                                        <p:attrNameLst>
                                          <p:attrName>style.visibility</p:attrName>
                                        </p:attrNameLst>
                                      </p:cBhvr>
                                      <p:to>
                                        <p:strVal val="visible"/>
                                      </p:to>
                                    </p:set>
                                    <p:anim calcmode="lin" valueType="num">
                                      <p:cBhvr>
                                        <p:cTn id="16" dur="350" fill="hold"/>
                                        <p:tgtEl>
                                          <p:spTgt spid="984"/>
                                        </p:tgtEl>
                                        <p:attrNameLst>
                                          <p:attrName>ppt_w</p:attrName>
                                        </p:attrNameLst>
                                      </p:cBhvr>
                                      <p:tavLst>
                                        <p:tav tm="0">
                                          <p:val>
                                            <p:fltVal val="0"/>
                                          </p:val>
                                        </p:tav>
                                        <p:tav tm="100000">
                                          <p:val>
                                            <p:strVal val="#ppt_w"/>
                                          </p:val>
                                        </p:tav>
                                      </p:tavLst>
                                    </p:anim>
                                    <p:anim calcmode="lin" valueType="num">
                                      <p:cBhvr>
                                        <p:cTn id="17" dur="350" fill="hold"/>
                                        <p:tgtEl>
                                          <p:spTgt spid="984"/>
                                        </p:tgtEl>
                                        <p:attrNameLst>
                                          <p:attrName>ppt_h</p:attrName>
                                        </p:attrNameLst>
                                      </p:cBhvr>
                                      <p:tavLst>
                                        <p:tav tm="0">
                                          <p:val>
                                            <p:fltVal val="0"/>
                                          </p:val>
                                        </p:tav>
                                        <p:tav tm="100000">
                                          <p:val>
                                            <p:strVal val="#ppt_h"/>
                                          </p:val>
                                        </p:tav>
                                      </p:tavLst>
                                    </p:anim>
                                  </p:childTnLst>
                                </p:cTn>
                              </p:par>
                            </p:childTnLst>
                          </p:cTn>
                        </p:par>
                        <p:par>
                          <p:cTn id="18" fill="hold">
                            <p:stCondLst>
                              <p:cond delay="1400"/>
                            </p:stCondLst>
                            <p:childTnLst>
                              <p:par>
                                <p:cTn id="19" presetClass="entr" nodeType="afterEffect" presetSubtype="16" presetID="23" grpId="4" fill="hold">
                                  <p:stCondLst>
                                    <p:cond delay="3500"/>
                                  </p:stCondLst>
                                  <p:iterate type="el" backwards="0">
                                    <p:tmAbs val="0"/>
                                  </p:iterate>
                                  <p:childTnLst>
                                    <p:set>
                                      <p:cBhvr>
                                        <p:cTn id="20" fill="hold"/>
                                        <p:tgtEl>
                                          <p:spTgt spid="992"/>
                                        </p:tgtEl>
                                        <p:attrNameLst>
                                          <p:attrName>style.visibility</p:attrName>
                                        </p:attrNameLst>
                                      </p:cBhvr>
                                      <p:to>
                                        <p:strVal val="visible"/>
                                      </p:to>
                                    </p:set>
                                    <p:anim calcmode="lin" valueType="num">
                                      <p:cBhvr>
                                        <p:cTn id="21" dur="350" fill="hold"/>
                                        <p:tgtEl>
                                          <p:spTgt spid="992"/>
                                        </p:tgtEl>
                                        <p:attrNameLst>
                                          <p:attrName>ppt_w</p:attrName>
                                        </p:attrNameLst>
                                      </p:cBhvr>
                                      <p:tavLst>
                                        <p:tav tm="0">
                                          <p:val>
                                            <p:fltVal val="0"/>
                                          </p:val>
                                        </p:tav>
                                        <p:tav tm="100000">
                                          <p:val>
                                            <p:strVal val="#ppt_w"/>
                                          </p:val>
                                        </p:tav>
                                      </p:tavLst>
                                    </p:anim>
                                    <p:anim calcmode="lin" valueType="num">
                                      <p:cBhvr>
                                        <p:cTn id="22" dur="350" fill="hold"/>
                                        <p:tgtEl>
                                          <p:spTgt spid="992"/>
                                        </p:tgtEl>
                                        <p:attrNameLst>
                                          <p:attrName>ppt_h</p:attrName>
                                        </p:attrNameLst>
                                      </p:cBhvr>
                                      <p:tavLst>
                                        <p:tav tm="0">
                                          <p:val>
                                            <p:fltVal val="0"/>
                                          </p:val>
                                        </p:tav>
                                        <p:tav tm="100000">
                                          <p:val>
                                            <p:strVal val="#ppt_h"/>
                                          </p:val>
                                        </p:tav>
                                      </p:tavLst>
                                    </p:anim>
                                  </p:childTnLst>
                                </p:cTn>
                              </p:par>
                            </p:childTnLst>
                          </p:cTn>
                        </p:par>
                        <p:par>
                          <p:cTn id="23" fill="hold">
                            <p:stCondLst>
                              <p:cond delay="5250"/>
                            </p:stCondLst>
                            <p:childTnLst>
                              <p:par>
                                <p:cTn id="24" presetClass="entr" nodeType="afterEffect" presetSubtype="16" presetID="23" grpId="5" fill="hold">
                                  <p:stCondLst>
                                    <p:cond delay="0"/>
                                  </p:stCondLst>
                                  <p:iterate type="el" backwards="0">
                                    <p:tmAbs val="0"/>
                                  </p:iterate>
                                  <p:childTnLst>
                                    <p:set>
                                      <p:cBhvr>
                                        <p:cTn id="25" fill="hold"/>
                                        <p:tgtEl>
                                          <p:spTgt spid="996"/>
                                        </p:tgtEl>
                                        <p:attrNameLst>
                                          <p:attrName>style.visibility</p:attrName>
                                        </p:attrNameLst>
                                      </p:cBhvr>
                                      <p:to>
                                        <p:strVal val="visible"/>
                                      </p:to>
                                    </p:set>
                                    <p:anim calcmode="lin" valueType="num">
                                      <p:cBhvr>
                                        <p:cTn id="26" dur="500" fill="hold"/>
                                        <p:tgtEl>
                                          <p:spTgt spid="996"/>
                                        </p:tgtEl>
                                        <p:attrNameLst>
                                          <p:attrName>ppt_w</p:attrName>
                                        </p:attrNameLst>
                                      </p:cBhvr>
                                      <p:tavLst>
                                        <p:tav tm="0">
                                          <p:val>
                                            <p:fltVal val="0"/>
                                          </p:val>
                                        </p:tav>
                                        <p:tav tm="100000">
                                          <p:val>
                                            <p:strVal val="#ppt_w"/>
                                          </p:val>
                                        </p:tav>
                                      </p:tavLst>
                                    </p:anim>
                                    <p:anim calcmode="lin" valueType="num">
                                      <p:cBhvr>
                                        <p:cTn id="27" dur="500" fill="hold"/>
                                        <p:tgtEl>
                                          <p:spTgt spid="996"/>
                                        </p:tgtEl>
                                        <p:attrNameLst>
                                          <p:attrName>ppt_h</p:attrName>
                                        </p:attrNameLst>
                                      </p:cBhvr>
                                      <p:tavLst>
                                        <p:tav tm="0">
                                          <p:val>
                                            <p:fltVal val="0"/>
                                          </p:val>
                                        </p:tav>
                                        <p:tav tm="100000">
                                          <p:val>
                                            <p:strVal val="#ppt_h"/>
                                          </p:val>
                                        </p:tav>
                                      </p:tavLst>
                                    </p:anim>
                                  </p:childTnLst>
                                </p:cTn>
                              </p:par>
                            </p:childTnLst>
                          </p:cTn>
                        </p:par>
                        <p:par>
                          <p:cTn id="28" fill="hold">
                            <p:stCondLst>
                              <p:cond delay="5750"/>
                            </p:stCondLst>
                            <p:childTnLst>
                              <p:par>
                                <p:cTn id="29" presetClass="entr" nodeType="afterEffect" presetSubtype="1" presetID="2" grpId="6" fill="hold">
                                  <p:stCondLst>
                                    <p:cond delay="0"/>
                                  </p:stCondLst>
                                  <p:iterate type="el" backwards="0">
                                    <p:tmAbs val="0"/>
                                  </p:iterate>
                                  <p:childTnLst>
                                    <p:set>
                                      <p:cBhvr>
                                        <p:cTn id="30" fill="hold"/>
                                        <p:tgtEl>
                                          <p:spTgt spid="993"/>
                                        </p:tgtEl>
                                        <p:attrNameLst>
                                          <p:attrName>style.visibility</p:attrName>
                                        </p:attrNameLst>
                                      </p:cBhvr>
                                      <p:to>
                                        <p:strVal val="visible"/>
                                      </p:to>
                                    </p:set>
                                    <p:anim calcmode="lin" valueType="num">
                                      <p:cBhvr>
                                        <p:cTn id="31" dur="500" fill="hold"/>
                                        <p:tgtEl>
                                          <p:spTgt spid="993"/>
                                        </p:tgtEl>
                                        <p:attrNameLst>
                                          <p:attrName>ppt_x</p:attrName>
                                        </p:attrNameLst>
                                      </p:cBhvr>
                                      <p:tavLst>
                                        <p:tav tm="0">
                                          <p:val>
                                            <p:strVal val="#ppt_x"/>
                                          </p:val>
                                        </p:tav>
                                        <p:tav tm="100000">
                                          <p:val>
                                            <p:strVal val="#ppt_x"/>
                                          </p:val>
                                        </p:tav>
                                      </p:tavLst>
                                    </p:anim>
                                    <p:anim calcmode="lin" valueType="num">
                                      <p:cBhvr>
                                        <p:cTn id="32" dur="500" fill="hold"/>
                                        <p:tgtEl>
                                          <p:spTgt spid="993"/>
                                        </p:tgtEl>
                                        <p:attrNameLst>
                                          <p:attrName>ppt_y</p:attrName>
                                        </p:attrNameLst>
                                      </p:cBhvr>
                                      <p:tavLst>
                                        <p:tav tm="0">
                                          <p:val>
                                            <p:strVal val="0-#ppt_h/2"/>
                                          </p:val>
                                        </p:tav>
                                        <p:tav tm="100000">
                                          <p:val>
                                            <p:strVal val="#ppt_y"/>
                                          </p:val>
                                        </p:tav>
                                      </p:tavLst>
                                    </p:anim>
                                  </p:childTnLst>
                                </p:cTn>
                              </p:par>
                            </p:childTnLst>
                          </p:cTn>
                        </p:par>
                        <p:par>
                          <p:cTn id="33" fill="hold">
                            <p:stCondLst>
                              <p:cond delay="6250"/>
                            </p:stCondLst>
                            <p:childTnLst>
                              <p:par>
                                <p:cTn id="34" presetClass="entr" nodeType="afterEffect" presetSubtype="16" presetID="23" grpId="7" fill="hold">
                                  <p:stCondLst>
                                    <p:cond delay="0"/>
                                  </p:stCondLst>
                                  <p:iterate type="el" backwards="0">
                                    <p:tmAbs val="0"/>
                                  </p:iterate>
                                  <p:childTnLst>
                                    <p:set>
                                      <p:cBhvr>
                                        <p:cTn id="35" fill="hold"/>
                                        <p:tgtEl>
                                          <p:spTgt spid="1000"/>
                                        </p:tgtEl>
                                        <p:attrNameLst>
                                          <p:attrName>style.visibility</p:attrName>
                                        </p:attrNameLst>
                                      </p:cBhvr>
                                      <p:to>
                                        <p:strVal val="visible"/>
                                      </p:to>
                                    </p:set>
                                    <p:anim calcmode="lin" valueType="num">
                                      <p:cBhvr>
                                        <p:cTn id="36" dur="500" fill="hold"/>
                                        <p:tgtEl>
                                          <p:spTgt spid="1000"/>
                                        </p:tgtEl>
                                        <p:attrNameLst>
                                          <p:attrName>ppt_w</p:attrName>
                                        </p:attrNameLst>
                                      </p:cBhvr>
                                      <p:tavLst>
                                        <p:tav tm="0">
                                          <p:val>
                                            <p:fltVal val="0"/>
                                          </p:val>
                                        </p:tav>
                                        <p:tav tm="100000">
                                          <p:val>
                                            <p:strVal val="#ppt_w"/>
                                          </p:val>
                                        </p:tav>
                                      </p:tavLst>
                                    </p:anim>
                                    <p:anim calcmode="lin" valueType="num">
                                      <p:cBhvr>
                                        <p:cTn id="37" dur="500" fill="hold"/>
                                        <p:tgtEl>
                                          <p:spTgt spid="1000"/>
                                        </p:tgtEl>
                                        <p:attrNameLst>
                                          <p:attrName>ppt_h</p:attrName>
                                        </p:attrNameLst>
                                      </p:cBhvr>
                                      <p:tavLst>
                                        <p:tav tm="0">
                                          <p:val>
                                            <p:fltVal val="0"/>
                                          </p:val>
                                        </p:tav>
                                        <p:tav tm="100000">
                                          <p:val>
                                            <p:strVal val="#ppt_h"/>
                                          </p:val>
                                        </p:tav>
                                      </p:tavLst>
                                    </p:anim>
                                  </p:childTnLst>
                                </p:cTn>
                              </p:par>
                            </p:childTnLst>
                          </p:cTn>
                        </p:par>
                        <p:par>
                          <p:cTn id="38" fill="hold">
                            <p:stCondLst>
                              <p:cond delay="6750"/>
                            </p:stCondLst>
                            <p:childTnLst>
                              <p:par>
                                <p:cTn id="39" presetClass="entr" nodeType="afterEffect" presetSubtype="1" presetID="2" grpId="8" fill="hold">
                                  <p:stCondLst>
                                    <p:cond delay="0"/>
                                  </p:stCondLst>
                                  <p:iterate type="el" backwards="0">
                                    <p:tmAbs val="0"/>
                                  </p:iterate>
                                  <p:childTnLst>
                                    <p:set>
                                      <p:cBhvr>
                                        <p:cTn id="40" fill="hold"/>
                                        <p:tgtEl>
                                          <p:spTgt spid="997"/>
                                        </p:tgtEl>
                                        <p:attrNameLst>
                                          <p:attrName>style.visibility</p:attrName>
                                        </p:attrNameLst>
                                      </p:cBhvr>
                                      <p:to>
                                        <p:strVal val="visible"/>
                                      </p:to>
                                    </p:set>
                                    <p:anim calcmode="lin" valueType="num">
                                      <p:cBhvr>
                                        <p:cTn id="41" dur="500" fill="hold"/>
                                        <p:tgtEl>
                                          <p:spTgt spid="997"/>
                                        </p:tgtEl>
                                        <p:attrNameLst>
                                          <p:attrName>ppt_x</p:attrName>
                                        </p:attrNameLst>
                                      </p:cBhvr>
                                      <p:tavLst>
                                        <p:tav tm="0">
                                          <p:val>
                                            <p:strVal val="#ppt_x"/>
                                          </p:val>
                                        </p:tav>
                                        <p:tav tm="100000">
                                          <p:val>
                                            <p:strVal val="#ppt_x"/>
                                          </p:val>
                                        </p:tav>
                                      </p:tavLst>
                                    </p:anim>
                                    <p:anim calcmode="lin" valueType="num">
                                      <p:cBhvr>
                                        <p:cTn id="42" dur="500" fill="hold"/>
                                        <p:tgtEl>
                                          <p:spTgt spid="997"/>
                                        </p:tgtEl>
                                        <p:attrNameLst>
                                          <p:attrName>ppt_y</p:attrName>
                                        </p:attrNameLst>
                                      </p:cBhvr>
                                      <p:tavLst>
                                        <p:tav tm="0">
                                          <p:val>
                                            <p:strVal val="0-#ppt_h/2"/>
                                          </p:val>
                                        </p:tav>
                                        <p:tav tm="100000">
                                          <p:val>
                                            <p:strVal val="#ppt_y"/>
                                          </p:val>
                                        </p:tav>
                                      </p:tavLst>
                                    </p:anim>
                                  </p:childTnLst>
                                </p:cTn>
                              </p:par>
                            </p:childTnLst>
                          </p:cTn>
                        </p:par>
                        <p:par>
                          <p:cTn id="43" fill="hold">
                            <p:stCondLst>
                              <p:cond delay="7250"/>
                            </p:stCondLst>
                            <p:childTnLst>
                              <p:par>
                                <p:cTn id="44" presetClass="entr" nodeType="afterEffect" presetSubtype="16" presetID="23" grpId="9" fill="hold">
                                  <p:stCondLst>
                                    <p:cond delay="0"/>
                                  </p:stCondLst>
                                  <p:iterate type="el" backwards="0">
                                    <p:tmAbs val="0"/>
                                  </p:iterate>
                                  <p:childTnLst>
                                    <p:set>
                                      <p:cBhvr>
                                        <p:cTn id="45" fill="hold"/>
                                        <p:tgtEl>
                                          <p:spTgt spid="1004"/>
                                        </p:tgtEl>
                                        <p:attrNameLst>
                                          <p:attrName>style.visibility</p:attrName>
                                        </p:attrNameLst>
                                      </p:cBhvr>
                                      <p:to>
                                        <p:strVal val="visible"/>
                                      </p:to>
                                    </p:set>
                                    <p:anim calcmode="lin" valueType="num">
                                      <p:cBhvr>
                                        <p:cTn id="46" dur="500" fill="hold"/>
                                        <p:tgtEl>
                                          <p:spTgt spid="1004"/>
                                        </p:tgtEl>
                                        <p:attrNameLst>
                                          <p:attrName>ppt_w</p:attrName>
                                        </p:attrNameLst>
                                      </p:cBhvr>
                                      <p:tavLst>
                                        <p:tav tm="0">
                                          <p:val>
                                            <p:fltVal val="0"/>
                                          </p:val>
                                        </p:tav>
                                        <p:tav tm="100000">
                                          <p:val>
                                            <p:strVal val="#ppt_w"/>
                                          </p:val>
                                        </p:tav>
                                      </p:tavLst>
                                    </p:anim>
                                    <p:anim calcmode="lin" valueType="num">
                                      <p:cBhvr>
                                        <p:cTn id="47" dur="500" fill="hold"/>
                                        <p:tgtEl>
                                          <p:spTgt spid="1004"/>
                                        </p:tgtEl>
                                        <p:attrNameLst>
                                          <p:attrName>ppt_h</p:attrName>
                                        </p:attrNameLst>
                                      </p:cBhvr>
                                      <p:tavLst>
                                        <p:tav tm="0">
                                          <p:val>
                                            <p:fltVal val="0"/>
                                          </p:val>
                                        </p:tav>
                                        <p:tav tm="100000">
                                          <p:val>
                                            <p:strVal val="#ppt_h"/>
                                          </p:val>
                                        </p:tav>
                                      </p:tavLst>
                                    </p:anim>
                                  </p:childTnLst>
                                </p:cTn>
                              </p:par>
                            </p:childTnLst>
                          </p:cTn>
                        </p:par>
                        <p:par>
                          <p:cTn id="48" fill="hold">
                            <p:stCondLst>
                              <p:cond delay="7750"/>
                            </p:stCondLst>
                            <p:childTnLst>
                              <p:par>
                                <p:cTn id="49" presetClass="entr" nodeType="afterEffect" presetSubtype="1" presetID="2" grpId="10" fill="hold">
                                  <p:stCondLst>
                                    <p:cond delay="0"/>
                                  </p:stCondLst>
                                  <p:iterate type="el" backwards="0">
                                    <p:tmAbs val="0"/>
                                  </p:iterate>
                                  <p:childTnLst>
                                    <p:set>
                                      <p:cBhvr>
                                        <p:cTn id="50" fill="hold"/>
                                        <p:tgtEl>
                                          <p:spTgt spid="1001"/>
                                        </p:tgtEl>
                                        <p:attrNameLst>
                                          <p:attrName>style.visibility</p:attrName>
                                        </p:attrNameLst>
                                      </p:cBhvr>
                                      <p:to>
                                        <p:strVal val="visible"/>
                                      </p:to>
                                    </p:set>
                                    <p:anim calcmode="lin" valueType="num">
                                      <p:cBhvr>
                                        <p:cTn id="51" dur="500" fill="hold"/>
                                        <p:tgtEl>
                                          <p:spTgt spid="1001"/>
                                        </p:tgtEl>
                                        <p:attrNameLst>
                                          <p:attrName>ppt_x</p:attrName>
                                        </p:attrNameLst>
                                      </p:cBhvr>
                                      <p:tavLst>
                                        <p:tav tm="0">
                                          <p:val>
                                            <p:strVal val="#ppt_x"/>
                                          </p:val>
                                        </p:tav>
                                        <p:tav tm="100000">
                                          <p:val>
                                            <p:strVal val="#ppt_x"/>
                                          </p:val>
                                        </p:tav>
                                      </p:tavLst>
                                    </p:anim>
                                    <p:anim calcmode="lin" valueType="num">
                                      <p:cBhvr>
                                        <p:cTn id="52" dur="500" fill="hold"/>
                                        <p:tgtEl>
                                          <p:spTgt spid="1001"/>
                                        </p:tgtEl>
                                        <p:attrNameLst>
                                          <p:attrName>ppt_y</p:attrName>
                                        </p:attrNameLst>
                                      </p:cBhvr>
                                      <p:tavLst>
                                        <p:tav tm="0">
                                          <p:val>
                                            <p:strVal val="0-#ppt_h/2"/>
                                          </p:val>
                                        </p:tav>
                                        <p:tav tm="100000">
                                          <p:val>
                                            <p:strVal val="#ppt_y"/>
                                          </p:val>
                                        </p:tav>
                                      </p:tavLst>
                                    </p:anim>
                                  </p:childTnLst>
                                </p:cTn>
                              </p:par>
                            </p:childTnLst>
                          </p:cTn>
                        </p:par>
                        <p:par>
                          <p:cTn id="53" fill="hold">
                            <p:stCondLst>
                              <p:cond delay="8250"/>
                            </p:stCondLst>
                            <p:childTnLst>
                              <p:par>
                                <p:cTn id="54" presetClass="entr" nodeType="afterEffect" presetSubtype="16" presetID="23" grpId="11" fill="hold">
                                  <p:stCondLst>
                                    <p:cond delay="0"/>
                                  </p:stCondLst>
                                  <p:iterate type="el" backwards="0">
                                    <p:tmAbs val="0"/>
                                  </p:iterate>
                                  <p:childTnLst>
                                    <p:set>
                                      <p:cBhvr>
                                        <p:cTn id="55" fill="hold"/>
                                        <p:tgtEl>
                                          <p:spTgt spid="1008"/>
                                        </p:tgtEl>
                                        <p:attrNameLst>
                                          <p:attrName>style.visibility</p:attrName>
                                        </p:attrNameLst>
                                      </p:cBhvr>
                                      <p:to>
                                        <p:strVal val="visible"/>
                                      </p:to>
                                    </p:set>
                                    <p:anim calcmode="lin" valueType="num">
                                      <p:cBhvr>
                                        <p:cTn id="56" dur="500" fill="hold"/>
                                        <p:tgtEl>
                                          <p:spTgt spid="1008"/>
                                        </p:tgtEl>
                                        <p:attrNameLst>
                                          <p:attrName>ppt_w</p:attrName>
                                        </p:attrNameLst>
                                      </p:cBhvr>
                                      <p:tavLst>
                                        <p:tav tm="0">
                                          <p:val>
                                            <p:fltVal val="0"/>
                                          </p:val>
                                        </p:tav>
                                        <p:tav tm="100000">
                                          <p:val>
                                            <p:strVal val="#ppt_w"/>
                                          </p:val>
                                        </p:tav>
                                      </p:tavLst>
                                    </p:anim>
                                    <p:anim calcmode="lin" valueType="num">
                                      <p:cBhvr>
                                        <p:cTn id="57" dur="500" fill="hold"/>
                                        <p:tgtEl>
                                          <p:spTgt spid="1008"/>
                                        </p:tgtEl>
                                        <p:attrNameLst>
                                          <p:attrName>ppt_h</p:attrName>
                                        </p:attrNameLst>
                                      </p:cBhvr>
                                      <p:tavLst>
                                        <p:tav tm="0">
                                          <p:val>
                                            <p:fltVal val="0"/>
                                          </p:val>
                                        </p:tav>
                                        <p:tav tm="100000">
                                          <p:val>
                                            <p:strVal val="#ppt_h"/>
                                          </p:val>
                                        </p:tav>
                                      </p:tavLst>
                                    </p:anim>
                                  </p:childTnLst>
                                </p:cTn>
                              </p:par>
                            </p:childTnLst>
                          </p:cTn>
                        </p:par>
                        <p:par>
                          <p:cTn id="58" fill="hold">
                            <p:stCondLst>
                              <p:cond delay="8750"/>
                            </p:stCondLst>
                            <p:childTnLst>
                              <p:par>
                                <p:cTn id="59" presetClass="entr" nodeType="afterEffect" presetSubtype="1" presetID="2" grpId="12" fill="hold">
                                  <p:stCondLst>
                                    <p:cond delay="0"/>
                                  </p:stCondLst>
                                  <p:iterate type="el" backwards="0">
                                    <p:tmAbs val="0"/>
                                  </p:iterate>
                                  <p:childTnLst>
                                    <p:set>
                                      <p:cBhvr>
                                        <p:cTn id="60" fill="hold"/>
                                        <p:tgtEl>
                                          <p:spTgt spid="1005"/>
                                        </p:tgtEl>
                                        <p:attrNameLst>
                                          <p:attrName>style.visibility</p:attrName>
                                        </p:attrNameLst>
                                      </p:cBhvr>
                                      <p:to>
                                        <p:strVal val="visible"/>
                                      </p:to>
                                    </p:set>
                                    <p:anim calcmode="lin" valueType="num">
                                      <p:cBhvr>
                                        <p:cTn id="61" dur="500" fill="hold"/>
                                        <p:tgtEl>
                                          <p:spTgt spid="1005"/>
                                        </p:tgtEl>
                                        <p:attrNameLst>
                                          <p:attrName>ppt_x</p:attrName>
                                        </p:attrNameLst>
                                      </p:cBhvr>
                                      <p:tavLst>
                                        <p:tav tm="0">
                                          <p:val>
                                            <p:strVal val="#ppt_x"/>
                                          </p:val>
                                        </p:tav>
                                        <p:tav tm="100000">
                                          <p:val>
                                            <p:strVal val="#ppt_x"/>
                                          </p:val>
                                        </p:tav>
                                      </p:tavLst>
                                    </p:anim>
                                    <p:anim calcmode="lin" valueType="num">
                                      <p:cBhvr>
                                        <p:cTn id="62" dur="500" fill="hold"/>
                                        <p:tgtEl>
                                          <p:spTgt spid="1005"/>
                                        </p:tgtEl>
                                        <p:attrNameLst>
                                          <p:attrName>ppt_y</p:attrName>
                                        </p:attrNameLst>
                                      </p:cBhvr>
                                      <p:tavLst>
                                        <p:tav tm="0">
                                          <p:val>
                                            <p:strVal val="0-#ppt_h/2"/>
                                          </p:val>
                                        </p:tav>
                                        <p:tav tm="100000">
                                          <p:val>
                                            <p:strVal val="#ppt_y"/>
                                          </p:val>
                                        </p:tav>
                                      </p:tavLst>
                                    </p:anim>
                                  </p:childTnLst>
                                </p:cTn>
                              </p:par>
                            </p:childTnLst>
                          </p:cTn>
                        </p:par>
                        <p:par>
                          <p:cTn id="63" fill="hold">
                            <p:stCondLst>
                              <p:cond delay="9250"/>
                            </p:stCondLst>
                            <p:childTnLst>
                              <p:par>
                                <p:cTn id="64" presetClass="entr" nodeType="afterEffect" presetSubtype="16" presetID="23" grpId="13" fill="hold">
                                  <p:stCondLst>
                                    <p:cond delay="0"/>
                                  </p:stCondLst>
                                  <p:iterate type="el" backwards="0">
                                    <p:tmAbs val="0"/>
                                  </p:iterate>
                                  <p:childTnLst>
                                    <p:set>
                                      <p:cBhvr>
                                        <p:cTn id="65" fill="hold"/>
                                        <p:tgtEl>
                                          <p:spTgt spid="1012"/>
                                        </p:tgtEl>
                                        <p:attrNameLst>
                                          <p:attrName>style.visibility</p:attrName>
                                        </p:attrNameLst>
                                      </p:cBhvr>
                                      <p:to>
                                        <p:strVal val="visible"/>
                                      </p:to>
                                    </p:set>
                                    <p:anim calcmode="lin" valueType="num">
                                      <p:cBhvr>
                                        <p:cTn id="66" dur="500" fill="hold"/>
                                        <p:tgtEl>
                                          <p:spTgt spid="1012"/>
                                        </p:tgtEl>
                                        <p:attrNameLst>
                                          <p:attrName>ppt_w</p:attrName>
                                        </p:attrNameLst>
                                      </p:cBhvr>
                                      <p:tavLst>
                                        <p:tav tm="0">
                                          <p:val>
                                            <p:fltVal val="0"/>
                                          </p:val>
                                        </p:tav>
                                        <p:tav tm="100000">
                                          <p:val>
                                            <p:strVal val="#ppt_w"/>
                                          </p:val>
                                        </p:tav>
                                      </p:tavLst>
                                    </p:anim>
                                    <p:anim calcmode="lin" valueType="num">
                                      <p:cBhvr>
                                        <p:cTn id="67" dur="500" fill="hold"/>
                                        <p:tgtEl>
                                          <p:spTgt spid="1012"/>
                                        </p:tgtEl>
                                        <p:attrNameLst>
                                          <p:attrName>ppt_h</p:attrName>
                                        </p:attrNameLst>
                                      </p:cBhvr>
                                      <p:tavLst>
                                        <p:tav tm="0">
                                          <p:val>
                                            <p:fltVal val="0"/>
                                          </p:val>
                                        </p:tav>
                                        <p:tav tm="100000">
                                          <p:val>
                                            <p:strVal val="#ppt_h"/>
                                          </p:val>
                                        </p:tav>
                                      </p:tavLst>
                                    </p:anim>
                                  </p:childTnLst>
                                </p:cTn>
                              </p:par>
                            </p:childTnLst>
                          </p:cTn>
                        </p:par>
                        <p:par>
                          <p:cTn id="68" fill="hold">
                            <p:stCondLst>
                              <p:cond delay="9750"/>
                            </p:stCondLst>
                            <p:childTnLst>
                              <p:par>
                                <p:cTn id="69" presetClass="entr" nodeType="afterEffect" presetSubtype="1" presetID="2" grpId="14" fill="hold">
                                  <p:stCondLst>
                                    <p:cond delay="0"/>
                                  </p:stCondLst>
                                  <p:iterate type="el" backwards="0">
                                    <p:tmAbs val="0"/>
                                  </p:iterate>
                                  <p:childTnLst>
                                    <p:set>
                                      <p:cBhvr>
                                        <p:cTn id="70" fill="hold"/>
                                        <p:tgtEl>
                                          <p:spTgt spid="1009"/>
                                        </p:tgtEl>
                                        <p:attrNameLst>
                                          <p:attrName>style.visibility</p:attrName>
                                        </p:attrNameLst>
                                      </p:cBhvr>
                                      <p:to>
                                        <p:strVal val="visible"/>
                                      </p:to>
                                    </p:set>
                                    <p:anim calcmode="lin" valueType="num">
                                      <p:cBhvr>
                                        <p:cTn id="71" dur="500" fill="hold"/>
                                        <p:tgtEl>
                                          <p:spTgt spid="1009"/>
                                        </p:tgtEl>
                                        <p:attrNameLst>
                                          <p:attrName>ppt_x</p:attrName>
                                        </p:attrNameLst>
                                      </p:cBhvr>
                                      <p:tavLst>
                                        <p:tav tm="0">
                                          <p:val>
                                            <p:strVal val="#ppt_x"/>
                                          </p:val>
                                        </p:tav>
                                        <p:tav tm="100000">
                                          <p:val>
                                            <p:strVal val="#ppt_x"/>
                                          </p:val>
                                        </p:tav>
                                      </p:tavLst>
                                    </p:anim>
                                    <p:anim calcmode="lin" valueType="num">
                                      <p:cBhvr>
                                        <p:cTn id="72" dur="500" fill="hold"/>
                                        <p:tgtEl>
                                          <p:spTgt spid="100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01" grpId="10"/>
      <p:bldP build="whole" bldLvl="1" animBg="1" rev="0" advAuto="0" spid="993" grpId="6"/>
      <p:bldP build="whole" bldLvl="1" animBg="1" rev="0" advAuto="0" spid="975" grpId="1"/>
      <p:bldP build="whole" bldLvl="1" animBg="1" rev="0" advAuto="0" spid="992" grpId="4"/>
      <p:bldP build="whole" bldLvl="1" animBg="1" rev="0" advAuto="0" spid="1005" grpId="12"/>
      <p:bldP build="whole" bldLvl="1" animBg="1" rev="0" advAuto="0" spid="996" grpId="5"/>
      <p:bldP build="whole" bldLvl="1" animBg="1" rev="0" advAuto="0" spid="1009" grpId="14"/>
      <p:bldP build="whole" bldLvl="1" animBg="1" rev="0" advAuto="0" spid="997" grpId="8"/>
      <p:bldP build="whole" bldLvl="1" animBg="1" rev="0" advAuto="0" spid="1008" grpId="11"/>
      <p:bldP build="whole" bldLvl="1" animBg="1" rev="0" advAuto="0" spid="1012" grpId="13"/>
      <p:bldP build="whole" bldLvl="1" animBg="1" rev="0" advAuto="0" spid="1004" grpId="9"/>
      <p:bldP build="whole" bldLvl="1" animBg="1" rev="0" advAuto="0" spid="976" grpId="2"/>
      <p:bldP build="whole" bldLvl="1" animBg="1" rev="0" advAuto="0" spid="1000" grpId="7"/>
      <p:bldP build="whole" bldLvl="1" animBg="1" rev="0" advAuto="0" spid="984" grpId="3"/>
    </p:bld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016" name="文本框 9"/>
          <p:cNvSpPr txBox="1"/>
          <p:nvPr/>
        </p:nvSpPr>
        <p:spPr>
          <a:xfrm>
            <a:off x="2470070" y="1838709"/>
            <a:ext cx="4203860" cy="10718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lgn="ctr">
              <a:defRPr b="1" sz="6600">
                <a:solidFill>
                  <a:srgbClr val="1B4367"/>
                </a:solidFill>
              </a:defRPr>
            </a:lvl1pPr>
          </a:lstStyle>
          <a:p>
            <a:pPr/>
            <a:r>
              <a:t>Thanks!</a:t>
            </a:r>
          </a:p>
        </p:txBody>
      </p:sp>
      <p:sp>
        <p:nvSpPr>
          <p:cNvPr id="1017" name="MH_Desc_1"/>
          <p:cNvSpPr txBox="1"/>
          <p:nvPr/>
        </p:nvSpPr>
        <p:spPr>
          <a:xfrm>
            <a:off x="1902856" y="3463006"/>
            <a:ext cx="5338288" cy="37524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1500"/>
              </a:lnSpc>
              <a:defRPr sz="1000">
                <a:solidFill>
                  <a:srgbClr val="404040"/>
                </a:solidFill>
              </a:defRPr>
            </a:pPr>
            <a:r>
              <a:t>Source code will be available at:</a:t>
            </a:r>
          </a:p>
          <a:p>
            <a:pPr algn="ctr">
              <a:lnSpc>
                <a:spcPts val="1500"/>
              </a:lnSpc>
              <a:defRPr sz="1000">
                <a:solidFill>
                  <a:srgbClr val="404040"/>
                </a:solidFill>
              </a:defRPr>
            </a:pPr>
            <a:r>
              <a:rPr u="sng">
                <a:solidFill>
                  <a:srgbClr val="0563C1"/>
                </a:solidFill>
                <a:uFill>
                  <a:solidFill>
                    <a:srgbClr val="0563C1"/>
                  </a:solidFill>
                </a:uFill>
                <a:hlinkClick r:id="rId4" invalidUrl="" action="" tgtFrame="" tooltip="" history="1" highlightClick="0" endSnd="0"/>
              </a:rPr>
              <a:t>https://github.com/wongngaisum/federated-learning-noniid</a:t>
            </a:r>
          </a:p>
        </p:txBody>
      </p:sp>
    </p:spTree>
  </p:cSld>
  <p:clrMapOvr>
    <a:masterClrMapping/>
  </p:clrMapOvr>
  <mc:AlternateContent xmlns:mc="http://schemas.openxmlformats.org/markup-compatibility/2006">
    <mc:Choice xmlns:p14="http://schemas.microsoft.com/office/powerpoint/2010/main" Requires="p14">
      <p:transition spd="slow" advClick="1" p14:dur="1200">
        <p14:warp dir="ou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1016"/>
                                        </p:tgtEl>
                                        <p:attrNameLst>
                                          <p:attrName>style.visibility</p:attrName>
                                        </p:attrNameLst>
                                      </p:cBhvr>
                                      <p:to>
                                        <p:strVal val="visible"/>
                                      </p:to>
                                    </p:set>
                                    <p:anim calcmode="lin" valueType="num">
                                      <p:cBhvr>
                                        <p:cTn id="7" dur="500" fill="hold"/>
                                        <p:tgtEl>
                                          <p:spTgt spid="1016"/>
                                        </p:tgtEl>
                                        <p:attrNameLst>
                                          <p:attrName>ppt_w</p:attrName>
                                        </p:attrNameLst>
                                      </p:cBhvr>
                                      <p:tavLst>
                                        <p:tav tm="0">
                                          <p:val>
                                            <p:fltVal val="0"/>
                                          </p:val>
                                        </p:tav>
                                        <p:tav tm="100000">
                                          <p:val>
                                            <p:strVal val="#ppt_w"/>
                                          </p:val>
                                        </p:tav>
                                      </p:tavLst>
                                    </p:anim>
                                    <p:anim calcmode="lin" valueType="num">
                                      <p:cBhvr>
                                        <p:cTn id="8" dur="500" fill="hold"/>
                                        <p:tgtEl>
                                          <p:spTgt spid="101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4" presetID="2" grpId="2" fill="hold">
                                  <p:stCondLst>
                                    <p:cond delay="0"/>
                                  </p:stCondLst>
                                  <p:iterate type="el" backwards="0">
                                    <p:tmAbs val="0"/>
                                  </p:iterate>
                                  <p:childTnLst>
                                    <p:set>
                                      <p:cBhvr>
                                        <p:cTn id="11" fill="hold"/>
                                        <p:tgtEl>
                                          <p:spTgt spid="1017"/>
                                        </p:tgtEl>
                                        <p:attrNameLst>
                                          <p:attrName>style.visibility</p:attrName>
                                        </p:attrNameLst>
                                      </p:cBhvr>
                                      <p:to>
                                        <p:strVal val="visible"/>
                                      </p:to>
                                    </p:set>
                                    <p:anim calcmode="lin" valueType="num">
                                      <p:cBhvr>
                                        <p:cTn id="12" dur="1000" fill="hold"/>
                                        <p:tgtEl>
                                          <p:spTgt spid="1017"/>
                                        </p:tgtEl>
                                        <p:attrNameLst>
                                          <p:attrName>ppt_x</p:attrName>
                                        </p:attrNameLst>
                                      </p:cBhvr>
                                      <p:tavLst>
                                        <p:tav tm="0">
                                          <p:val>
                                            <p:strVal val="#ppt_x"/>
                                          </p:val>
                                        </p:tav>
                                        <p:tav tm="100000">
                                          <p:val>
                                            <p:strVal val="#ppt_x"/>
                                          </p:val>
                                        </p:tav>
                                      </p:tavLst>
                                    </p:anim>
                                    <p:anim calcmode="lin" valueType="num">
                                      <p:cBhvr>
                                        <p:cTn id="13" dur="1000" fill="hold"/>
                                        <p:tgtEl>
                                          <p:spTgt spid="10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16" grpId="1"/>
      <p:bldP build="whole" bldLvl="1" animBg="1" rev="0" advAuto="0" spid="1017" grpId="2"/>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文本框 15"/>
          <p:cNvSpPr txBox="1"/>
          <p:nvPr/>
        </p:nvSpPr>
        <p:spPr>
          <a:xfrm>
            <a:off x="750400" y="291109"/>
            <a:ext cx="4678721"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What is non-IID data?</a:t>
            </a:r>
          </a:p>
        </p:txBody>
      </p:sp>
      <p:sp>
        <p:nvSpPr>
          <p:cNvPr id="231" name="直接连接符 2"/>
          <p:cNvSpPr/>
          <p:nvPr/>
        </p:nvSpPr>
        <p:spPr>
          <a:xfrm>
            <a:off x="774478" y="657416"/>
            <a:ext cx="480260" cy="1"/>
          </a:xfrm>
          <a:prstGeom prst="line">
            <a:avLst/>
          </a:prstGeom>
          <a:ln>
            <a:solidFill>
              <a:srgbClr val="1B4367"/>
            </a:solidFill>
            <a:miter/>
          </a:ln>
        </p:spPr>
        <p:txBody>
          <a:bodyPr lIns="45719" rIns="45719"/>
          <a:lstStyle/>
          <a:p>
            <a:pPr/>
          </a:p>
        </p:txBody>
      </p:sp>
      <p:sp>
        <p:nvSpPr>
          <p:cNvPr id="232" name="直接连接符 13"/>
          <p:cNvSpPr/>
          <p:nvPr/>
        </p:nvSpPr>
        <p:spPr>
          <a:xfrm flipV="1">
            <a:off x="2422181" y="1526763"/>
            <a:ext cx="2254386" cy="939045"/>
          </a:xfrm>
          <a:prstGeom prst="line">
            <a:avLst/>
          </a:prstGeom>
          <a:ln>
            <a:solidFill>
              <a:srgbClr val="1B4367"/>
            </a:solidFill>
            <a:miter/>
          </a:ln>
        </p:spPr>
        <p:txBody>
          <a:bodyPr lIns="45719" rIns="45719"/>
          <a:lstStyle/>
          <a:p>
            <a:pPr/>
          </a:p>
        </p:txBody>
      </p:sp>
      <p:sp>
        <p:nvSpPr>
          <p:cNvPr id="233" name="直接连接符 57"/>
          <p:cNvSpPr/>
          <p:nvPr/>
        </p:nvSpPr>
        <p:spPr>
          <a:xfrm flipV="1">
            <a:off x="2412492" y="2256976"/>
            <a:ext cx="2264076" cy="207750"/>
          </a:xfrm>
          <a:prstGeom prst="line">
            <a:avLst/>
          </a:prstGeom>
          <a:ln>
            <a:solidFill>
              <a:srgbClr val="1B4367"/>
            </a:solidFill>
            <a:miter/>
          </a:ln>
        </p:spPr>
        <p:txBody>
          <a:bodyPr lIns="45719" rIns="45719"/>
          <a:lstStyle/>
          <a:p>
            <a:pPr/>
          </a:p>
        </p:txBody>
      </p:sp>
      <p:sp>
        <p:nvSpPr>
          <p:cNvPr id="234" name="直接连接符 59"/>
          <p:cNvSpPr/>
          <p:nvPr/>
        </p:nvSpPr>
        <p:spPr>
          <a:xfrm>
            <a:off x="2480547" y="2554408"/>
            <a:ext cx="2270602" cy="432784"/>
          </a:xfrm>
          <a:prstGeom prst="line">
            <a:avLst/>
          </a:prstGeom>
          <a:ln>
            <a:solidFill>
              <a:srgbClr val="1B4367"/>
            </a:solidFill>
            <a:miter/>
          </a:ln>
        </p:spPr>
        <p:txBody>
          <a:bodyPr lIns="45719" rIns="45719"/>
          <a:lstStyle/>
          <a:p>
            <a:pPr/>
          </a:p>
        </p:txBody>
      </p:sp>
      <p:sp>
        <p:nvSpPr>
          <p:cNvPr id="235" name="直接连接符 64"/>
          <p:cNvSpPr/>
          <p:nvPr/>
        </p:nvSpPr>
        <p:spPr>
          <a:xfrm>
            <a:off x="2480547" y="2554409"/>
            <a:ext cx="2196021" cy="1162997"/>
          </a:xfrm>
          <a:prstGeom prst="line">
            <a:avLst/>
          </a:prstGeom>
          <a:ln>
            <a:solidFill>
              <a:srgbClr val="1B4367"/>
            </a:solidFill>
            <a:miter/>
          </a:ln>
        </p:spPr>
        <p:txBody>
          <a:bodyPr lIns="45719" rIns="45719"/>
          <a:lstStyle/>
          <a:p>
            <a:pPr/>
          </a:p>
        </p:txBody>
      </p:sp>
      <p:grpSp>
        <p:nvGrpSpPr>
          <p:cNvPr id="238" name="组合 8"/>
          <p:cNvGrpSpPr/>
          <p:nvPr/>
        </p:nvGrpSpPr>
        <p:grpSpPr>
          <a:xfrm>
            <a:off x="4542857" y="1319012"/>
            <a:ext cx="416581" cy="447042"/>
            <a:chOff x="0" y="0"/>
            <a:chExt cx="416579" cy="447040"/>
          </a:xfrm>
        </p:grpSpPr>
        <p:sp>
          <p:nvSpPr>
            <p:cNvPr id="236" name="椭圆 32"/>
            <p:cNvSpPr/>
            <p:nvPr/>
          </p:nvSpPr>
          <p:spPr>
            <a:xfrm>
              <a:off x="0" y="0"/>
              <a:ext cx="416580" cy="416579"/>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37" name="文本框 34"/>
            <p:cNvSpPr txBox="1"/>
            <p:nvPr/>
          </p:nvSpPr>
          <p:spPr>
            <a:xfrm>
              <a:off x="53225" y="0"/>
              <a:ext cx="323374" cy="447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300">
                  <a:solidFill>
                    <a:srgbClr val="FFFFFF"/>
                  </a:solidFill>
                </a:defRPr>
              </a:lvl1pPr>
            </a:lstStyle>
            <a:p>
              <a:pPr/>
              <a:r>
                <a:t>1</a:t>
              </a:r>
            </a:p>
          </p:txBody>
        </p:sp>
      </p:grpSp>
      <p:sp>
        <p:nvSpPr>
          <p:cNvPr id="239" name="文本框 60"/>
          <p:cNvSpPr txBox="1"/>
          <p:nvPr/>
        </p:nvSpPr>
        <p:spPr>
          <a:xfrm>
            <a:off x="5123181" y="1313427"/>
            <a:ext cx="3542356" cy="458213"/>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defTabSz="914400">
              <a:lnSpc>
                <a:spcPts val="1500"/>
              </a:lnSpc>
              <a:defRPr b="1" sz="1600">
                <a:solidFill>
                  <a:srgbClr val="404040"/>
                </a:solidFill>
              </a:defRPr>
            </a:lvl1pPr>
          </a:lstStyle>
          <a:p>
            <a:pPr/>
            <a:r>
              <a:t>IID data means independent and identically distributed data</a:t>
            </a:r>
          </a:p>
        </p:txBody>
      </p:sp>
      <p:grpSp>
        <p:nvGrpSpPr>
          <p:cNvPr id="242" name="组合 4"/>
          <p:cNvGrpSpPr/>
          <p:nvPr/>
        </p:nvGrpSpPr>
        <p:grpSpPr>
          <a:xfrm>
            <a:off x="4542857" y="2049228"/>
            <a:ext cx="416581" cy="447041"/>
            <a:chOff x="0" y="0"/>
            <a:chExt cx="416579" cy="447040"/>
          </a:xfrm>
        </p:grpSpPr>
        <p:sp>
          <p:nvSpPr>
            <p:cNvPr id="240" name="椭圆 33"/>
            <p:cNvSpPr/>
            <p:nvPr/>
          </p:nvSpPr>
          <p:spPr>
            <a:xfrm>
              <a:off x="0" y="0"/>
              <a:ext cx="416580" cy="416579"/>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41" name="文本框 34"/>
            <p:cNvSpPr txBox="1"/>
            <p:nvPr/>
          </p:nvSpPr>
          <p:spPr>
            <a:xfrm>
              <a:off x="53225" y="0"/>
              <a:ext cx="323374" cy="447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300">
                  <a:solidFill>
                    <a:srgbClr val="FFFFFF"/>
                  </a:solidFill>
                </a:defRPr>
              </a:lvl1pPr>
            </a:lstStyle>
            <a:p>
              <a:pPr/>
              <a:r>
                <a:t>2</a:t>
              </a:r>
            </a:p>
          </p:txBody>
        </p:sp>
      </p:grpSp>
      <p:sp>
        <p:nvSpPr>
          <p:cNvPr id="243" name="文本框 60"/>
          <p:cNvSpPr txBox="1"/>
          <p:nvPr/>
        </p:nvSpPr>
        <p:spPr>
          <a:xfrm>
            <a:off x="5123181" y="2043641"/>
            <a:ext cx="3542356" cy="458213"/>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defTabSz="914400">
              <a:lnSpc>
                <a:spcPts val="1500"/>
              </a:lnSpc>
              <a:defRPr b="1" sz="1600">
                <a:solidFill>
                  <a:srgbClr val="404040"/>
                </a:solidFill>
              </a:defRPr>
            </a:lvl1pPr>
          </a:lstStyle>
          <a:p>
            <a:pPr/>
            <a:r>
              <a:t>Independent means the sample items are not connected in any way</a:t>
            </a:r>
          </a:p>
        </p:txBody>
      </p:sp>
      <p:grpSp>
        <p:nvGrpSpPr>
          <p:cNvPr id="246" name="组合 10"/>
          <p:cNvGrpSpPr/>
          <p:nvPr/>
        </p:nvGrpSpPr>
        <p:grpSpPr>
          <a:xfrm>
            <a:off x="4542857" y="2779441"/>
            <a:ext cx="416581" cy="447041"/>
            <a:chOff x="0" y="0"/>
            <a:chExt cx="416579" cy="447040"/>
          </a:xfrm>
        </p:grpSpPr>
        <p:sp>
          <p:nvSpPr>
            <p:cNvPr id="244" name="椭圆 38"/>
            <p:cNvSpPr/>
            <p:nvPr/>
          </p:nvSpPr>
          <p:spPr>
            <a:xfrm>
              <a:off x="0" y="0"/>
              <a:ext cx="416580" cy="416579"/>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45" name="文本框 34"/>
            <p:cNvSpPr txBox="1"/>
            <p:nvPr/>
          </p:nvSpPr>
          <p:spPr>
            <a:xfrm>
              <a:off x="53225" y="0"/>
              <a:ext cx="323374" cy="447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300">
                  <a:solidFill>
                    <a:srgbClr val="FFFFFF"/>
                  </a:solidFill>
                </a:defRPr>
              </a:lvl1pPr>
            </a:lstStyle>
            <a:p>
              <a:pPr/>
              <a:r>
                <a:t>3</a:t>
              </a:r>
            </a:p>
          </p:txBody>
        </p:sp>
      </p:grpSp>
      <p:sp>
        <p:nvSpPr>
          <p:cNvPr id="247" name="文本框 60"/>
          <p:cNvSpPr txBox="1"/>
          <p:nvPr/>
        </p:nvSpPr>
        <p:spPr>
          <a:xfrm>
            <a:off x="5123181" y="2678605"/>
            <a:ext cx="3542356" cy="648713"/>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defTabSz="914400">
              <a:lnSpc>
                <a:spcPts val="1500"/>
              </a:lnSpc>
              <a:defRPr b="1" sz="1600">
                <a:solidFill>
                  <a:srgbClr val="404040"/>
                </a:solidFill>
              </a:defRPr>
            </a:lvl1pPr>
          </a:lstStyle>
          <a:p>
            <a:pPr/>
            <a:r>
              <a:t>Identically distributed means all sample items are taken from the same probability distribution</a:t>
            </a:r>
          </a:p>
        </p:txBody>
      </p:sp>
      <p:grpSp>
        <p:nvGrpSpPr>
          <p:cNvPr id="250" name="组合 11"/>
          <p:cNvGrpSpPr/>
          <p:nvPr/>
        </p:nvGrpSpPr>
        <p:grpSpPr>
          <a:xfrm>
            <a:off x="4542857" y="3509655"/>
            <a:ext cx="416581" cy="447041"/>
            <a:chOff x="0" y="0"/>
            <a:chExt cx="416579" cy="447040"/>
          </a:xfrm>
        </p:grpSpPr>
        <p:sp>
          <p:nvSpPr>
            <p:cNvPr id="248" name="椭圆 41"/>
            <p:cNvSpPr/>
            <p:nvPr/>
          </p:nvSpPr>
          <p:spPr>
            <a:xfrm>
              <a:off x="0" y="0"/>
              <a:ext cx="416580" cy="416579"/>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49" name="文本框 34"/>
            <p:cNvSpPr txBox="1"/>
            <p:nvPr/>
          </p:nvSpPr>
          <p:spPr>
            <a:xfrm>
              <a:off x="53225" y="0"/>
              <a:ext cx="323374" cy="447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300">
                  <a:solidFill>
                    <a:srgbClr val="FFFFFF"/>
                  </a:solidFill>
                </a:defRPr>
              </a:lvl1pPr>
            </a:lstStyle>
            <a:p>
              <a:pPr/>
              <a:r>
                <a:t>4</a:t>
              </a:r>
            </a:p>
          </p:txBody>
        </p:sp>
      </p:grpSp>
      <p:sp>
        <p:nvSpPr>
          <p:cNvPr id="251" name="文本框 60"/>
          <p:cNvSpPr txBox="1"/>
          <p:nvPr/>
        </p:nvSpPr>
        <p:spPr>
          <a:xfrm>
            <a:off x="5123181" y="3504069"/>
            <a:ext cx="3041790" cy="458213"/>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defTabSz="914400">
              <a:lnSpc>
                <a:spcPts val="1500"/>
              </a:lnSpc>
              <a:defRPr b="1" sz="1600">
                <a:solidFill>
                  <a:srgbClr val="404040"/>
                </a:solidFill>
              </a:defRPr>
            </a:lvl1pPr>
          </a:lstStyle>
          <a:p>
            <a:pPr/>
            <a:r>
              <a:t>Examples: smartwatch activities, medical data</a:t>
            </a:r>
          </a:p>
        </p:txBody>
      </p:sp>
      <p:grpSp>
        <p:nvGrpSpPr>
          <p:cNvPr id="254" name="组合 68"/>
          <p:cNvGrpSpPr/>
          <p:nvPr/>
        </p:nvGrpSpPr>
        <p:grpSpPr>
          <a:xfrm>
            <a:off x="1542504" y="1815421"/>
            <a:ext cx="1477983" cy="1477977"/>
            <a:chOff x="0" y="0"/>
            <a:chExt cx="1477981" cy="1477976"/>
          </a:xfrm>
        </p:grpSpPr>
        <p:sp>
          <p:nvSpPr>
            <p:cNvPr id="252" name="椭圆 46"/>
            <p:cNvSpPr/>
            <p:nvPr/>
          </p:nvSpPr>
          <p:spPr>
            <a:xfrm>
              <a:off x="0" y="-1"/>
              <a:ext cx="1477982" cy="1477978"/>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53" name="文本框 15"/>
            <p:cNvSpPr txBox="1"/>
            <p:nvPr/>
          </p:nvSpPr>
          <p:spPr>
            <a:xfrm>
              <a:off x="45719" y="372393"/>
              <a:ext cx="1386543"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b="1" sz="2300">
                  <a:solidFill>
                    <a:srgbClr val="FFFFFF"/>
                  </a:solidFill>
                </a:defRPr>
              </a:pPr>
              <a:r>
                <a:t>non-IID</a:t>
              </a:r>
            </a:p>
            <a:p>
              <a:pPr algn="ctr">
                <a:defRPr b="1" sz="2300">
                  <a:solidFill>
                    <a:srgbClr val="FFFFFF"/>
                  </a:solidFill>
                </a:defRPr>
              </a:pPr>
              <a:r>
                <a:t>data</a:t>
              </a:r>
            </a:p>
          </p:txBody>
        </p:sp>
      </p:grpSp>
    </p:spTree>
  </p:cSld>
  <p:clrMapOvr>
    <a:masterClrMapping/>
  </p:clrMapOvr>
  <mc:AlternateContent xmlns:mc="http://schemas.openxmlformats.org/markup-compatibility/2006">
    <mc:Choice xmlns:p14="http://schemas.microsoft.com/office/powerpoint/2010/main" Requires="p14">
      <p:transition spd="slow" advClick="1" p14:dur="1200">
        <p14:prism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230"/>
                                        </p:tgtEl>
                                        <p:attrNameLst>
                                          <p:attrName>style.visibility</p:attrName>
                                        </p:attrNameLst>
                                      </p:cBhvr>
                                      <p:to>
                                        <p:strVal val="visible"/>
                                      </p:to>
                                    </p:set>
                                    <p:anim calcmode="lin" valueType="num">
                                      <p:cBhvr>
                                        <p:cTn id="7" dur="500" fill="hold"/>
                                        <p:tgtEl>
                                          <p:spTgt spid="230"/>
                                        </p:tgtEl>
                                        <p:attrNameLst>
                                          <p:attrName>ppt_w</p:attrName>
                                        </p:attrNameLst>
                                      </p:cBhvr>
                                      <p:tavLst>
                                        <p:tav tm="0">
                                          <p:val>
                                            <p:fltVal val="0"/>
                                          </p:val>
                                        </p:tav>
                                        <p:tav tm="100000">
                                          <p:val>
                                            <p:strVal val="#ppt_w"/>
                                          </p:val>
                                        </p:tav>
                                      </p:tavLst>
                                    </p:anim>
                                    <p:anim calcmode="lin" valueType="num">
                                      <p:cBhvr>
                                        <p:cTn id="8" dur="500" fill="hold"/>
                                        <p:tgtEl>
                                          <p:spTgt spid="23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231"/>
                                        </p:tgtEl>
                                        <p:attrNameLst>
                                          <p:attrName>style.visibility</p:attrName>
                                        </p:attrNameLst>
                                      </p:cBhvr>
                                      <p:to>
                                        <p:strVal val="visible"/>
                                      </p:to>
                                    </p:set>
                                    <p:animEffect filter="wipe(left)" transition="in">
                                      <p:cBhvr>
                                        <p:cTn id="12" dur="300"/>
                                        <p:tgtEl>
                                          <p:spTgt spid="231"/>
                                        </p:tgtEl>
                                      </p:cBhvr>
                                    </p:animEffect>
                                  </p:childTnLst>
                                </p:cTn>
                              </p:par>
                            </p:childTnLst>
                          </p:cTn>
                        </p:par>
                        <p:par>
                          <p:cTn id="13" fill="hold">
                            <p:stCondLst>
                              <p:cond delay="800"/>
                            </p:stCondLst>
                            <p:childTnLst>
                              <p:par>
                                <p:cTn id="14" presetClass="entr" nodeType="afterEffect" presetSubtype="16" presetID="23" grpId="3" fill="hold">
                                  <p:stCondLst>
                                    <p:cond delay="0"/>
                                  </p:stCondLst>
                                  <p:iterate type="el" backwards="0">
                                    <p:tmAbs val="0"/>
                                  </p:iterate>
                                  <p:childTnLst>
                                    <p:set>
                                      <p:cBhvr>
                                        <p:cTn id="15" fill="hold"/>
                                        <p:tgtEl>
                                          <p:spTgt spid="254"/>
                                        </p:tgtEl>
                                        <p:attrNameLst>
                                          <p:attrName>style.visibility</p:attrName>
                                        </p:attrNameLst>
                                      </p:cBhvr>
                                      <p:to>
                                        <p:strVal val="visible"/>
                                      </p:to>
                                    </p:set>
                                    <p:anim calcmode="lin" valueType="num">
                                      <p:cBhvr>
                                        <p:cTn id="16" dur="500" fill="hold"/>
                                        <p:tgtEl>
                                          <p:spTgt spid="254"/>
                                        </p:tgtEl>
                                        <p:attrNameLst>
                                          <p:attrName>ppt_w</p:attrName>
                                        </p:attrNameLst>
                                      </p:cBhvr>
                                      <p:tavLst>
                                        <p:tav tm="0">
                                          <p:val>
                                            <p:fltVal val="0"/>
                                          </p:val>
                                        </p:tav>
                                        <p:tav tm="100000">
                                          <p:val>
                                            <p:strVal val="#ppt_w"/>
                                          </p:val>
                                        </p:tav>
                                      </p:tavLst>
                                    </p:anim>
                                    <p:anim calcmode="lin" valueType="num">
                                      <p:cBhvr>
                                        <p:cTn id="17" dur="500" fill="hold"/>
                                        <p:tgtEl>
                                          <p:spTgt spid="254"/>
                                        </p:tgtEl>
                                        <p:attrNameLst>
                                          <p:attrName>ppt_h</p:attrName>
                                        </p:attrNameLst>
                                      </p:cBhvr>
                                      <p:tavLst>
                                        <p:tav tm="0">
                                          <p:val>
                                            <p:fltVal val="0"/>
                                          </p:val>
                                        </p:tav>
                                        <p:tav tm="100000">
                                          <p:val>
                                            <p:strVal val="#ppt_h"/>
                                          </p:val>
                                        </p:tav>
                                      </p:tavLst>
                                    </p:anim>
                                  </p:childTnLst>
                                </p:cTn>
                              </p:par>
                            </p:childTnLst>
                          </p:cTn>
                        </p:par>
                        <p:par>
                          <p:cTn id="18" fill="hold">
                            <p:stCondLst>
                              <p:cond delay="1300"/>
                            </p:stCondLst>
                            <p:childTnLst>
                              <p:par>
                                <p:cTn id="19" presetClass="entr" nodeType="afterEffect" presetSubtype="8" presetID="22" grpId="4" fill="hold">
                                  <p:stCondLst>
                                    <p:cond delay="0"/>
                                  </p:stCondLst>
                                  <p:iterate type="el" backwards="0">
                                    <p:tmAbs val="0"/>
                                  </p:iterate>
                                  <p:childTnLst>
                                    <p:set>
                                      <p:cBhvr>
                                        <p:cTn id="20" fill="hold"/>
                                        <p:tgtEl>
                                          <p:spTgt spid="232"/>
                                        </p:tgtEl>
                                        <p:attrNameLst>
                                          <p:attrName>style.visibility</p:attrName>
                                        </p:attrNameLst>
                                      </p:cBhvr>
                                      <p:to>
                                        <p:strVal val="visible"/>
                                      </p:to>
                                    </p:set>
                                    <p:animEffect filter="wipe(left)" transition="in">
                                      <p:cBhvr>
                                        <p:cTn id="21" dur="500"/>
                                        <p:tgtEl>
                                          <p:spTgt spid="232"/>
                                        </p:tgtEl>
                                      </p:cBhvr>
                                    </p:animEffect>
                                  </p:childTnLst>
                                </p:cTn>
                              </p:par>
                            </p:childTnLst>
                          </p:cTn>
                        </p:par>
                        <p:par>
                          <p:cTn id="22" fill="hold">
                            <p:stCondLst>
                              <p:cond delay="1800"/>
                            </p:stCondLst>
                            <p:childTnLst>
                              <p:par>
                                <p:cTn id="23" presetClass="entr" nodeType="afterEffect" presetSubtype="16" presetID="23" grpId="5" fill="hold">
                                  <p:stCondLst>
                                    <p:cond delay="0"/>
                                  </p:stCondLst>
                                  <p:iterate type="el" backwards="0">
                                    <p:tmAbs val="0"/>
                                  </p:iterate>
                                  <p:childTnLst>
                                    <p:set>
                                      <p:cBhvr>
                                        <p:cTn id="24" fill="hold"/>
                                        <p:tgtEl>
                                          <p:spTgt spid="238"/>
                                        </p:tgtEl>
                                        <p:attrNameLst>
                                          <p:attrName>style.visibility</p:attrName>
                                        </p:attrNameLst>
                                      </p:cBhvr>
                                      <p:to>
                                        <p:strVal val="visible"/>
                                      </p:to>
                                    </p:set>
                                    <p:anim calcmode="lin" valueType="num">
                                      <p:cBhvr>
                                        <p:cTn id="25" dur="500" fill="hold"/>
                                        <p:tgtEl>
                                          <p:spTgt spid="238"/>
                                        </p:tgtEl>
                                        <p:attrNameLst>
                                          <p:attrName>ppt_w</p:attrName>
                                        </p:attrNameLst>
                                      </p:cBhvr>
                                      <p:tavLst>
                                        <p:tav tm="0">
                                          <p:val>
                                            <p:fltVal val="0"/>
                                          </p:val>
                                        </p:tav>
                                        <p:tav tm="100000">
                                          <p:val>
                                            <p:strVal val="#ppt_w"/>
                                          </p:val>
                                        </p:tav>
                                      </p:tavLst>
                                    </p:anim>
                                    <p:anim calcmode="lin" valueType="num">
                                      <p:cBhvr>
                                        <p:cTn id="26" dur="500" fill="hold"/>
                                        <p:tgtEl>
                                          <p:spTgt spid="238"/>
                                        </p:tgtEl>
                                        <p:attrNameLst>
                                          <p:attrName>ppt_h</p:attrName>
                                        </p:attrNameLst>
                                      </p:cBhvr>
                                      <p:tavLst>
                                        <p:tav tm="0">
                                          <p:val>
                                            <p:fltVal val="0"/>
                                          </p:val>
                                        </p:tav>
                                        <p:tav tm="100000">
                                          <p:val>
                                            <p:strVal val="#ppt_h"/>
                                          </p:val>
                                        </p:tav>
                                      </p:tavLst>
                                    </p:anim>
                                  </p:childTnLst>
                                </p:cTn>
                              </p:par>
                            </p:childTnLst>
                          </p:cTn>
                        </p:par>
                        <p:par>
                          <p:cTn id="27" fill="hold">
                            <p:stCondLst>
                              <p:cond delay="2300"/>
                            </p:stCondLst>
                            <p:childTnLst>
                              <p:par>
                                <p:cTn id="28" presetClass="entr" nodeType="afterEffect" presetSubtype="4" presetID="2" grpId="6" fill="hold">
                                  <p:stCondLst>
                                    <p:cond delay="0"/>
                                  </p:stCondLst>
                                  <p:iterate type="el" backwards="0">
                                    <p:tmAbs val="0"/>
                                  </p:iterate>
                                  <p:childTnLst>
                                    <p:set>
                                      <p:cBhvr>
                                        <p:cTn id="29" fill="hold"/>
                                        <p:tgtEl>
                                          <p:spTgt spid="239"/>
                                        </p:tgtEl>
                                        <p:attrNameLst>
                                          <p:attrName>style.visibility</p:attrName>
                                        </p:attrNameLst>
                                      </p:cBhvr>
                                      <p:to>
                                        <p:strVal val="visible"/>
                                      </p:to>
                                    </p:set>
                                    <p:anim calcmode="lin" valueType="num">
                                      <p:cBhvr>
                                        <p:cTn id="30" dur="1000" fill="hold"/>
                                        <p:tgtEl>
                                          <p:spTgt spid="239"/>
                                        </p:tgtEl>
                                        <p:attrNameLst>
                                          <p:attrName>ppt_x</p:attrName>
                                        </p:attrNameLst>
                                      </p:cBhvr>
                                      <p:tavLst>
                                        <p:tav tm="0">
                                          <p:val>
                                            <p:strVal val="#ppt_x"/>
                                          </p:val>
                                        </p:tav>
                                        <p:tav tm="100000">
                                          <p:val>
                                            <p:strVal val="#ppt_x"/>
                                          </p:val>
                                        </p:tav>
                                      </p:tavLst>
                                    </p:anim>
                                    <p:anim calcmode="lin" valueType="num">
                                      <p:cBhvr>
                                        <p:cTn id="31" dur="1000" fill="hold"/>
                                        <p:tgtEl>
                                          <p:spTgt spid="239"/>
                                        </p:tgtEl>
                                        <p:attrNameLst>
                                          <p:attrName>ppt_y</p:attrName>
                                        </p:attrNameLst>
                                      </p:cBhvr>
                                      <p:tavLst>
                                        <p:tav tm="0">
                                          <p:val>
                                            <p:strVal val="1+#ppt_h/2"/>
                                          </p:val>
                                        </p:tav>
                                        <p:tav tm="100000">
                                          <p:val>
                                            <p:strVal val="#ppt_y"/>
                                          </p:val>
                                        </p:tav>
                                      </p:tavLst>
                                    </p:anim>
                                  </p:childTnLst>
                                </p:cTn>
                              </p:par>
                            </p:childTnLst>
                          </p:cTn>
                        </p:par>
                        <p:par>
                          <p:cTn id="32" fill="hold">
                            <p:stCondLst>
                              <p:cond delay="3300"/>
                            </p:stCondLst>
                            <p:childTnLst>
                              <p:par>
                                <p:cTn id="33" presetClass="entr" nodeType="afterEffect" presetSubtype="8" presetID="22" grpId="7" fill="hold">
                                  <p:stCondLst>
                                    <p:cond delay="0"/>
                                  </p:stCondLst>
                                  <p:iterate type="el" backwards="0">
                                    <p:tmAbs val="0"/>
                                  </p:iterate>
                                  <p:childTnLst>
                                    <p:set>
                                      <p:cBhvr>
                                        <p:cTn id="34" fill="hold"/>
                                        <p:tgtEl>
                                          <p:spTgt spid="233"/>
                                        </p:tgtEl>
                                        <p:attrNameLst>
                                          <p:attrName>style.visibility</p:attrName>
                                        </p:attrNameLst>
                                      </p:cBhvr>
                                      <p:to>
                                        <p:strVal val="visible"/>
                                      </p:to>
                                    </p:set>
                                    <p:animEffect filter="wipe(left)" transition="in">
                                      <p:cBhvr>
                                        <p:cTn id="35" dur="500"/>
                                        <p:tgtEl>
                                          <p:spTgt spid="233"/>
                                        </p:tgtEl>
                                      </p:cBhvr>
                                    </p:animEffect>
                                  </p:childTnLst>
                                </p:cTn>
                              </p:par>
                            </p:childTnLst>
                          </p:cTn>
                        </p:par>
                        <p:par>
                          <p:cTn id="36" fill="hold">
                            <p:stCondLst>
                              <p:cond delay="3800"/>
                            </p:stCondLst>
                            <p:childTnLst>
                              <p:par>
                                <p:cTn id="37" presetClass="entr" nodeType="afterEffect" presetSubtype="16" presetID="23" grpId="8" fill="hold">
                                  <p:stCondLst>
                                    <p:cond delay="0"/>
                                  </p:stCondLst>
                                  <p:iterate type="el" backwards="0">
                                    <p:tmAbs val="0"/>
                                  </p:iterate>
                                  <p:childTnLst>
                                    <p:set>
                                      <p:cBhvr>
                                        <p:cTn id="38" fill="hold"/>
                                        <p:tgtEl>
                                          <p:spTgt spid="242"/>
                                        </p:tgtEl>
                                        <p:attrNameLst>
                                          <p:attrName>style.visibility</p:attrName>
                                        </p:attrNameLst>
                                      </p:cBhvr>
                                      <p:to>
                                        <p:strVal val="visible"/>
                                      </p:to>
                                    </p:set>
                                    <p:anim calcmode="lin" valueType="num">
                                      <p:cBhvr>
                                        <p:cTn id="39" dur="500" fill="hold"/>
                                        <p:tgtEl>
                                          <p:spTgt spid="242"/>
                                        </p:tgtEl>
                                        <p:attrNameLst>
                                          <p:attrName>ppt_w</p:attrName>
                                        </p:attrNameLst>
                                      </p:cBhvr>
                                      <p:tavLst>
                                        <p:tav tm="0">
                                          <p:val>
                                            <p:fltVal val="0"/>
                                          </p:val>
                                        </p:tav>
                                        <p:tav tm="100000">
                                          <p:val>
                                            <p:strVal val="#ppt_w"/>
                                          </p:val>
                                        </p:tav>
                                      </p:tavLst>
                                    </p:anim>
                                    <p:anim calcmode="lin" valueType="num">
                                      <p:cBhvr>
                                        <p:cTn id="40" dur="500" fill="hold"/>
                                        <p:tgtEl>
                                          <p:spTgt spid="242"/>
                                        </p:tgtEl>
                                        <p:attrNameLst>
                                          <p:attrName>ppt_h</p:attrName>
                                        </p:attrNameLst>
                                      </p:cBhvr>
                                      <p:tavLst>
                                        <p:tav tm="0">
                                          <p:val>
                                            <p:fltVal val="0"/>
                                          </p:val>
                                        </p:tav>
                                        <p:tav tm="100000">
                                          <p:val>
                                            <p:strVal val="#ppt_h"/>
                                          </p:val>
                                        </p:tav>
                                      </p:tavLst>
                                    </p:anim>
                                  </p:childTnLst>
                                </p:cTn>
                              </p:par>
                            </p:childTnLst>
                          </p:cTn>
                        </p:par>
                        <p:par>
                          <p:cTn id="41" fill="hold">
                            <p:stCondLst>
                              <p:cond delay="4300"/>
                            </p:stCondLst>
                            <p:childTnLst>
                              <p:par>
                                <p:cTn id="42" presetClass="entr" nodeType="afterEffect" presetSubtype="4" presetID="2" grpId="9" fill="hold">
                                  <p:stCondLst>
                                    <p:cond delay="0"/>
                                  </p:stCondLst>
                                  <p:iterate type="el" backwards="0">
                                    <p:tmAbs val="0"/>
                                  </p:iterate>
                                  <p:childTnLst>
                                    <p:set>
                                      <p:cBhvr>
                                        <p:cTn id="43" fill="hold"/>
                                        <p:tgtEl>
                                          <p:spTgt spid="243"/>
                                        </p:tgtEl>
                                        <p:attrNameLst>
                                          <p:attrName>style.visibility</p:attrName>
                                        </p:attrNameLst>
                                      </p:cBhvr>
                                      <p:to>
                                        <p:strVal val="visible"/>
                                      </p:to>
                                    </p:set>
                                    <p:anim calcmode="lin" valueType="num">
                                      <p:cBhvr>
                                        <p:cTn id="44" dur="1000" fill="hold"/>
                                        <p:tgtEl>
                                          <p:spTgt spid="243"/>
                                        </p:tgtEl>
                                        <p:attrNameLst>
                                          <p:attrName>ppt_x</p:attrName>
                                        </p:attrNameLst>
                                      </p:cBhvr>
                                      <p:tavLst>
                                        <p:tav tm="0">
                                          <p:val>
                                            <p:strVal val="#ppt_x"/>
                                          </p:val>
                                        </p:tav>
                                        <p:tav tm="100000">
                                          <p:val>
                                            <p:strVal val="#ppt_x"/>
                                          </p:val>
                                        </p:tav>
                                      </p:tavLst>
                                    </p:anim>
                                    <p:anim calcmode="lin" valueType="num">
                                      <p:cBhvr>
                                        <p:cTn id="45" dur="1000" fill="hold"/>
                                        <p:tgtEl>
                                          <p:spTgt spid="243"/>
                                        </p:tgtEl>
                                        <p:attrNameLst>
                                          <p:attrName>ppt_y</p:attrName>
                                        </p:attrNameLst>
                                      </p:cBhvr>
                                      <p:tavLst>
                                        <p:tav tm="0">
                                          <p:val>
                                            <p:strVal val="1+#ppt_h/2"/>
                                          </p:val>
                                        </p:tav>
                                        <p:tav tm="100000">
                                          <p:val>
                                            <p:strVal val="#ppt_y"/>
                                          </p:val>
                                        </p:tav>
                                      </p:tavLst>
                                    </p:anim>
                                  </p:childTnLst>
                                </p:cTn>
                              </p:par>
                            </p:childTnLst>
                          </p:cTn>
                        </p:par>
                        <p:par>
                          <p:cTn id="46" fill="hold">
                            <p:stCondLst>
                              <p:cond delay="5300"/>
                            </p:stCondLst>
                            <p:childTnLst>
                              <p:par>
                                <p:cTn id="47" presetClass="entr" nodeType="afterEffect" presetSubtype="8" presetID="22" grpId="10" fill="hold">
                                  <p:stCondLst>
                                    <p:cond delay="0"/>
                                  </p:stCondLst>
                                  <p:iterate type="el" backwards="0">
                                    <p:tmAbs val="0"/>
                                  </p:iterate>
                                  <p:childTnLst>
                                    <p:set>
                                      <p:cBhvr>
                                        <p:cTn id="48" fill="hold"/>
                                        <p:tgtEl>
                                          <p:spTgt spid="234"/>
                                        </p:tgtEl>
                                        <p:attrNameLst>
                                          <p:attrName>style.visibility</p:attrName>
                                        </p:attrNameLst>
                                      </p:cBhvr>
                                      <p:to>
                                        <p:strVal val="visible"/>
                                      </p:to>
                                    </p:set>
                                    <p:animEffect filter="wipe(left)" transition="in">
                                      <p:cBhvr>
                                        <p:cTn id="49" dur="500"/>
                                        <p:tgtEl>
                                          <p:spTgt spid="234"/>
                                        </p:tgtEl>
                                      </p:cBhvr>
                                    </p:animEffect>
                                  </p:childTnLst>
                                </p:cTn>
                              </p:par>
                            </p:childTnLst>
                          </p:cTn>
                        </p:par>
                        <p:par>
                          <p:cTn id="50" fill="hold">
                            <p:stCondLst>
                              <p:cond delay="5800"/>
                            </p:stCondLst>
                            <p:childTnLst>
                              <p:par>
                                <p:cTn id="51" presetClass="entr" nodeType="afterEffect" presetSubtype="16" presetID="23" grpId="11" fill="hold">
                                  <p:stCondLst>
                                    <p:cond delay="0"/>
                                  </p:stCondLst>
                                  <p:iterate type="el" backwards="0">
                                    <p:tmAbs val="0"/>
                                  </p:iterate>
                                  <p:childTnLst>
                                    <p:set>
                                      <p:cBhvr>
                                        <p:cTn id="52" fill="hold"/>
                                        <p:tgtEl>
                                          <p:spTgt spid="246"/>
                                        </p:tgtEl>
                                        <p:attrNameLst>
                                          <p:attrName>style.visibility</p:attrName>
                                        </p:attrNameLst>
                                      </p:cBhvr>
                                      <p:to>
                                        <p:strVal val="visible"/>
                                      </p:to>
                                    </p:set>
                                    <p:anim calcmode="lin" valueType="num">
                                      <p:cBhvr>
                                        <p:cTn id="53" dur="500" fill="hold"/>
                                        <p:tgtEl>
                                          <p:spTgt spid="246"/>
                                        </p:tgtEl>
                                        <p:attrNameLst>
                                          <p:attrName>ppt_w</p:attrName>
                                        </p:attrNameLst>
                                      </p:cBhvr>
                                      <p:tavLst>
                                        <p:tav tm="0">
                                          <p:val>
                                            <p:fltVal val="0"/>
                                          </p:val>
                                        </p:tav>
                                        <p:tav tm="100000">
                                          <p:val>
                                            <p:strVal val="#ppt_w"/>
                                          </p:val>
                                        </p:tav>
                                      </p:tavLst>
                                    </p:anim>
                                    <p:anim calcmode="lin" valueType="num">
                                      <p:cBhvr>
                                        <p:cTn id="54" dur="500" fill="hold"/>
                                        <p:tgtEl>
                                          <p:spTgt spid="246"/>
                                        </p:tgtEl>
                                        <p:attrNameLst>
                                          <p:attrName>ppt_h</p:attrName>
                                        </p:attrNameLst>
                                      </p:cBhvr>
                                      <p:tavLst>
                                        <p:tav tm="0">
                                          <p:val>
                                            <p:fltVal val="0"/>
                                          </p:val>
                                        </p:tav>
                                        <p:tav tm="100000">
                                          <p:val>
                                            <p:strVal val="#ppt_h"/>
                                          </p:val>
                                        </p:tav>
                                      </p:tavLst>
                                    </p:anim>
                                  </p:childTnLst>
                                </p:cTn>
                              </p:par>
                            </p:childTnLst>
                          </p:cTn>
                        </p:par>
                        <p:par>
                          <p:cTn id="55" fill="hold">
                            <p:stCondLst>
                              <p:cond delay="6300"/>
                            </p:stCondLst>
                            <p:childTnLst>
                              <p:par>
                                <p:cTn id="56" presetClass="entr" nodeType="afterEffect" presetSubtype="4" presetID="2" grpId="12" fill="hold">
                                  <p:stCondLst>
                                    <p:cond delay="0"/>
                                  </p:stCondLst>
                                  <p:iterate type="el" backwards="0">
                                    <p:tmAbs val="0"/>
                                  </p:iterate>
                                  <p:childTnLst>
                                    <p:set>
                                      <p:cBhvr>
                                        <p:cTn id="57" fill="hold"/>
                                        <p:tgtEl>
                                          <p:spTgt spid="247"/>
                                        </p:tgtEl>
                                        <p:attrNameLst>
                                          <p:attrName>style.visibility</p:attrName>
                                        </p:attrNameLst>
                                      </p:cBhvr>
                                      <p:to>
                                        <p:strVal val="visible"/>
                                      </p:to>
                                    </p:set>
                                    <p:anim calcmode="lin" valueType="num">
                                      <p:cBhvr>
                                        <p:cTn id="58" dur="1000" fill="hold"/>
                                        <p:tgtEl>
                                          <p:spTgt spid="247"/>
                                        </p:tgtEl>
                                        <p:attrNameLst>
                                          <p:attrName>ppt_x</p:attrName>
                                        </p:attrNameLst>
                                      </p:cBhvr>
                                      <p:tavLst>
                                        <p:tav tm="0">
                                          <p:val>
                                            <p:strVal val="#ppt_x"/>
                                          </p:val>
                                        </p:tav>
                                        <p:tav tm="100000">
                                          <p:val>
                                            <p:strVal val="#ppt_x"/>
                                          </p:val>
                                        </p:tav>
                                      </p:tavLst>
                                    </p:anim>
                                    <p:anim calcmode="lin" valueType="num">
                                      <p:cBhvr>
                                        <p:cTn id="59" dur="1000" fill="hold"/>
                                        <p:tgtEl>
                                          <p:spTgt spid="247"/>
                                        </p:tgtEl>
                                        <p:attrNameLst>
                                          <p:attrName>ppt_y</p:attrName>
                                        </p:attrNameLst>
                                      </p:cBhvr>
                                      <p:tavLst>
                                        <p:tav tm="0">
                                          <p:val>
                                            <p:strVal val="1+#ppt_h/2"/>
                                          </p:val>
                                        </p:tav>
                                        <p:tav tm="100000">
                                          <p:val>
                                            <p:strVal val="#ppt_y"/>
                                          </p:val>
                                        </p:tav>
                                      </p:tavLst>
                                    </p:anim>
                                  </p:childTnLst>
                                </p:cTn>
                              </p:par>
                            </p:childTnLst>
                          </p:cTn>
                        </p:par>
                        <p:par>
                          <p:cTn id="60" fill="hold">
                            <p:stCondLst>
                              <p:cond delay="7300"/>
                            </p:stCondLst>
                            <p:childTnLst>
                              <p:par>
                                <p:cTn id="61" presetClass="entr" nodeType="afterEffect" presetSubtype="8" presetID="22" grpId="13" fill="hold">
                                  <p:stCondLst>
                                    <p:cond delay="0"/>
                                  </p:stCondLst>
                                  <p:iterate type="el" backwards="0">
                                    <p:tmAbs val="0"/>
                                  </p:iterate>
                                  <p:childTnLst>
                                    <p:set>
                                      <p:cBhvr>
                                        <p:cTn id="62" fill="hold"/>
                                        <p:tgtEl>
                                          <p:spTgt spid="235"/>
                                        </p:tgtEl>
                                        <p:attrNameLst>
                                          <p:attrName>style.visibility</p:attrName>
                                        </p:attrNameLst>
                                      </p:cBhvr>
                                      <p:to>
                                        <p:strVal val="visible"/>
                                      </p:to>
                                    </p:set>
                                    <p:animEffect filter="wipe(left)" transition="in">
                                      <p:cBhvr>
                                        <p:cTn id="63" dur="500"/>
                                        <p:tgtEl>
                                          <p:spTgt spid="235"/>
                                        </p:tgtEl>
                                      </p:cBhvr>
                                    </p:animEffect>
                                  </p:childTnLst>
                                </p:cTn>
                              </p:par>
                            </p:childTnLst>
                          </p:cTn>
                        </p:par>
                        <p:par>
                          <p:cTn id="64" fill="hold">
                            <p:stCondLst>
                              <p:cond delay="7800"/>
                            </p:stCondLst>
                            <p:childTnLst>
                              <p:par>
                                <p:cTn id="65" presetClass="entr" nodeType="afterEffect" presetSubtype="16" presetID="23" grpId="14" fill="hold">
                                  <p:stCondLst>
                                    <p:cond delay="0"/>
                                  </p:stCondLst>
                                  <p:iterate type="el" backwards="0">
                                    <p:tmAbs val="0"/>
                                  </p:iterate>
                                  <p:childTnLst>
                                    <p:set>
                                      <p:cBhvr>
                                        <p:cTn id="66" fill="hold"/>
                                        <p:tgtEl>
                                          <p:spTgt spid="250"/>
                                        </p:tgtEl>
                                        <p:attrNameLst>
                                          <p:attrName>style.visibility</p:attrName>
                                        </p:attrNameLst>
                                      </p:cBhvr>
                                      <p:to>
                                        <p:strVal val="visible"/>
                                      </p:to>
                                    </p:set>
                                    <p:anim calcmode="lin" valueType="num">
                                      <p:cBhvr>
                                        <p:cTn id="67" dur="500" fill="hold"/>
                                        <p:tgtEl>
                                          <p:spTgt spid="250"/>
                                        </p:tgtEl>
                                        <p:attrNameLst>
                                          <p:attrName>ppt_w</p:attrName>
                                        </p:attrNameLst>
                                      </p:cBhvr>
                                      <p:tavLst>
                                        <p:tav tm="0">
                                          <p:val>
                                            <p:fltVal val="0"/>
                                          </p:val>
                                        </p:tav>
                                        <p:tav tm="100000">
                                          <p:val>
                                            <p:strVal val="#ppt_w"/>
                                          </p:val>
                                        </p:tav>
                                      </p:tavLst>
                                    </p:anim>
                                    <p:anim calcmode="lin" valueType="num">
                                      <p:cBhvr>
                                        <p:cTn id="68" dur="500" fill="hold"/>
                                        <p:tgtEl>
                                          <p:spTgt spid="250"/>
                                        </p:tgtEl>
                                        <p:attrNameLst>
                                          <p:attrName>ppt_h</p:attrName>
                                        </p:attrNameLst>
                                      </p:cBhvr>
                                      <p:tavLst>
                                        <p:tav tm="0">
                                          <p:val>
                                            <p:fltVal val="0"/>
                                          </p:val>
                                        </p:tav>
                                        <p:tav tm="100000">
                                          <p:val>
                                            <p:strVal val="#ppt_h"/>
                                          </p:val>
                                        </p:tav>
                                      </p:tavLst>
                                    </p:anim>
                                  </p:childTnLst>
                                </p:cTn>
                              </p:par>
                            </p:childTnLst>
                          </p:cTn>
                        </p:par>
                        <p:par>
                          <p:cTn id="69" fill="hold">
                            <p:stCondLst>
                              <p:cond delay="8300"/>
                            </p:stCondLst>
                            <p:childTnLst>
                              <p:par>
                                <p:cTn id="70" presetClass="entr" nodeType="afterEffect" presetSubtype="4" presetID="2" grpId="15" fill="hold">
                                  <p:stCondLst>
                                    <p:cond delay="0"/>
                                  </p:stCondLst>
                                  <p:iterate type="el" backwards="0">
                                    <p:tmAbs val="0"/>
                                  </p:iterate>
                                  <p:childTnLst>
                                    <p:set>
                                      <p:cBhvr>
                                        <p:cTn id="71" fill="hold"/>
                                        <p:tgtEl>
                                          <p:spTgt spid="251"/>
                                        </p:tgtEl>
                                        <p:attrNameLst>
                                          <p:attrName>style.visibility</p:attrName>
                                        </p:attrNameLst>
                                      </p:cBhvr>
                                      <p:to>
                                        <p:strVal val="visible"/>
                                      </p:to>
                                    </p:set>
                                    <p:anim calcmode="lin" valueType="num">
                                      <p:cBhvr>
                                        <p:cTn id="72" dur="1000" fill="hold"/>
                                        <p:tgtEl>
                                          <p:spTgt spid="251"/>
                                        </p:tgtEl>
                                        <p:attrNameLst>
                                          <p:attrName>ppt_x</p:attrName>
                                        </p:attrNameLst>
                                      </p:cBhvr>
                                      <p:tavLst>
                                        <p:tav tm="0">
                                          <p:val>
                                            <p:strVal val="#ppt_x"/>
                                          </p:val>
                                        </p:tav>
                                        <p:tav tm="100000">
                                          <p:val>
                                            <p:strVal val="#ppt_x"/>
                                          </p:val>
                                        </p:tav>
                                      </p:tavLst>
                                    </p:anim>
                                    <p:anim calcmode="lin" valueType="num">
                                      <p:cBhvr>
                                        <p:cTn id="73" dur="1000" fill="hold"/>
                                        <p:tgtEl>
                                          <p:spTgt spid="2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0" grpId="1"/>
      <p:bldP build="whole" bldLvl="1" animBg="1" rev="0" advAuto="0" spid="250" grpId="14"/>
      <p:bldP build="whole" bldLvl="1" animBg="1" rev="0" advAuto="0" spid="246" grpId="11"/>
      <p:bldP build="whole" bldLvl="1" animBg="1" rev="0" advAuto="0" spid="254" grpId="3"/>
      <p:bldP build="whole" bldLvl="1" animBg="1" rev="0" advAuto="0" spid="233" grpId="7"/>
      <p:bldP build="whole" bldLvl="1" animBg="1" rev="0" advAuto="0" spid="239" grpId="6"/>
      <p:bldP build="whole" bldLvl="1" animBg="1" rev="0" advAuto="0" spid="234" grpId="10"/>
      <p:bldP build="whole" bldLvl="1" animBg="1" rev="0" advAuto="0" spid="247" grpId="12"/>
      <p:bldP build="whole" bldLvl="1" animBg="1" rev="0" advAuto="0" spid="232" grpId="4"/>
      <p:bldP build="whole" bldLvl="1" animBg="1" rev="0" advAuto="0" spid="238" grpId="5"/>
      <p:bldP build="whole" bldLvl="1" animBg="1" rev="0" advAuto="0" spid="231" grpId="2"/>
      <p:bldP build="whole" bldLvl="1" animBg="1" rev="0" advAuto="0" spid="243" grpId="9"/>
      <p:bldP build="whole" bldLvl="1" animBg="1" rev="0" advAuto="0" spid="251" grpId="15"/>
      <p:bldP build="whole" bldLvl="1" animBg="1" rev="0" advAuto="0" spid="235" grpId="13"/>
      <p:bldP build="whole" bldLvl="1" animBg="1" rev="0" advAuto="0" spid="242" grpId="8"/>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文本框 15"/>
          <p:cNvSpPr txBox="1"/>
          <p:nvPr/>
        </p:nvSpPr>
        <p:spPr>
          <a:xfrm>
            <a:off x="750400" y="291109"/>
            <a:ext cx="5280450"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Problems of Federated Learning on non-IID data</a:t>
            </a:r>
          </a:p>
        </p:txBody>
      </p:sp>
      <p:sp>
        <p:nvSpPr>
          <p:cNvPr id="259" name="TextBox 1210"/>
          <p:cNvSpPr txBox="1"/>
          <p:nvPr/>
        </p:nvSpPr>
        <p:spPr>
          <a:xfrm>
            <a:off x="1189403" y="1511883"/>
            <a:ext cx="2737112" cy="3606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defRPr b="1" sz="1900">
                <a:solidFill>
                  <a:srgbClr val="1B4367"/>
                </a:solidFill>
              </a:defRPr>
            </a:lvl1pPr>
          </a:lstStyle>
          <a:p>
            <a:pPr/>
            <a:r>
              <a:t>Parameters divergence</a:t>
            </a:r>
          </a:p>
        </p:txBody>
      </p:sp>
      <p:grpSp>
        <p:nvGrpSpPr>
          <p:cNvPr id="262" name="组合 107"/>
          <p:cNvGrpSpPr/>
          <p:nvPr/>
        </p:nvGrpSpPr>
        <p:grpSpPr>
          <a:xfrm>
            <a:off x="757325" y="1507926"/>
            <a:ext cx="368595" cy="368595"/>
            <a:chOff x="0" y="0"/>
            <a:chExt cx="368593" cy="368593"/>
          </a:xfrm>
        </p:grpSpPr>
        <p:sp>
          <p:nvSpPr>
            <p:cNvPr id="260"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261"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1</a:t>
              </a:r>
            </a:p>
          </p:txBody>
        </p:sp>
      </p:grpSp>
      <p:sp>
        <p:nvSpPr>
          <p:cNvPr id="263" name="直接连接符 2"/>
          <p:cNvSpPr/>
          <p:nvPr/>
        </p:nvSpPr>
        <p:spPr>
          <a:xfrm>
            <a:off x="774478" y="657416"/>
            <a:ext cx="480260" cy="1"/>
          </a:xfrm>
          <a:prstGeom prst="line">
            <a:avLst/>
          </a:prstGeom>
          <a:ln>
            <a:solidFill>
              <a:srgbClr val="1B4367"/>
            </a:solidFill>
            <a:miter/>
          </a:ln>
        </p:spPr>
        <p:txBody>
          <a:bodyPr lIns="45719" rIns="45719"/>
          <a:lstStyle/>
          <a:p>
            <a:pPr/>
          </a:p>
        </p:txBody>
      </p:sp>
      <p:sp>
        <p:nvSpPr>
          <p:cNvPr id="264" name="TextBox 1210"/>
          <p:cNvSpPr txBox="1"/>
          <p:nvPr/>
        </p:nvSpPr>
        <p:spPr>
          <a:xfrm>
            <a:off x="1189115" y="2294905"/>
            <a:ext cx="5726146" cy="3606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defRPr b="1" sz="1900">
                <a:solidFill>
                  <a:srgbClr val="1B4367"/>
                </a:solidFill>
              </a:defRPr>
            </a:lvl1pPr>
          </a:lstStyle>
          <a:p>
            <a:pPr/>
            <a:r>
              <a:t>Slow convergence / more communication rounds</a:t>
            </a:r>
          </a:p>
        </p:txBody>
      </p:sp>
      <p:grpSp>
        <p:nvGrpSpPr>
          <p:cNvPr id="267" name="组合 107"/>
          <p:cNvGrpSpPr/>
          <p:nvPr/>
        </p:nvGrpSpPr>
        <p:grpSpPr>
          <a:xfrm>
            <a:off x="757038" y="2290948"/>
            <a:ext cx="368595" cy="368595"/>
            <a:chOff x="0" y="0"/>
            <a:chExt cx="368593" cy="368593"/>
          </a:xfrm>
        </p:grpSpPr>
        <p:sp>
          <p:nvSpPr>
            <p:cNvPr id="265"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266"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2</a:t>
              </a:r>
            </a:p>
          </p:txBody>
        </p:sp>
      </p:grpSp>
      <p:sp>
        <p:nvSpPr>
          <p:cNvPr id="268" name="TextBox 1210"/>
          <p:cNvSpPr txBox="1"/>
          <p:nvPr/>
        </p:nvSpPr>
        <p:spPr>
          <a:xfrm>
            <a:off x="1189115" y="3085840"/>
            <a:ext cx="3996633" cy="3606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defRPr b="1" sz="1900">
                <a:solidFill>
                  <a:srgbClr val="1B4367"/>
                </a:solidFill>
              </a:defRPr>
            </a:lvl1pPr>
          </a:lstStyle>
          <a:p>
            <a:pPr/>
            <a:r>
              <a:t>Lower accuracy than in IID setting</a:t>
            </a:r>
          </a:p>
        </p:txBody>
      </p:sp>
      <p:grpSp>
        <p:nvGrpSpPr>
          <p:cNvPr id="271" name="组合 107"/>
          <p:cNvGrpSpPr/>
          <p:nvPr/>
        </p:nvGrpSpPr>
        <p:grpSpPr>
          <a:xfrm>
            <a:off x="757038" y="3081883"/>
            <a:ext cx="368595" cy="368595"/>
            <a:chOff x="0" y="0"/>
            <a:chExt cx="368593" cy="368593"/>
          </a:xfrm>
        </p:grpSpPr>
        <p:sp>
          <p:nvSpPr>
            <p:cNvPr id="269"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270"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3</a:t>
              </a:r>
            </a:p>
          </p:txBody>
        </p:sp>
      </p:grpSp>
      <p:sp>
        <p:nvSpPr>
          <p:cNvPr id="272" name="TextBox 1210"/>
          <p:cNvSpPr txBox="1"/>
          <p:nvPr/>
        </p:nvSpPr>
        <p:spPr>
          <a:xfrm>
            <a:off x="1193348" y="3880733"/>
            <a:ext cx="4014424" cy="3606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defRPr b="1" sz="1900">
                <a:solidFill>
                  <a:srgbClr val="1B4367"/>
                </a:solidFill>
              </a:defRPr>
            </a:lvl1pPr>
          </a:lstStyle>
          <a:p>
            <a:pPr/>
            <a:r>
              <a:t>FedAvg assumes data distribution</a:t>
            </a:r>
          </a:p>
        </p:txBody>
      </p:sp>
      <p:grpSp>
        <p:nvGrpSpPr>
          <p:cNvPr id="275" name="组合 107"/>
          <p:cNvGrpSpPr/>
          <p:nvPr/>
        </p:nvGrpSpPr>
        <p:grpSpPr>
          <a:xfrm>
            <a:off x="761271" y="3876776"/>
            <a:ext cx="368595" cy="368595"/>
            <a:chOff x="0" y="0"/>
            <a:chExt cx="368593" cy="368593"/>
          </a:xfrm>
        </p:grpSpPr>
        <p:sp>
          <p:nvSpPr>
            <p:cNvPr id="273" name="椭圆 108"/>
            <p:cNvSpPr/>
            <p:nvPr/>
          </p:nvSpPr>
          <p:spPr>
            <a:xfrm>
              <a:off x="0" y="0"/>
              <a:ext cx="368594" cy="368594"/>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sp>
          <p:nvSpPr>
            <p:cNvPr id="274" name="文本框 17"/>
            <p:cNvSpPr txBox="1"/>
            <p:nvPr/>
          </p:nvSpPr>
          <p:spPr>
            <a:xfrm>
              <a:off x="5365" y="35789"/>
              <a:ext cx="356725"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FFFFFF"/>
                  </a:solidFill>
                </a:defRPr>
              </a:lvl1pPr>
            </a:lstStyle>
            <a:p>
              <a:pPr/>
              <a:r>
                <a:t>4</a:t>
              </a:r>
            </a:p>
          </p:txBody>
        </p:sp>
      </p:grpSp>
    </p:spTree>
  </p:cSld>
  <p:clrMapOvr>
    <a:masterClrMapping/>
  </p:clrMapOvr>
  <mc:AlternateContent xmlns:mc="http://schemas.openxmlformats.org/markup-compatibility/2006">
    <mc:Choice xmlns:p14="http://schemas.microsoft.com/office/powerpoint/2010/main" Requires="p14">
      <p:transition spd="slow" advClick="1" p14:dur="1200">
        <p14:prism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258"/>
                                        </p:tgtEl>
                                        <p:attrNameLst>
                                          <p:attrName>style.visibility</p:attrName>
                                        </p:attrNameLst>
                                      </p:cBhvr>
                                      <p:to>
                                        <p:strVal val="visible"/>
                                      </p:to>
                                    </p:set>
                                    <p:anim calcmode="lin" valueType="num">
                                      <p:cBhvr>
                                        <p:cTn id="7" dur="500" fill="hold"/>
                                        <p:tgtEl>
                                          <p:spTgt spid="258"/>
                                        </p:tgtEl>
                                        <p:attrNameLst>
                                          <p:attrName>ppt_w</p:attrName>
                                        </p:attrNameLst>
                                      </p:cBhvr>
                                      <p:tavLst>
                                        <p:tav tm="0">
                                          <p:val>
                                            <p:fltVal val="0"/>
                                          </p:val>
                                        </p:tav>
                                        <p:tav tm="100000">
                                          <p:val>
                                            <p:strVal val="#ppt_w"/>
                                          </p:val>
                                        </p:tav>
                                      </p:tavLst>
                                    </p:anim>
                                    <p:anim calcmode="lin" valueType="num">
                                      <p:cBhvr>
                                        <p:cTn id="8" dur="500" fill="hold"/>
                                        <p:tgtEl>
                                          <p:spTgt spid="25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263"/>
                                        </p:tgtEl>
                                        <p:attrNameLst>
                                          <p:attrName>style.visibility</p:attrName>
                                        </p:attrNameLst>
                                      </p:cBhvr>
                                      <p:to>
                                        <p:strVal val="visible"/>
                                      </p:to>
                                    </p:set>
                                    <p:animEffect filter="wipe(left)" transition="in">
                                      <p:cBhvr>
                                        <p:cTn id="12" dur="300"/>
                                        <p:tgtEl>
                                          <p:spTgt spid="263"/>
                                        </p:tgtEl>
                                      </p:cBhvr>
                                    </p:animEffect>
                                  </p:childTnLst>
                                </p:cTn>
                              </p:par>
                            </p:childTnLst>
                          </p:cTn>
                        </p:par>
                        <p:par>
                          <p:cTn id="13" fill="hold">
                            <p:stCondLst>
                              <p:cond delay="800"/>
                            </p:stCondLst>
                            <p:childTnLst>
                              <p:par>
                                <p:cTn id="14" presetClass="entr" nodeType="afterEffect" presetSubtype="16" presetID="23" grpId="3" fill="hold">
                                  <p:stCondLst>
                                    <p:cond delay="0"/>
                                  </p:stCondLst>
                                  <p:iterate type="el" backwards="0">
                                    <p:tmAbs val="0"/>
                                  </p:iterate>
                                  <p:childTnLst>
                                    <p:set>
                                      <p:cBhvr>
                                        <p:cTn id="15" fill="hold"/>
                                        <p:tgtEl>
                                          <p:spTgt spid="262"/>
                                        </p:tgtEl>
                                        <p:attrNameLst>
                                          <p:attrName>style.visibility</p:attrName>
                                        </p:attrNameLst>
                                      </p:cBhvr>
                                      <p:to>
                                        <p:strVal val="visible"/>
                                      </p:to>
                                    </p:set>
                                    <p:anim calcmode="lin" valueType="num">
                                      <p:cBhvr>
                                        <p:cTn id="16" dur="500" fill="hold"/>
                                        <p:tgtEl>
                                          <p:spTgt spid="262"/>
                                        </p:tgtEl>
                                        <p:attrNameLst>
                                          <p:attrName>ppt_w</p:attrName>
                                        </p:attrNameLst>
                                      </p:cBhvr>
                                      <p:tavLst>
                                        <p:tav tm="0">
                                          <p:val>
                                            <p:fltVal val="0"/>
                                          </p:val>
                                        </p:tav>
                                        <p:tav tm="100000">
                                          <p:val>
                                            <p:strVal val="#ppt_w"/>
                                          </p:val>
                                        </p:tav>
                                      </p:tavLst>
                                    </p:anim>
                                    <p:anim calcmode="lin" valueType="num">
                                      <p:cBhvr>
                                        <p:cTn id="17" dur="500" fill="hold"/>
                                        <p:tgtEl>
                                          <p:spTgt spid="262"/>
                                        </p:tgtEl>
                                        <p:attrNameLst>
                                          <p:attrName>ppt_h</p:attrName>
                                        </p:attrNameLst>
                                      </p:cBhvr>
                                      <p:tavLst>
                                        <p:tav tm="0">
                                          <p:val>
                                            <p:fltVal val="0"/>
                                          </p:val>
                                        </p:tav>
                                        <p:tav tm="100000">
                                          <p:val>
                                            <p:strVal val="#ppt_h"/>
                                          </p:val>
                                        </p:tav>
                                      </p:tavLst>
                                    </p:anim>
                                  </p:childTnLst>
                                </p:cTn>
                              </p:par>
                            </p:childTnLst>
                          </p:cTn>
                        </p:par>
                        <p:par>
                          <p:cTn id="18" fill="hold">
                            <p:stCondLst>
                              <p:cond delay="1300"/>
                            </p:stCondLst>
                            <p:childTnLst>
                              <p:par>
                                <p:cTn id="19" presetClass="entr" nodeType="afterEffect" presetSubtype="1" presetID="2" grpId="4" fill="hold">
                                  <p:stCondLst>
                                    <p:cond delay="0"/>
                                  </p:stCondLst>
                                  <p:iterate type="el" backwards="0">
                                    <p:tmAbs val="0"/>
                                  </p:iterate>
                                  <p:childTnLst>
                                    <p:set>
                                      <p:cBhvr>
                                        <p:cTn id="20" fill="hold"/>
                                        <p:tgtEl>
                                          <p:spTgt spid="259"/>
                                        </p:tgtEl>
                                        <p:attrNameLst>
                                          <p:attrName>style.visibility</p:attrName>
                                        </p:attrNameLst>
                                      </p:cBhvr>
                                      <p:to>
                                        <p:strVal val="visible"/>
                                      </p:to>
                                    </p:set>
                                    <p:anim calcmode="lin" valueType="num">
                                      <p:cBhvr>
                                        <p:cTn id="21" dur="500" fill="hold"/>
                                        <p:tgtEl>
                                          <p:spTgt spid="259"/>
                                        </p:tgtEl>
                                        <p:attrNameLst>
                                          <p:attrName>ppt_x</p:attrName>
                                        </p:attrNameLst>
                                      </p:cBhvr>
                                      <p:tavLst>
                                        <p:tav tm="0">
                                          <p:val>
                                            <p:strVal val="#ppt_x"/>
                                          </p:val>
                                        </p:tav>
                                        <p:tav tm="100000">
                                          <p:val>
                                            <p:strVal val="#ppt_x"/>
                                          </p:val>
                                        </p:tav>
                                      </p:tavLst>
                                    </p:anim>
                                    <p:anim calcmode="lin" valueType="num">
                                      <p:cBhvr>
                                        <p:cTn id="22" dur="500" fill="hold"/>
                                        <p:tgtEl>
                                          <p:spTgt spid="259"/>
                                        </p:tgtEl>
                                        <p:attrNameLst>
                                          <p:attrName>ppt_y</p:attrName>
                                        </p:attrNameLst>
                                      </p:cBhvr>
                                      <p:tavLst>
                                        <p:tav tm="0">
                                          <p:val>
                                            <p:strVal val="0-#ppt_h/2"/>
                                          </p:val>
                                        </p:tav>
                                        <p:tav tm="100000">
                                          <p:val>
                                            <p:strVal val="#ppt_y"/>
                                          </p:val>
                                        </p:tav>
                                      </p:tavLst>
                                    </p:anim>
                                  </p:childTnLst>
                                </p:cTn>
                              </p:par>
                            </p:childTnLst>
                          </p:cTn>
                        </p:par>
                        <p:par>
                          <p:cTn id="23" fill="hold">
                            <p:stCondLst>
                              <p:cond delay="1800"/>
                            </p:stCondLst>
                            <p:childTnLst>
                              <p:par>
                                <p:cTn id="24" presetClass="entr" nodeType="afterEffect" presetSubtype="16" presetID="23" grpId="5" fill="hold">
                                  <p:stCondLst>
                                    <p:cond delay="0"/>
                                  </p:stCondLst>
                                  <p:iterate type="el" backwards="0">
                                    <p:tmAbs val="0"/>
                                  </p:iterate>
                                  <p:childTnLst>
                                    <p:set>
                                      <p:cBhvr>
                                        <p:cTn id="25" fill="hold"/>
                                        <p:tgtEl>
                                          <p:spTgt spid="267"/>
                                        </p:tgtEl>
                                        <p:attrNameLst>
                                          <p:attrName>style.visibility</p:attrName>
                                        </p:attrNameLst>
                                      </p:cBhvr>
                                      <p:to>
                                        <p:strVal val="visible"/>
                                      </p:to>
                                    </p:set>
                                    <p:anim calcmode="lin" valueType="num">
                                      <p:cBhvr>
                                        <p:cTn id="26" dur="500" fill="hold"/>
                                        <p:tgtEl>
                                          <p:spTgt spid="267"/>
                                        </p:tgtEl>
                                        <p:attrNameLst>
                                          <p:attrName>ppt_w</p:attrName>
                                        </p:attrNameLst>
                                      </p:cBhvr>
                                      <p:tavLst>
                                        <p:tav tm="0">
                                          <p:val>
                                            <p:fltVal val="0"/>
                                          </p:val>
                                        </p:tav>
                                        <p:tav tm="100000">
                                          <p:val>
                                            <p:strVal val="#ppt_w"/>
                                          </p:val>
                                        </p:tav>
                                      </p:tavLst>
                                    </p:anim>
                                    <p:anim calcmode="lin" valueType="num">
                                      <p:cBhvr>
                                        <p:cTn id="27" dur="500" fill="hold"/>
                                        <p:tgtEl>
                                          <p:spTgt spid="267"/>
                                        </p:tgtEl>
                                        <p:attrNameLst>
                                          <p:attrName>ppt_h</p:attrName>
                                        </p:attrNameLst>
                                      </p:cBhvr>
                                      <p:tavLst>
                                        <p:tav tm="0">
                                          <p:val>
                                            <p:fltVal val="0"/>
                                          </p:val>
                                        </p:tav>
                                        <p:tav tm="100000">
                                          <p:val>
                                            <p:strVal val="#ppt_h"/>
                                          </p:val>
                                        </p:tav>
                                      </p:tavLst>
                                    </p:anim>
                                  </p:childTnLst>
                                </p:cTn>
                              </p:par>
                            </p:childTnLst>
                          </p:cTn>
                        </p:par>
                        <p:par>
                          <p:cTn id="28" fill="hold">
                            <p:stCondLst>
                              <p:cond delay="2300"/>
                            </p:stCondLst>
                            <p:childTnLst>
                              <p:par>
                                <p:cTn id="29" presetClass="entr" nodeType="afterEffect" presetSubtype="1" presetID="2" grpId="6" fill="hold">
                                  <p:stCondLst>
                                    <p:cond delay="0"/>
                                  </p:stCondLst>
                                  <p:iterate type="el" backwards="0">
                                    <p:tmAbs val="0"/>
                                  </p:iterate>
                                  <p:childTnLst>
                                    <p:set>
                                      <p:cBhvr>
                                        <p:cTn id="30" fill="hold"/>
                                        <p:tgtEl>
                                          <p:spTgt spid="264"/>
                                        </p:tgtEl>
                                        <p:attrNameLst>
                                          <p:attrName>style.visibility</p:attrName>
                                        </p:attrNameLst>
                                      </p:cBhvr>
                                      <p:to>
                                        <p:strVal val="visible"/>
                                      </p:to>
                                    </p:set>
                                    <p:anim calcmode="lin" valueType="num">
                                      <p:cBhvr>
                                        <p:cTn id="31" dur="500" fill="hold"/>
                                        <p:tgtEl>
                                          <p:spTgt spid="264"/>
                                        </p:tgtEl>
                                        <p:attrNameLst>
                                          <p:attrName>ppt_x</p:attrName>
                                        </p:attrNameLst>
                                      </p:cBhvr>
                                      <p:tavLst>
                                        <p:tav tm="0">
                                          <p:val>
                                            <p:strVal val="#ppt_x"/>
                                          </p:val>
                                        </p:tav>
                                        <p:tav tm="100000">
                                          <p:val>
                                            <p:strVal val="#ppt_x"/>
                                          </p:val>
                                        </p:tav>
                                      </p:tavLst>
                                    </p:anim>
                                    <p:anim calcmode="lin" valueType="num">
                                      <p:cBhvr>
                                        <p:cTn id="32" dur="500" fill="hold"/>
                                        <p:tgtEl>
                                          <p:spTgt spid="264"/>
                                        </p:tgtEl>
                                        <p:attrNameLst>
                                          <p:attrName>ppt_y</p:attrName>
                                        </p:attrNameLst>
                                      </p:cBhvr>
                                      <p:tavLst>
                                        <p:tav tm="0">
                                          <p:val>
                                            <p:strVal val="0-#ppt_h/2"/>
                                          </p:val>
                                        </p:tav>
                                        <p:tav tm="100000">
                                          <p:val>
                                            <p:strVal val="#ppt_y"/>
                                          </p:val>
                                        </p:tav>
                                      </p:tavLst>
                                    </p:anim>
                                  </p:childTnLst>
                                </p:cTn>
                              </p:par>
                            </p:childTnLst>
                          </p:cTn>
                        </p:par>
                        <p:par>
                          <p:cTn id="33" fill="hold">
                            <p:stCondLst>
                              <p:cond delay="2800"/>
                            </p:stCondLst>
                            <p:childTnLst>
                              <p:par>
                                <p:cTn id="34" presetClass="entr" nodeType="afterEffect" presetSubtype="16" presetID="23" grpId="7" fill="hold">
                                  <p:stCondLst>
                                    <p:cond delay="0"/>
                                  </p:stCondLst>
                                  <p:iterate type="el" backwards="0">
                                    <p:tmAbs val="0"/>
                                  </p:iterate>
                                  <p:childTnLst>
                                    <p:set>
                                      <p:cBhvr>
                                        <p:cTn id="35" fill="hold"/>
                                        <p:tgtEl>
                                          <p:spTgt spid="271"/>
                                        </p:tgtEl>
                                        <p:attrNameLst>
                                          <p:attrName>style.visibility</p:attrName>
                                        </p:attrNameLst>
                                      </p:cBhvr>
                                      <p:to>
                                        <p:strVal val="visible"/>
                                      </p:to>
                                    </p:set>
                                    <p:anim calcmode="lin" valueType="num">
                                      <p:cBhvr>
                                        <p:cTn id="36" dur="500" fill="hold"/>
                                        <p:tgtEl>
                                          <p:spTgt spid="271"/>
                                        </p:tgtEl>
                                        <p:attrNameLst>
                                          <p:attrName>ppt_w</p:attrName>
                                        </p:attrNameLst>
                                      </p:cBhvr>
                                      <p:tavLst>
                                        <p:tav tm="0">
                                          <p:val>
                                            <p:fltVal val="0"/>
                                          </p:val>
                                        </p:tav>
                                        <p:tav tm="100000">
                                          <p:val>
                                            <p:strVal val="#ppt_w"/>
                                          </p:val>
                                        </p:tav>
                                      </p:tavLst>
                                    </p:anim>
                                    <p:anim calcmode="lin" valueType="num">
                                      <p:cBhvr>
                                        <p:cTn id="37" dur="500" fill="hold"/>
                                        <p:tgtEl>
                                          <p:spTgt spid="271"/>
                                        </p:tgtEl>
                                        <p:attrNameLst>
                                          <p:attrName>ppt_h</p:attrName>
                                        </p:attrNameLst>
                                      </p:cBhvr>
                                      <p:tavLst>
                                        <p:tav tm="0">
                                          <p:val>
                                            <p:fltVal val="0"/>
                                          </p:val>
                                        </p:tav>
                                        <p:tav tm="100000">
                                          <p:val>
                                            <p:strVal val="#ppt_h"/>
                                          </p:val>
                                        </p:tav>
                                      </p:tavLst>
                                    </p:anim>
                                  </p:childTnLst>
                                </p:cTn>
                              </p:par>
                            </p:childTnLst>
                          </p:cTn>
                        </p:par>
                        <p:par>
                          <p:cTn id="38" fill="hold">
                            <p:stCondLst>
                              <p:cond delay="3300"/>
                            </p:stCondLst>
                            <p:childTnLst>
                              <p:par>
                                <p:cTn id="39" presetClass="entr" nodeType="afterEffect" presetSubtype="1" presetID="2" grpId="8" fill="hold">
                                  <p:stCondLst>
                                    <p:cond delay="0"/>
                                  </p:stCondLst>
                                  <p:iterate type="el" backwards="0">
                                    <p:tmAbs val="0"/>
                                  </p:iterate>
                                  <p:childTnLst>
                                    <p:set>
                                      <p:cBhvr>
                                        <p:cTn id="40" fill="hold"/>
                                        <p:tgtEl>
                                          <p:spTgt spid="268"/>
                                        </p:tgtEl>
                                        <p:attrNameLst>
                                          <p:attrName>style.visibility</p:attrName>
                                        </p:attrNameLst>
                                      </p:cBhvr>
                                      <p:to>
                                        <p:strVal val="visible"/>
                                      </p:to>
                                    </p:set>
                                    <p:anim calcmode="lin" valueType="num">
                                      <p:cBhvr>
                                        <p:cTn id="41" dur="500" fill="hold"/>
                                        <p:tgtEl>
                                          <p:spTgt spid="268"/>
                                        </p:tgtEl>
                                        <p:attrNameLst>
                                          <p:attrName>ppt_x</p:attrName>
                                        </p:attrNameLst>
                                      </p:cBhvr>
                                      <p:tavLst>
                                        <p:tav tm="0">
                                          <p:val>
                                            <p:strVal val="#ppt_x"/>
                                          </p:val>
                                        </p:tav>
                                        <p:tav tm="100000">
                                          <p:val>
                                            <p:strVal val="#ppt_x"/>
                                          </p:val>
                                        </p:tav>
                                      </p:tavLst>
                                    </p:anim>
                                    <p:anim calcmode="lin" valueType="num">
                                      <p:cBhvr>
                                        <p:cTn id="42" dur="500" fill="hold"/>
                                        <p:tgtEl>
                                          <p:spTgt spid="268"/>
                                        </p:tgtEl>
                                        <p:attrNameLst>
                                          <p:attrName>ppt_y</p:attrName>
                                        </p:attrNameLst>
                                      </p:cBhvr>
                                      <p:tavLst>
                                        <p:tav tm="0">
                                          <p:val>
                                            <p:strVal val="0-#ppt_h/2"/>
                                          </p:val>
                                        </p:tav>
                                        <p:tav tm="100000">
                                          <p:val>
                                            <p:strVal val="#ppt_y"/>
                                          </p:val>
                                        </p:tav>
                                      </p:tavLst>
                                    </p:anim>
                                  </p:childTnLst>
                                </p:cTn>
                              </p:par>
                            </p:childTnLst>
                          </p:cTn>
                        </p:par>
                        <p:par>
                          <p:cTn id="43" fill="hold">
                            <p:stCondLst>
                              <p:cond delay="3800"/>
                            </p:stCondLst>
                            <p:childTnLst>
                              <p:par>
                                <p:cTn id="44" presetClass="entr" nodeType="afterEffect" presetSubtype="16" presetID="23" grpId="9" fill="hold">
                                  <p:stCondLst>
                                    <p:cond delay="0"/>
                                  </p:stCondLst>
                                  <p:iterate type="el" backwards="0">
                                    <p:tmAbs val="0"/>
                                  </p:iterate>
                                  <p:childTnLst>
                                    <p:set>
                                      <p:cBhvr>
                                        <p:cTn id="45" fill="hold"/>
                                        <p:tgtEl>
                                          <p:spTgt spid="275"/>
                                        </p:tgtEl>
                                        <p:attrNameLst>
                                          <p:attrName>style.visibility</p:attrName>
                                        </p:attrNameLst>
                                      </p:cBhvr>
                                      <p:to>
                                        <p:strVal val="visible"/>
                                      </p:to>
                                    </p:set>
                                    <p:anim calcmode="lin" valueType="num">
                                      <p:cBhvr>
                                        <p:cTn id="46" dur="500" fill="hold"/>
                                        <p:tgtEl>
                                          <p:spTgt spid="275"/>
                                        </p:tgtEl>
                                        <p:attrNameLst>
                                          <p:attrName>ppt_w</p:attrName>
                                        </p:attrNameLst>
                                      </p:cBhvr>
                                      <p:tavLst>
                                        <p:tav tm="0">
                                          <p:val>
                                            <p:fltVal val="0"/>
                                          </p:val>
                                        </p:tav>
                                        <p:tav tm="100000">
                                          <p:val>
                                            <p:strVal val="#ppt_w"/>
                                          </p:val>
                                        </p:tav>
                                      </p:tavLst>
                                    </p:anim>
                                    <p:anim calcmode="lin" valueType="num">
                                      <p:cBhvr>
                                        <p:cTn id="47" dur="500" fill="hold"/>
                                        <p:tgtEl>
                                          <p:spTgt spid="275"/>
                                        </p:tgtEl>
                                        <p:attrNameLst>
                                          <p:attrName>ppt_h</p:attrName>
                                        </p:attrNameLst>
                                      </p:cBhvr>
                                      <p:tavLst>
                                        <p:tav tm="0">
                                          <p:val>
                                            <p:fltVal val="0"/>
                                          </p:val>
                                        </p:tav>
                                        <p:tav tm="100000">
                                          <p:val>
                                            <p:strVal val="#ppt_h"/>
                                          </p:val>
                                        </p:tav>
                                      </p:tavLst>
                                    </p:anim>
                                  </p:childTnLst>
                                </p:cTn>
                              </p:par>
                            </p:childTnLst>
                          </p:cTn>
                        </p:par>
                        <p:par>
                          <p:cTn id="48" fill="hold">
                            <p:stCondLst>
                              <p:cond delay="4300"/>
                            </p:stCondLst>
                            <p:childTnLst>
                              <p:par>
                                <p:cTn id="49" presetClass="entr" nodeType="afterEffect" presetSubtype="1" presetID="2" grpId="10" fill="hold">
                                  <p:stCondLst>
                                    <p:cond delay="0"/>
                                  </p:stCondLst>
                                  <p:iterate type="el" backwards="0">
                                    <p:tmAbs val="0"/>
                                  </p:iterate>
                                  <p:childTnLst>
                                    <p:set>
                                      <p:cBhvr>
                                        <p:cTn id="50" fill="hold"/>
                                        <p:tgtEl>
                                          <p:spTgt spid="272"/>
                                        </p:tgtEl>
                                        <p:attrNameLst>
                                          <p:attrName>style.visibility</p:attrName>
                                        </p:attrNameLst>
                                      </p:cBhvr>
                                      <p:to>
                                        <p:strVal val="visible"/>
                                      </p:to>
                                    </p:set>
                                    <p:anim calcmode="lin" valueType="num">
                                      <p:cBhvr>
                                        <p:cTn id="51" dur="500" fill="hold"/>
                                        <p:tgtEl>
                                          <p:spTgt spid="272"/>
                                        </p:tgtEl>
                                        <p:attrNameLst>
                                          <p:attrName>ppt_x</p:attrName>
                                        </p:attrNameLst>
                                      </p:cBhvr>
                                      <p:tavLst>
                                        <p:tav tm="0">
                                          <p:val>
                                            <p:strVal val="#ppt_x"/>
                                          </p:val>
                                        </p:tav>
                                        <p:tav tm="100000">
                                          <p:val>
                                            <p:strVal val="#ppt_x"/>
                                          </p:val>
                                        </p:tav>
                                      </p:tavLst>
                                    </p:anim>
                                    <p:anim calcmode="lin" valueType="num">
                                      <p:cBhvr>
                                        <p:cTn id="52" dur="500" fill="hold"/>
                                        <p:tgtEl>
                                          <p:spTgt spid="27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2" grpId="10"/>
      <p:bldP build="whole" bldLvl="1" animBg="1" rev="0" advAuto="0" spid="263" grpId="2"/>
      <p:bldP build="whole" bldLvl="1" animBg="1" rev="0" advAuto="0" spid="275" grpId="9"/>
      <p:bldP build="whole" bldLvl="1" animBg="1" rev="0" advAuto="0" spid="264" grpId="6"/>
      <p:bldP build="whole" bldLvl="1" animBg="1" rev="0" advAuto="0" spid="258" grpId="1"/>
      <p:bldP build="whole" bldLvl="1" animBg="1" rev="0" advAuto="0" spid="268" grpId="8"/>
      <p:bldP build="whole" bldLvl="1" animBg="1" rev="0" advAuto="0" spid="262" grpId="3"/>
      <p:bldP build="whole" bldLvl="1" animBg="1" rev="0" advAuto="0" spid="271" grpId="7"/>
      <p:bldP build="whole" bldLvl="1" animBg="1" rev="0" advAuto="0" spid="259" grpId="4"/>
      <p:bldP build="whole" bldLvl="1" animBg="1" rev="0" advAuto="0" spid="267" grpId="5"/>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79" name="椭圆 101"/>
          <p:cNvSpPr/>
          <p:nvPr/>
        </p:nvSpPr>
        <p:spPr>
          <a:xfrm>
            <a:off x="3819635" y="1089058"/>
            <a:ext cx="1500029" cy="1500029"/>
          </a:xfrm>
          <a:prstGeom prst="ellipse">
            <a:avLst/>
          </a:prstGeom>
          <a:solidFill>
            <a:srgbClr val="1B4367"/>
          </a:solidFill>
          <a:ln w="12700">
            <a:miter lim="400000"/>
          </a:ln>
        </p:spPr>
        <p:txBody>
          <a:bodyPr lIns="45719" rIns="45719" anchor="ctr"/>
          <a:lstStyle/>
          <a:p>
            <a:pPr algn="ctr">
              <a:defRPr>
                <a:solidFill>
                  <a:srgbClr val="FFFFFF"/>
                </a:solidFill>
              </a:defRPr>
            </a:pPr>
          </a:p>
        </p:txBody>
      </p:sp>
      <p:sp>
        <p:nvSpPr>
          <p:cNvPr id="280" name="文本框 11"/>
          <p:cNvSpPr txBox="1"/>
          <p:nvPr/>
        </p:nvSpPr>
        <p:spPr>
          <a:xfrm>
            <a:off x="2518057" y="2709755"/>
            <a:ext cx="4103184" cy="5892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lgn="ctr">
              <a:defRPr b="1" sz="3400">
                <a:solidFill>
                  <a:srgbClr val="1B4367"/>
                </a:solidFill>
              </a:defRPr>
            </a:lvl1pPr>
          </a:lstStyle>
          <a:p>
            <a:pPr/>
            <a:r>
              <a:t>Project brief</a:t>
            </a:r>
          </a:p>
        </p:txBody>
      </p:sp>
      <p:sp>
        <p:nvSpPr>
          <p:cNvPr id="281" name="文本框 11"/>
          <p:cNvSpPr txBox="1"/>
          <p:nvPr/>
        </p:nvSpPr>
        <p:spPr>
          <a:xfrm>
            <a:off x="3747766" y="1575042"/>
            <a:ext cx="1664315" cy="82447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p>
            <a:pPr algn="ctr">
              <a:lnSpc>
                <a:spcPts val="3000"/>
              </a:lnSpc>
              <a:defRPr sz="5400">
                <a:solidFill>
                  <a:srgbClr val="FFFFFF"/>
                </a:solidFill>
              </a:defRPr>
            </a:pPr>
            <a:r>
              <a:t>02</a:t>
            </a:r>
          </a:p>
          <a:p>
            <a:pPr algn="ctr">
              <a:lnSpc>
                <a:spcPts val="3000"/>
              </a:lnSpc>
              <a:defRPr sz="2400">
                <a:solidFill>
                  <a:srgbClr val="FFFFFF"/>
                </a:solidFill>
              </a:defRPr>
            </a:pPr>
            <a:r>
              <a:t>PART </a:t>
            </a:r>
          </a:p>
        </p:txBody>
      </p:sp>
    </p:spTree>
  </p:cSld>
  <p:clrMapOvr>
    <a:masterClrMapping/>
  </p:clrMapOvr>
  <mc:AlternateContent xmlns:mc="http://schemas.openxmlformats.org/markup-compatibility/2006">
    <mc:Choice xmlns:p14="http://schemas.microsoft.com/office/powerpoint/2010/main" Requires="p14">
      <p:transition spd="slow" advClick="1" p14:dur="1200">
        <p14:prism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279"/>
                                        </p:tgtEl>
                                        <p:attrNameLst>
                                          <p:attrName>style.visibility</p:attrName>
                                        </p:attrNameLst>
                                      </p:cBhvr>
                                      <p:to>
                                        <p:strVal val="visible"/>
                                      </p:to>
                                    </p:set>
                                    <p:animEffect filter="dissolve" transition="in">
                                      <p:cBhvr>
                                        <p:cTn id="7" dur="600"/>
                                        <p:tgtEl>
                                          <p:spTgt spid="279"/>
                                        </p:tgtEl>
                                      </p:cBhvr>
                                    </p:animEffect>
                                  </p:childTnLst>
                                </p:cTn>
                              </p:par>
                            </p:childTnLst>
                          </p:cTn>
                        </p:par>
                        <p:par>
                          <p:cTn id="8" fill="hold">
                            <p:stCondLst>
                              <p:cond delay="600"/>
                            </p:stCondLst>
                            <p:childTnLst>
                              <p:par>
                                <p:cTn id="9" presetClass="entr" nodeType="afterEffect" presetSubtype="16" presetID="23" grpId="2" fill="hold">
                                  <p:stCondLst>
                                    <p:cond delay="0"/>
                                  </p:stCondLst>
                                  <p:iterate type="el" backwards="0">
                                    <p:tmAbs val="0"/>
                                  </p:iterate>
                                  <p:childTnLst>
                                    <p:set>
                                      <p:cBhvr>
                                        <p:cTn id="10" fill="hold"/>
                                        <p:tgtEl>
                                          <p:spTgt spid="281"/>
                                        </p:tgtEl>
                                        <p:attrNameLst>
                                          <p:attrName>style.visibility</p:attrName>
                                        </p:attrNameLst>
                                      </p:cBhvr>
                                      <p:to>
                                        <p:strVal val="visible"/>
                                      </p:to>
                                    </p:set>
                                    <p:anim calcmode="lin" valueType="num">
                                      <p:cBhvr>
                                        <p:cTn id="11" dur="500" fill="hold"/>
                                        <p:tgtEl>
                                          <p:spTgt spid="281"/>
                                        </p:tgtEl>
                                        <p:attrNameLst>
                                          <p:attrName>ppt_w</p:attrName>
                                        </p:attrNameLst>
                                      </p:cBhvr>
                                      <p:tavLst>
                                        <p:tav tm="0">
                                          <p:val>
                                            <p:fltVal val="0"/>
                                          </p:val>
                                        </p:tav>
                                        <p:tav tm="100000">
                                          <p:val>
                                            <p:strVal val="#ppt_w"/>
                                          </p:val>
                                        </p:tav>
                                      </p:tavLst>
                                    </p:anim>
                                    <p:anim calcmode="lin" valueType="num">
                                      <p:cBhvr>
                                        <p:cTn id="12" dur="500" fill="hold"/>
                                        <p:tgtEl>
                                          <p:spTgt spid="281"/>
                                        </p:tgtEl>
                                        <p:attrNameLst>
                                          <p:attrName>ppt_h</p:attrName>
                                        </p:attrNameLst>
                                      </p:cBhvr>
                                      <p:tavLst>
                                        <p:tav tm="0">
                                          <p:val>
                                            <p:fltVal val="0"/>
                                          </p:val>
                                        </p:tav>
                                        <p:tav tm="100000">
                                          <p:val>
                                            <p:strVal val="#ppt_h"/>
                                          </p:val>
                                        </p:tav>
                                      </p:tavLst>
                                    </p:anim>
                                  </p:childTnLst>
                                </p:cTn>
                              </p:par>
                            </p:childTnLst>
                          </p:cTn>
                        </p:par>
                        <p:par>
                          <p:cTn id="13" fill="hold">
                            <p:stCondLst>
                              <p:cond delay="1100"/>
                            </p:stCondLst>
                            <p:childTnLst>
                              <p:par>
                                <p:cTn id="14" presetClass="entr" nodeType="afterEffect" presetSubtype="16" presetID="23" grpId="3" fill="hold">
                                  <p:stCondLst>
                                    <p:cond delay="0"/>
                                  </p:stCondLst>
                                  <p:iterate type="el" backwards="0">
                                    <p:tmAbs val="0"/>
                                  </p:iterate>
                                  <p:childTnLst>
                                    <p:set>
                                      <p:cBhvr>
                                        <p:cTn id="15" fill="hold"/>
                                        <p:tgtEl>
                                          <p:spTgt spid="280"/>
                                        </p:tgtEl>
                                        <p:attrNameLst>
                                          <p:attrName>style.visibility</p:attrName>
                                        </p:attrNameLst>
                                      </p:cBhvr>
                                      <p:to>
                                        <p:strVal val="visible"/>
                                      </p:to>
                                    </p:set>
                                    <p:anim calcmode="lin" valueType="num">
                                      <p:cBhvr>
                                        <p:cTn id="16" dur="500" fill="hold"/>
                                        <p:tgtEl>
                                          <p:spTgt spid="280"/>
                                        </p:tgtEl>
                                        <p:attrNameLst>
                                          <p:attrName>ppt_w</p:attrName>
                                        </p:attrNameLst>
                                      </p:cBhvr>
                                      <p:tavLst>
                                        <p:tav tm="0">
                                          <p:val>
                                            <p:fltVal val="0"/>
                                          </p:val>
                                        </p:tav>
                                        <p:tav tm="100000">
                                          <p:val>
                                            <p:strVal val="#ppt_w"/>
                                          </p:val>
                                        </p:tav>
                                      </p:tavLst>
                                    </p:anim>
                                    <p:anim calcmode="lin" valueType="num">
                                      <p:cBhvr>
                                        <p:cTn id="17" dur="500" fill="hold"/>
                                        <p:tgtEl>
                                          <p:spTgt spid="28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9" grpId="1"/>
      <p:bldP build="whole" bldLvl="1" animBg="1" rev="0" advAuto="0" spid="280" grpId="3"/>
      <p:bldP build="whole" bldLvl="1" animBg="1" rev="0" advAuto="0" spid="281" grpId="2"/>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87" name="组合 4"/>
          <p:cNvGrpSpPr/>
          <p:nvPr/>
        </p:nvGrpSpPr>
        <p:grpSpPr>
          <a:xfrm>
            <a:off x="828871" y="2888875"/>
            <a:ext cx="1202532" cy="1202532"/>
            <a:chOff x="0" y="0"/>
            <a:chExt cx="1202531" cy="1202531"/>
          </a:xfrm>
        </p:grpSpPr>
        <p:sp>
          <p:nvSpPr>
            <p:cNvPr id="285" name="Rectangle 5"/>
            <p:cNvSpPr/>
            <p:nvPr/>
          </p:nvSpPr>
          <p:spPr>
            <a:xfrm>
              <a:off x="0" y="0"/>
              <a:ext cx="1202532" cy="1202532"/>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000">
                  <a:solidFill>
                    <a:srgbClr val="FFFFFF"/>
                  </a:solidFill>
                </a:defRPr>
              </a:pPr>
            </a:p>
          </p:txBody>
        </p:sp>
        <p:sp>
          <p:nvSpPr>
            <p:cNvPr id="286" name="Freeform 132"/>
            <p:cNvSpPr/>
            <p:nvPr/>
          </p:nvSpPr>
          <p:spPr>
            <a:xfrm>
              <a:off x="413870" y="310224"/>
              <a:ext cx="373362" cy="5187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31" y="0"/>
                  </a:moveTo>
                  <a:cubicBezTo>
                    <a:pt x="6231" y="0"/>
                    <a:pt x="6231" y="0"/>
                    <a:pt x="6231" y="0"/>
                  </a:cubicBezTo>
                  <a:cubicBezTo>
                    <a:pt x="6231" y="3150"/>
                    <a:pt x="6231" y="3150"/>
                    <a:pt x="6231" y="3150"/>
                  </a:cubicBezTo>
                  <a:cubicBezTo>
                    <a:pt x="6231" y="4575"/>
                    <a:pt x="6231" y="4575"/>
                    <a:pt x="6231" y="4575"/>
                  </a:cubicBezTo>
                  <a:cubicBezTo>
                    <a:pt x="4258" y="4575"/>
                    <a:pt x="4258" y="4575"/>
                    <a:pt x="4258" y="4575"/>
                  </a:cubicBezTo>
                  <a:cubicBezTo>
                    <a:pt x="0" y="4575"/>
                    <a:pt x="0" y="4575"/>
                    <a:pt x="0" y="4575"/>
                  </a:cubicBezTo>
                  <a:cubicBezTo>
                    <a:pt x="0" y="21600"/>
                    <a:pt x="0" y="21600"/>
                    <a:pt x="0" y="21600"/>
                  </a:cubicBezTo>
                  <a:cubicBezTo>
                    <a:pt x="21600" y="21600"/>
                    <a:pt x="21600" y="21600"/>
                    <a:pt x="21600" y="21600"/>
                  </a:cubicBezTo>
                  <a:cubicBezTo>
                    <a:pt x="21600" y="0"/>
                    <a:pt x="21600" y="0"/>
                    <a:pt x="21600" y="0"/>
                  </a:cubicBezTo>
                  <a:lnTo>
                    <a:pt x="6231" y="0"/>
                  </a:lnTo>
                  <a:close/>
                  <a:moveTo>
                    <a:pt x="16927" y="12525"/>
                  </a:moveTo>
                  <a:cubicBezTo>
                    <a:pt x="13915" y="12525"/>
                    <a:pt x="13915" y="12525"/>
                    <a:pt x="13915" y="12525"/>
                  </a:cubicBezTo>
                  <a:cubicBezTo>
                    <a:pt x="13604" y="12525"/>
                    <a:pt x="13085" y="12525"/>
                    <a:pt x="12669" y="12525"/>
                  </a:cubicBezTo>
                  <a:cubicBezTo>
                    <a:pt x="12669" y="17250"/>
                    <a:pt x="12669" y="17250"/>
                    <a:pt x="12669" y="17250"/>
                  </a:cubicBezTo>
                  <a:cubicBezTo>
                    <a:pt x="12669" y="17700"/>
                    <a:pt x="12150" y="18075"/>
                    <a:pt x="11527" y="18075"/>
                  </a:cubicBezTo>
                  <a:cubicBezTo>
                    <a:pt x="10073" y="18075"/>
                    <a:pt x="10073" y="18075"/>
                    <a:pt x="10073" y="18075"/>
                  </a:cubicBezTo>
                  <a:cubicBezTo>
                    <a:pt x="9450" y="18075"/>
                    <a:pt x="8931" y="17700"/>
                    <a:pt x="8931" y="17250"/>
                  </a:cubicBezTo>
                  <a:cubicBezTo>
                    <a:pt x="8931" y="12525"/>
                    <a:pt x="8931" y="12525"/>
                    <a:pt x="8931" y="12525"/>
                  </a:cubicBezTo>
                  <a:cubicBezTo>
                    <a:pt x="8412" y="12525"/>
                    <a:pt x="7996" y="12525"/>
                    <a:pt x="7685" y="12525"/>
                  </a:cubicBezTo>
                  <a:cubicBezTo>
                    <a:pt x="4673" y="12525"/>
                    <a:pt x="4673" y="12525"/>
                    <a:pt x="4673" y="12525"/>
                  </a:cubicBezTo>
                  <a:cubicBezTo>
                    <a:pt x="3946" y="12525"/>
                    <a:pt x="3738" y="12225"/>
                    <a:pt x="4154" y="11850"/>
                  </a:cubicBezTo>
                  <a:cubicBezTo>
                    <a:pt x="10073" y="6825"/>
                    <a:pt x="10073" y="6825"/>
                    <a:pt x="10073" y="6825"/>
                  </a:cubicBezTo>
                  <a:cubicBezTo>
                    <a:pt x="10488" y="6450"/>
                    <a:pt x="11112" y="6450"/>
                    <a:pt x="11527" y="6825"/>
                  </a:cubicBezTo>
                  <a:cubicBezTo>
                    <a:pt x="17342" y="11850"/>
                    <a:pt x="17342" y="11850"/>
                    <a:pt x="17342" y="11850"/>
                  </a:cubicBezTo>
                  <a:cubicBezTo>
                    <a:pt x="17862" y="12225"/>
                    <a:pt x="17654" y="12525"/>
                    <a:pt x="16927" y="12525"/>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grpSp>
        <p:nvGrpSpPr>
          <p:cNvPr id="290" name="组合 6"/>
          <p:cNvGrpSpPr/>
          <p:nvPr/>
        </p:nvGrpSpPr>
        <p:grpSpPr>
          <a:xfrm>
            <a:off x="824718" y="1120238"/>
            <a:ext cx="1202532" cy="1202532"/>
            <a:chOff x="0" y="0"/>
            <a:chExt cx="1202531" cy="1202531"/>
          </a:xfrm>
        </p:grpSpPr>
        <p:sp>
          <p:nvSpPr>
            <p:cNvPr id="288" name="Rectangle 3"/>
            <p:cNvSpPr/>
            <p:nvPr/>
          </p:nvSpPr>
          <p:spPr>
            <a:xfrm>
              <a:off x="0" y="0"/>
              <a:ext cx="1202532" cy="1202532"/>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000">
                  <a:solidFill>
                    <a:srgbClr val="FFFFFF"/>
                  </a:solidFill>
                </a:defRPr>
              </a:pPr>
            </a:p>
          </p:txBody>
        </p:sp>
        <p:sp>
          <p:nvSpPr>
            <p:cNvPr id="289" name="Freeform 220"/>
            <p:cNvSpPr/>
            <p:nvPr/>
          </p:nvSpPr>
          <p:spPr>
            <a:xfrm>
              <a:off x="306726" y="338039"/>
              <a:ext cx="597387" cy="4459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38" y="19440"/>
                  </a:moveTo>
                  <a:lnTo>
                    <a:pt x="19738" y="0"/>
                  </a:lnTo>
                  <a:lnTo>
                    <a:pt x="15393" y="0"/>
                  </a:lnTo>
                  <a:lnTo>
                    <a:pt x="15393" y="19440"/>
                  </a:lnTo>
                  <a:lnTo>
                    <a:pt x="12910" y="19440"/>
                  </a:lnTo>
                  <a:lnTo>
                    <a:pt x="12910" y="11963"/>
                  </a:lnTo>
                  <a:lnTo>
                    <a:pt x="8566" y="11963"/>
                  </a:lnTo>
                  <a:lnTo>
                    <a:pt x="8566" y="19440"/>
                  </a:lnTo>
                  <a:lnTo>
                    <a:pt x="6207" y="19440"/>
                  </a:lnTo>
                  <a:lnTo>
                    <a:pt x="6207" y="5317"/>
                  </a:lnTo>
                  <a:lnTo>
                    <a:pt x="1862" y="5317"/>
                  </a:lnTo>
                  <a:lnTo>
                    <a:pt x="1862" y="19440"/>
                  </a:lnTo>
                  <a:lnTo>
                    <a:pt x="0" y="19440"/>
                  </a:lnTo>
                  <a:lnTo>
                    <a:pt x="0" y="21600"/>
                  </a:lnTo>
                  <a:lnTo>
                    <a:pt x="21600" y="21600"/>
                  </a:lnTo>
                  <a:lnTo>
                    <a:pt x="21600" y="19440"/>
                  </a:lnTo>
                  <a:lnTo>
                    <a:pt x="19738" y="1944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grpSp>
        <p:nvGrpSpPr>
          <p:cNvPr id="293" name="组合 1"/>
          <p:cNvGrpSpPr/>
          <p:nvPr/>
        </p:nvGrpSpPr>
        <p:grpSpPr>
          <a:xfrm>
            <a:off x="4765723" y="2888875"/>
            <a:ext cx="1181101" cy="1202532"/>
            <a:chOff x="0" y="0"/>
            <a:chExt cx="1181100" cy="1202531"/>
          </a:xfrm>
        </p:grpSpPr>
        <p:sp>
          <p:nvSpPr>
            <p:cNvPr id="291" name="Rectangle 7"/>
            <p:cNvSpPr/>
            <p:nvPr/>
          </p:nvSpPr>
          <p:spPr>
            <a:xfrm>
              <a:off x="0" y="0"/>
              <a:ext cx="1181100" cy="1202532"/>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000">
                  <a:solidFill>
                    <a:srgbClr val="FFFFFF"/>
                  </a:solidFill>
                </a:defRPr>
              </a:pPr>
            </a:p>
          </p:txBody>
        </p:sp>
        <p:sp>
          <p:nvSpPr>
            <p:cNvPr id="292" name="Freeform 289"/>
            <p:cNvSpPr/>
            <p:nvPr/>
          </p:nvSpPr>
          <p:spPr>
            <a:xfrm>
              <a:off x="401303" y="394538"/>
              <a:ext cx="418328" cy="4244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048" y="1350"/>
                  </a:moveTo>
                  <a:cubicBezTo>
                    <a:pt x="13462" y="75"/>
                    <a:pt x="10952" y="0"/>
                    <a:pt x="10724" y="0"/>
                  </a:cubicBezTo>
                  <a:cubicBezTo>
                    <a:pt x="0" y="0"/>
                    <a:pt x="0" y="0"/>
                    <a:pt x="0" y="0"/>
                  </a:cubicBezTo>
                  <a:cubicBezTo>
                    <a:pt x="0" y="5025"/>
                    <a:pt x="0" y="5025"/>
                    <a:pt x="0" y="5025"/>
                  </a:cubicBezTo>
                  <a:cubicBezTo>
                    <a:pt x="10648" y="5025"/>
                    <a:pt x="10648" y="5025"/>
                    <a:pt x="10648" y="5025"/>
                  </a:cubicBezTo>
                  <a:cubicBezTo>
                    <a:pt x="10724" y="5025"/>
                    <a:pt x="12245" y="5100"/>
                    <a:pt x="13690" y="5850"/>
                  </a:cubicBezTo>
                  <a:cubicBezTo>
                    <a:pt x="15592" y="6825"/>
                    <a:pt x="16504" y="8400"/>
                    <a:pt x="16504" y="10875"/>
                  </a:cubicBezTo>
                  <a:cubicBezTo>
                    <a:pt x="16504" y="13275"/>
                    <a:pt x="15668" y="14850"/>
                    <a:pt x="13842" y="15750"/>
                  </a:cubicBezTo>
                  <a:cubicBezTo>
                    <a:pt x="12321" y="16575"/>
                    <a:pt x="10648" y="16575"/>
                    <a:pt x="10648" y="16575"/>
                  </a:cubicBezTo>
                  <a:cubicBezTo>
                    <a:pt x="0" y="16575"/>
                    <a:pt x="0" y="16575"/>
                    <a:pt x="0" y="16575"/>
                  </a:cubicBezTo>
                  <a:cubicBezTo>
                    <a:pt x="0" y="21600"/>
                    <a:pt x="0" y="21600"/>
                    <a:pt x="0" y="21600"/>
                  </a:cubicBezTo>
                  <a:cubicBezTo>
                    <a:pt x="10648" y="21600"/>
                    <a:pt x="10648" y="21600"/>
                    <a:pt x="10648" y="21600"/>
                  </a:cubicBezTo>
                  <a:cubicBezTo>
                    <a:pt x="10952" y="21600"/>
                    <a:pt x="13462" y="21600"/>
                    <a:pt x="15972" y="20325"/>
                  </a:cubicBezTo>
                  <a:cubicBezTo>
                    <a:pt x="19623" y="18525"/>
                    <a:pt x="21600" y="15225"/>
                    <a:pt x="21600" y="10875"/>
                  </a:cubicBezTo>
                  <a:cubicBezTo>
                    <a:pt x="21600" y="6525"/>
                    <a:pt x="19623" y="3150"/>
                    <a:pt x="16048" y="1350"/>
                  </a:cubicBezTo>
                  <a:close/>
                  <a:moveTo>
                    <a:pt x="3955" y="3750"/>
                  </a:moveTo>
                  <a:cubicBezTo>
                    <a:pt x="1445" y="3750"/>
                    <a:pt x="1445" y="3750"/>
                    <a:pt x="1445" y="3750"/>
                  </a:cubicBezTo>
                  <a:cubicBezTo>
                    <a:pt x="1445" y="1275"/>
                    <a:pt x="1445" y="1275"/>
                    <a:pt x="1445" y="1275"/>
                  </a:cubicBezTo>
                  <a:cubicBezTo>
                    <a:pt x="3955" y="1275"/>
                    <a:pt x="3955" y="1275"/>
                    <a:pt x="3955" y="1275"/>
                  </a:cubicBezTo>
                  <a:lnTo>
                    <a:pt x="3955" y="3750"/>
                  </a:lnTo>
                  <a:close/>
                  <a:moveTo>
                    <a:pt x="3955" y="20400"/>
                  </a:moveTo>
                  <a:cubicBezTo>
                    <a:pt x="1445" y="20400"/>
                    <a:pt x="1445" y="20400"/>
                    <a:pt x="1445" y="20400"/>
                  </a:cubicBezTo>
                  <a:cubicBezTo>
                    <a:pt x="1445" y="17850"/>
                    <a:pt x="1445" y="17850"/>
                    <a:pt x="1445" y="17850"/>
                  </a:cubicBezTo>
                  <a:cubicBezTo>
                    <a:pt x="3955" y="17850"/>
                    <a:pt x="3955" y="17850"/>
                    <a:pt x="3955" y="17850"/>
                  </a:cubicBezTo>
                  <a:lnTo>
                    <a:pt x="3955" y="204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294" name="TextBox 13"/>
          <p:cNvSpPr txBox="1"/>
          <p:nvPr/>
        </p:nvSpPr>
        <p:spPr>
          <a:xfrm>
            <a:off x="2225822" y="1397654"/>
            <a:ext cx="2067695" cy="647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683418">
              <a:spcBef>
                <a:spcPts val="300"/>
              </a:spcBef>
              <a:defRPr b="1">
                <a:solidFill>
                  <a:srgbClr val="1B4367"/>
                </a:solidFill>
              </a:defRPr>
            </a:lvl1pPr>
          </a:lstStyle>
          <a:p>
            <a:pPr/>
            <a:r>
              <a:t>Performance analysis of FL with different non-IID data distribution</a:t>
            </a:r>
          </a:p>
        </p:txBody>
      </p:sp>
      <p:sp>
        <p:nvSpPr>
          <p:cNvPr id="295" name="文本框 15"/>
          <p:cNvSpPr txBox="1"/>
          <p:nvPr/>
        </p:nvSpPr>
        <p:spPr>
          <a:xfrm>
            <a:off x="743676" y="296168"/>
            <a:ext cx="3203913"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Project brief</a:t>
            </a:r>
          </a:p>
        </p:txBody>
      </p:sp>
      <p:grpSp>
        <p:nvGrpSpPr>
          <p:cNvPr id="298" name="组合 3"/>
          <p:cNvGrpSpPr/>
          <p:nvPr/>
        </p:nvGrpSpPr>
        <p:grpSpPr>
          <a:xfrm>
            <a:off x="4755722" y="1121666"/>
            <a:ext cx="1201105" cy="1202531"/>
            <a:chOff x="0" y="0"/>
            <a:chExt cx="1201104" cy="1202529"/>
          </a:xfrm>
        </p:grpSpPr>
        <p:sp>
          <p:nvSpPr>
            <p:cNvPr id="296" name="Rectangle 6"/>
            <p:cNvSpPr/>
            <p:nvPr/>
          </p:nvSpPr>
          <p:spPr>
            <a:xfrm>
              <a:off x="-1" y="0"/>
              <a:ext cx="1201106" cy="1202531"/>
            </a:xfrm>
            <a:prstGeom prst="ellipse">
              <a:avLst/>
            </a:prstGeom>
            <a:solidFill>
              <a:srgbClr val="1B4367"/>
            </a:solidFill>
            <a:ln w="12700" cap="flat">
              <a:noFill/>
              <a:miter lim="400000"/>
            </a:ln>
            <a:effectLst/>
          </p:spPr>
          <p:txBody>
            <a:bodyPr wrap="square" lIns="45719" tIns="45719" rIns="45719" bIns="45719" numCol="1" anchor="ctr">
              <a:noAutofit/>
            </a:bodyPr>
            <a:lstStyle/>
            <a:p>
              <a:pPr algn="ctr">
                <a:defRPr sz="1000">
                  <a:solidFill>
                    <a:srgbClr val="FFFFFF"/>
                  </a:solidFill>
                </a:defRPr>
              </a:pPr>
            </a:p>
          </p:txBody>
        </p:sp>
        <p:sp>
          <p:nvSpPr>
            <p:cNvPr id="297" name="KSO_Shape"/>
            <p:cNvSpPr/>
            <p:nvPr/>
          </p:nvSpPr>
          <p:spPr>
            <a:xfrm>
              <a:off x="418836" y="278694"/>
              <a:ext cx="363432" cy="645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441" y="1782"/>
                  </a:moveTo>
                  <a:lnTo>
                    <a:pt x="18200" y="1651"/>
                  </a:lnTo>
                  <a:lnTo>
                    <a:pt x="17939" y="1524"/>
                  </a:lnTo>
                  <a:lnTo>
                    <a:pt x="17691" y="1400"/>
                  </a:lnTo>
                  <a:lnTo>
                    <a:pt x="17423" y="1281"/>
                  </a:lnTo>
                  <a:lnTo>
                    <a:pt x="17147" y="1166"/>
                  </a:lnTo>
                  <a:lnTo>
                    <a:pt x="16879" y="1054"/>
                  </a:lnTo>
                  <a:lnTo>
                    <a:pt x="16596" y="951"/>
                  </a:lnTo>
                  <a:lnTo>
                    <a:pt x="16306" y="847"/>
                  </a:lnTo>
                  <a:lnTo>
                    <a:pt x="16016" y="756"/>
                  </a:lnTo>
                  <a:lnTo>
                    <a:pt x="15423" y="581"/>
                  </a:lnTo>
                  <a:lnTo>
                    <a:pt x="15112" y="505"/>
                  </a:lnTo>
                  <a:lnTo>
                    <a:pt x="14808" y="430"/>
                  </a:lnTo>
                  <a:lnTo>
                    <a:pt x="14482" y="362"/>
                  </a:lnTo>
                  <a:lnTo>
                    <a:pt x="14171" y="298"/>
                  </a:lnTo>
                  <a:lnTo>
                    <a:pt x="13853" y="243"/>
                  </a:lnTo>
                  <a:lnTo>
                    <a:pt x="13479" y="183"/>
                  </a:lnTo>
                  <a:lnTo>
                    <a:pt x="13097" y="135"/>
                  </a:lnTo>
                  <a:lnTo>
                    <a:pt x="12723" y="95"/>
                  </a:lnTo>
                  <a:lnTo>
                    <a:pt x="12341" y="60"/>
                  </a:lnTo>
                  <a:lnTo>
                    <a:pt x="11577" y="12"/>
                  </a:lnTo>
                  <a:lnTo>
                    <a:pt x="11182" y="4"/>
                  </a:lnTo>
                  <a:lnTo>
                    <a:pt x="10793" y="0"/>
                  </a:lnTo>
                  <a:lnTo>
                    <a:pt x="10531" y="0"/>
                  </a:lnTo>
                  <a:lnTo>
                    <a:pt x="10256" y="8"/>
                  </a:lnTo>
                  <a:lnTo>
                    <a:pt x="9987" y="16"/>
                  </a:lnTo>
                  <a:lnTo>
                    <a:pt x="9726" y="32"/>
                  </a:lnTo>
                  <a:lnTo>
                    <a:pt x="9457" y="44"/>
                  </a:lnTo>
                  <a:lnTo>
                    <a:pt x="9203" y="68"/>
                  </a:lnTo>
                  <a:lnTo>
                    <a:pt x="8934" y="88"/>
                  </a:lnTo>
                  <a:lnTo>
                    <a:pt x="8673" y="115"/>
                  </a:lnTo>
                  <a:lnTo>
                    <a:pt x="8418" y="143"/>
                  </a:lnTo>
                  <a:lnTo>
                    <a:pt x="8157" y="179"/>
                  </a:lnTo>
                  <a:lnTo>
                    <a:pt x="7902" y="219"/>
                  </a:lnTo>
                  <a:lnTo>
                    <a:pt x="7655" y="259"/>
                  </a:lnTo>
                  <a:lnTo>
                    <a:pt x="7400" y="302"/>
                  </a:lnTo>
                  <a:lnTo>
                    <a:pt x="7153" y="350"/>
                  </a:lnTo>
                  <a:lnTo>
                    <a:pt x="6905" y="406"/>
                  </a:lnTo>
                  <a:lnTo>
                    <a:pt x="6658" y="458"/>
                  </a:lnTo>
                  <a:lnTo>
                    <a:pt x="6425" y="517"/>
                  </a:lnTo>
                  <a:lnTo>
                    <a:pt x="6185" y="581"/>
                  </a:lnTo>
                  <a:lnTo>
                    <a:pt x="5944" y="641"/>
                  </a:lnTo>
                  <a:lnTo>
                    <a:pt x="5478" y="784"/>
                  </a:lnTo>
                  <a:lnTo>
                    <a:pt x="5252" y="859"/>
                  </a:lnTo>
                  <a:lnTo>
                    <a:pt x="5032" y="935"/>
                  </a:lnTo>
                  <a:lnTo>
                    <a:pt x="4806" y="1015"/>
                  </a:lnTo>
                  <a:lnTo>
                    <a:pt x="4587" y="1102"/>
                  </a:lnTo>
                  <a:lnTo>
                    <a:pt x="4375" y="1194"/>
                  </a:lnTo>
                  <a:lnTo>
                    <a:pt x="4163" y="1281"/>
                  </a:lnTo>
                  <a:lnTo>
                    <a:pt x="3951" y="1373"/>
                  </a:lnTo>
                  <a:lnTo>
                    <a:pt x="3753" y="1472"/>
                  </a:lnTo>
                  <a:lnTo>
                    <a:pt x="3548" y="1572"/>
                  </a:lnTo>
                  <a:lnTo>
                    <a:pt x="3350" y="1675"/>
                  </a:lnTo>
                  <a:lnTo>
                    <a:pt x="2969" y="1890"/>
                  </a:lnTo>
                  <a:lnTo>
                    <a:pt x="2792" y="2001"/>
                  </a:lnTo>
                  <a:lnTo>
                    <a:pt x="2608" y="2113"/>
                  </a:lnTo>
                  <a:lnTo>
                    <a:pt x="2438" y="2232"/>
                  </a:lnTo>
                  <a:lnTo>
                    <a:pt x="2276" y="2343"/>
                  </a:lnTo>
                  <a:lnTo>
                    <a:pt x="2106" y="2463"/>
                  </a:lnTo>
                  <a:lnTo>
                    <a:pt x="1951" y="2586"/>
                  </a:lnTo>
                  <a:lnTo>
                    <a:pt x="1802" y="2709"/>
                  </a:lnTo>
                  <a:lnTo>
                    <a:pt x="1661" y="2833"/>
                  </a:lnTo>
                  <a:lnTo>
                    <a:pt x="1520" y="2960"/>
                  </a:lnTo>
                  <a:lnTo>
                    <a:pt x="1265" y="3215"/>
                  </a:lnTo>
                  <a:lnTo>
                    <a:pt x="1138" y="3346"/>
                  </a:lnTo>
                  <a:lnTo>
                    <a:pt x="912" y="3617"/>
                  </a:lnTo>
                  <a:lnTo>
                    <a:pt x="714" y="3887"/>
                  </a:lnTo>
                  <a:lnTo>
                    <a:pt x="622" y="4026"/>
                  </a:lnTo>
                  <a:lnTo>
                    <a:pt x="537" y="4166"/>
                  </a:lnTo>
                  <a:lnTo>
                    <a:pt x="459" y="4305"/>
                  </a:lnTo>
                  <a:lnTo>
                    <a:pt x="318" y="4591"/>
                  </a:lnTo>
                  <a:lnTo>
                    <a:pt x="254" y="4739"/>
                  </a:lnTo>
                  <a:lnTo>
                    <a:pt x="198" y="4882"/>
                  </a:lnTo>
                  <a:lnTo>
                    <a:pt x="113" y="5176"/>
                  </a:lnTo>
                  <a:lnTo>
                    <a:pt x="78" y="5323"/>
                  </a:lnTo>
                  <a:lnTo>
                    <a:pt x="49" y="5475"/>
                  </a:lnTo>
                  <a:lnTo>
                    <a:pt x="28" y="5622"/>
                  </a:lnTo>
                  <a:lnTo>
                    <a:pt x="14" y="5777"/>
                  </a:lnTo>
                  <a:lnTo>
                    <a:pt x="0" y="5924"/>
                  </a:lnTo>
                  <a:lnTo>
                    <a:pt x="0" y="6075"/>
                  </a:lnTo>
                  <a:lnTo>
                    <a:pt x="42" y="6632"/>
                  </a:lnTo>
                  <a:lnTo>
                    <a:pt x="71" y="6792"/>
                  </a:lnTo>
                  <a:lnTo>
                    <a:pt x="106" y="6947"/>
                  </a:lnTo>
                  <a:lnTo>
                    <a:pt x="155" y="7102"/>
                  </a:lnTo>
                  <a:lnTo>
                    <a:pt x="198" y="7253"/>
                  </a:lnTo>
                  <a:lnTo>
                    <a:pt x="254" y="7408"/>
                  </a:lnTo>
                  <a:lnTo>
                    <a:pt x="318" y="7559"/>
                  </a:lnTo>
                  <a:lnTo>
                    <a:pt x="389" y="7707"/>
                  </a:lnTo>
                  <a:lnTo>
                    <a:pt x="466" y="7858"/>
                  </a:lnTo>
                  <a:lnTo>
                    <a:pt x="551" y="8005"/>
                  </a:lnTo>
                  <a:lnTo>
                    <a:pt x="650" y="8152"/>
                  </a:lnTo>
                  <a:lnTo>
                    <a:pt x="742" y="8295"/>
                  </a:lnTo>
                  <a:lnTo>
                    <a:pt x="841" y="8443"/>
                  </a:lnTo>
                  <a:lnTo>
                    <a:pt x="961" y="8582"/>
                  </a:lnTo>
                  <a:lnTo>
                    <a:pt x="1074" y="8725"/>
                  </a:lnTo>
                  <a:lnTo>
                    <a:pt x="1202" y="8864"/>
                  </a:lnTo>
                  <a:lnTo>
                    <a:pt x="1336" y="9000"/>
                  </a:lnTo>
                  <a:lnTo>
                    <a:pt x="1378" y="9059"/>
                  </a:lnTo>
                  <a:lnTo>
                    <a:pt x="1505" y="9199"/>
                  </a:lnTo>
                  <a:lnTo>
                    <a:pt x="1710" y="9413"/>
                  </a:lnTo>
                  <a:lnTo>
                    <a:pt x="1965" y="9704"/>
                  </a:lnTo>
                  <a:lnTo>
                    <a:pt x="2283" y="10058"/>
                  </a:lnTo>
                  <a:lnTo>
                    <a:pt x="2622" y="10468"/>
                  </a:lnTo>
                  <a:lnTo>
                    <a:pt x="2983" y="10913"/>
                  </a:lnTo>
                  <a:lnTo>
                    <a:pt x="3181" y="11156"/>
                  </a:lnTo>
                  <a:lnTo>
                    <a:pt x="3364" y="11407"/>
                  </a:lnTo>
                  <a:lnTo>
                    <a:pt x="3555" y="11661"/>
                  </a:lnTo>
                  <a:lnTo>
                    <a:pt x="3746" y="11928"/>
                  </a:lnTo>
                  <a:lnTo>
                    <a:pt x="3930" y="12195"/>
                  </a:lnTo>
                  <a:lnTo>
                    <a:pt x="4114" y="12469"/>
                  </a:lnTo>
                  <a:lnTo>
                    <a:pt x="4290" y="12740"/>
                  </a:lnTo>
                  <a:lnTo>
                    <a:pt x="4453" y="13022"/>
                  </a:lnTo>
                  <a:lnTo>
                    <a:pt x="4615" y="13301"/>
                  </a:lnTo>
                  <a:lnTo>
                    <a:pt x="4764" y="13579"/>
                  </a:lnTo>
                  <a:lnTo>
                    <a:pt x="4898" y="13858"/>
                  </a:lnTo>
                  <a:lnTo>
                    <a:pt x="5025" y="14136"/>
                  </a:lnTo>
                  <a:lnTo>
                    <a:pt x="5131" y="14407"/>
                  </a:lnTo>
                  <a:lnTo>
                    <a:pt x="5223" y="14681"/>
                  </a:lnTo>
                  <a:lnTo>
                    <a:pt x="5301" y="14944"/>
                  </a:lnTo>
                  <a:lnTo>
                    <a:pt x="5329" y="15071"/>
                  </a:lnTo>
                  <a:lnTo>
                    <a:pt x="5351" y="15206"/>
                  </a:lnTo>
                  <a:lnTo>
                    <a:pt x="5372" y="15334"/>
                  </a:lnTo>
                  <a:lnTo>
                    <a:pt x="5386" y="15457"/>
                  </a:lnTo>
                  <a:lnTo>
                    <a:pt x="5393" y="15576"/>
                  </a:lnTo>
                  <a:lnTo>
                    <a:pt x="5400" y="15700"/>
                  </a:lnTo>
                  <a:lnTo>
                    <a:pt x="5534" y="16460"/>
                  </a:lnTo>
                  <a:lnTo>
                    <a:pt x="5577" y="16551"/>
                  </a:lnTo>
                  <a:lnTo>
                    <a:pt x="5626" y="16635"/>
                  </a:lnTo>
                  <a:lnTo>
                    <a:pt x="5683" y="16718"/>
                  </a:lnTo>
                  <a:lnTo>
                    <a:pt x="5746" y="16790"/>
                  </a:lnTo>
                  <a:lnTo>
                    <a:pt x="5817" y="16857"/>
                  </a:lnTo>
                  <a:lnTo>
                    <a:pt x="5888" y="16921"/>
                  </a:lnTo>
                  <a:lnTo>
                    <a:pt x="5965" y="16977"/>
                  </a:lnTo>
                  <a:lnTo>
                    <a:pt x="6043" y="17029"/>
                  </a:lnTo>
                  <a:lnTo>
                    <a:pt x="6128" y="17072"/>
                  </a:lnTo>
                  <a:lnTo>
                    <a:pt x="6220" y="17112"/>
                  </a:lnTo>
                  <a:lnTo>
                    <a:pt x="6326" y="17144"/>
                  </a:lnTo>
                  <a:lnTo>
                    <a:pt x="6425" y="17172"/>
                  </a:lnTo>
                  <a:lnTo>
                    <a:pt x="6531" y="17192"/>
                  </a:lnTo>
                  <a:lnTo>
                    <a:pt x="6651" y="17208"/>
                  </a:lnTo>
                  <a:lnTo>
                    <a:pt x="6778" y="17220"/>
                  </a:lnTo>
                  <a:lnTo>
                    <a:pt x="14822" y="17220"/>
                  </a:lnTo>
                  <a:lnTo>
                    <a:pt x="14942" y="17208"/>
                  </a:lnTo>
                  <a:lnTo>
                    <a:pt x="15055" y="17192"/>
                  </a:lnTo>
                  <a:lnTo>
                    <a:pt x="15161" y="17172"/>
                  </a:lnTo>
                  <a:lnTo>
                    <a:pt x="15274" y="17144"/>
                  </a:lnTo>
                  <a:lnTo>
                    <a:pt x="15366" y="17112"/>
                  </a:lnTo>
                  <a:lnTo>
                    <a:pt x="15458" y="17072"/>
                  </a:lnTo>
                  <a:lnTo>
                    <a:pt x="15557" y="17029"/>
                  </a:lnTo>
                  <a:lnTo>
                    <a:pt x="15635" y="16977"/>
                  </a:lnTo>
                  <a:lnTo>
                    <a:pt x="15712" y="16921"/>
                  </a:lnTo>
                  <a:lnTo>
                    <a:pt x="15783" y="16857"/>
                  </a:lnTo>
                  <a:lnTo>
                    <a:pt x="15854" y="16790"/>
                  </a:lnTo>
                  <a:lnTo>
                    <a:pt x="15910" y="16718"/>
                  </a:lnTo>
                  <a:lnTo>
                    <a:pt x="15967" y="16635"/>
                  </a:lnTo>
                  <a:lnTo>
                    <a:pt x="16016" y="16551"/>
                  </a:lnTo>
                  <a:lnTo>
                    <a:pt x="16059" y="16460"/>
                  </a:lnTo>
                  <a:lnTo>
                    <a:pt x="16193" y="15700"/>
                  </a:lnTo>
                  <a:lnTo>
                    <a:pt x="16207" y="15576"/>
                  </a:lnTo>
                  <a:lnTo>
                    <a:pt x="16214" y="15457"/>
                  </a:lnTo>
                  <a:lnTo>
                    <a:pt x="16221" y="15334"/>
                  </a:lnTo>
                  <a:lnTo>
                    <a:pt x="16242" y="15206"/>
                  </a:lnTo>
                  <a:lnTo>
                    <a:pt x="16264" y="15071"/>
                  </a:lnTo>
                  <a:lnTo>
                    <a:pt x="16299" y="14944"/>
                  </a:lnTo>
                  <a:lnTo>
                    <a:pt x="16370" y="14681"/>
                  </a:lnTo>
                  <a:lnTo>
                    <a:pt x="16462" y="14407"/>
                  </a:lnTo>
                  <a:lnTo>
                    <a:pt x="16575" y="14136"/>
                  </a:lnTo>
                  <a:lnTo>
                    <a:pt x="16695" y="13858"/>
                  </a:lnTo>
                  <a:lnTo>
                    <a:pt x="16829" y="13579"/>
                  </a:lnTo>
                  <a:lnTo>
                    <a:pt x="16977" y="13301"/>
                  </a:lnTo>
                  <a:lnTo>
                    <a:pt x="17140" y="13022"/>
                  </a:lnTo>
                  <a:lnTo>
                    <a:pt x="17310" y="12740"/>
                  </a:lnTo>
                  <a:lnTo>
                    <a:pt x="17486" y="12469"/>
                  </a:lnTo>
                  <a:lnTo>
                    <a:pt x="17663" y="12195"/>
                  </a:lnTo>
                  <a:lnTo>
                    <a:pt x="17854" y="11928"/>
                  </a:lnTo>
                  <a:lnTo>
                    <a:pt x="18038" y="11661"/>
                  </a:lnTo>
                  <a:lnTo>
                    <a:pt x="18229" y="11407"/>
                  </a:lnTo>
                  <a:lnTo>
                    <a:pt x="18426" y="11156"/>
                  </a:lnTo>
                  <a:lnTo>
                    <a:pt x="18610" y="10913"/>
                  </a:lnTo>
                  <a:lnTo>
                    <a:pt x="18978" y="10468"/>
                  </a:lnTo>
                  <a:lnTo>
                    <a:pt x="19331" y="10058"/>
                  </a:lnTo>
                  <a:lnTo>
                    <a:pt x="19635" y="9704"/>
                  </a:lnTo>
                  <a:lnTo>
                    <a:pt x="19904" y="9413"/>
                  </a:lnTo>
                  <a:lnTo>
                    <a:pt x="20116" y="9199"/>
                  </a:lnTo>
                  <a:lnTo>
                    <a:pt x="20299" y="9000"/>
                  </a:lnTo>
                  <a:lnTo>
                    <a:pt x="20427" y="8864"/>
                  </a:lnTo>
                  <a:lnTo>
                    <a:pt x="20540" y="8725"/>
                  </a:lnTo>
                  <a:lnTo>
                    <a:pt x="20660" y="8582"/>
                  </a:lnTo>
                  <a:lnTo>
                    <a:pt x="20759" y="8443"/>
                  </a:lnTo>
                  <a:lnTo>
                    <a:pt x="20865" y="8295"/>
                  </a:lnTo>
                  <a:lnTo>
                    <a:pt x="20957" y="8152"/>
                  </a:lnTo>
                  <a:lnTo>
                    <a:pt x="21049" y="8005"/>
                  </a:lnTo>
                  <a:lnTo>
                    <a:pt x="21126" y="7858"/>
                  </a:lnTo>
                  <a:lnTo>
                    <a:pt x="21204" y="7707"/>
                  </a:lnTo>
                  <a:lnTo>
                    <a:pt x="21275" y="7559"/>
                  </a:lnTo>
                  <a:lnTo>
                    <a:pt x="21338" y="7408"/>
                  </a:lnTo>
                  <a:lnTo>
                    <a:pt x="21395" y="7253"/>
                  </a:lnTo>
                  <a:lnTo>
                    <a:pt x="21445" y="7102"/>
                  </a:lnTo>
                  <a:lnTo>
                    <a:pt x="21487" y="6947"/>
                  </a:lnTo>
                  <a:lnTo>
                    <a:pt x="21522" y="6792"/>
                  </a:lnTo>
                  <a:lnTo>
                    <a:pt x="21551" y="6632"/>
                  </a:lnTo>
                  <a:lnTo>
                    <a:pt x="21600" y="6075"/>
                  </a:lnTo>
                  <a:lnTo>
                    <a:pt x="21593" y="5924"/>
                  </a:lnTo>
                  <a:lnTo>
                    <a:pt x="21586" y="5777"/>
                  </a:lnTo>
                  <a:lnTo>
                    <a:pt x="21565" y="5622"/>
                  </a:lnTo>
                  <a:lnTo>
                    <a:pt x="21543" y="5475"/>
                  </a:lnTo>
                  <a:lnTo>
                    <a:pt x="21515" y="5323"/>
                  </a:lnTo>
                  <a:lnTo>
                    <a:pt x="21445" y="5029"/>
                  </a:lnTo>
                  <a:lnTo>
                    <a:pt x="21388" y="4882"/>
                  </a:lnTo>
                  <a:lnTo>
                    <a:pt x="21331" y="4739"/>
                  </a:lnTo>
                  <a:lnTo>
                    <a:pt x="21275" y="4591"/>
                  </a:lnTo>
                  <a:lnTo>
                    <a:pt x="21134" y="4305"/>
                  </a:lnTo>
                  <a:lnTo>
                    <a:pt x="21056" y="4166"/>
                  </a:lnTo>
                  <a:lnTo>
                    <a:pt x="20971" y="4026"/>
                  </a:lnTo>
                  <a:lnTo>
                    <a:pt x="20879" y="3887"/>
                  </a:lnTo>
                  <a:lnTo>
                    <a:pt x="20787" y="3752"/>
                  </a:lnTo>
                  <a:lnTo>
                    <a:pt x="20674" y="3617"/>
                  </a:lnTo>
                  <a:lnTo>
                    <a:pt x="20568" y="3481"/>
                  </a:lnTo>
                  <a:lnTo>
                    <a:pt x="20455" y="3346"/>
                  </a:lnTo>
                  <a:lnTo>
                    <a:pt x="20335" y="3215"/>
                  </a:lnTo>
                  <a:lnTo>
                    <a:pt x="20208" y="3087"/>
                  </a:lnTo>
                  <a:lnTo>
                    <a:pt x="20073" y="2960"/>
                  </a:lnTo>
                  <a:lnTo>
                    <a:pt x="19932" y="2833"/>
                  </a:lnTo>
                  <a:lnTo>
                    <a:pt x="19791" y="2709"/>
                  </a:lnTo>
                  <a:lnTo>
                    <a:pt x="19642" y="2586"/>
                  </a:lnTo>
                  <a:lnTo>
                    <a:pt x="19487" y="2463"/>
                  </a:lnTo>
                  <a:lnTo>
                    <a:pt x="19324" y="2343"/>
                  </a:lnTo>
                  <a:lnTo>
                    <a:pt x="19162" y="2232"/>
                  </a:lnTo>
                  <a:lnTo>
                    <a:pt x="18985" y="2113"/>
                  </a:lnTo>
                  <a:lnTo>
                    <a:pt x="18808" y="2001"/>
                  </a:lnTo>
                  <a:lnTo>
                    <a:pt x="18624" y="1890"/>
                  </a:lnTo>
                  <a:lnTo>
                    <a:pt x="18441" y="1782"/>
                  </a:lnTo>
                  <a:close/>
                  <a:moveTo>
                    <a:pt x="18808" y="6529"/>
                  </a:moveTo>
                  <a:lnTo>
                    <a:pt x="18787" y="6640"/>
                  </a:lnTo>
                  <a:lnTo>
                    <a:pt x="18730" y="6863"/>
                  </a:lnTo>
                  <a:lnTo>
                    <a:pt x="18688" y="6975"/>
                  </a:lnTo>
                  <a:lnTo>
                    <a:pt x="18653" y="7086"/>
                  </a:lnTo>
                  <a:lnTo>
                    <a:pt x="18603" y="7197"/>
                  </a:lnTo>
                  <a:lnTo>
                    <a:pt x="18547" y="7309"/>
                  </a:lnTo>
                  <a:lnTo>
                    <a:pt x="18497" y="7412"/>
                  </a:lnTo>
                  <a:lnTo>
                    <a:pt x="18434" y="7524"/>
                  </a:lnTo>
                  <a:lnTo>
                    <a:pt x="18370" y="7631"/>
                  </a:lnTo>
                  <a:lnTo>
                    <a:pt x="18229" y="7846"/>
                  </a:lnTo>
                  <a:lnTo>
                    <a:pt x="18144" y="7949"/>
                  </a:lnTo>
                  <a:lnTo>
                    <a:pt x="18066" y="8057"/>
                  </a:lnTo>
                  <a:lnTo>
                    <a:pt x="17974" y="8160"/>
                  </a:lnTo>
                  <a:lnTo>
                    <a:pt x="17875" y="8268"/>
                  </a:lnTo>
                  <a:lnTo>
                    <a:pt x="17564" y="8586"/>
                  </a:lnTo>
                  <a:lnTo>
                    <a:pt x="17317" y="8860"/>
                  </a:lnTo>
                  <a:lnTo>
                    <a:pt x="16674" y="9585"/>
                  </a:lnTo>
                  <a:lnTo>
                    <a:pt x="16306" y="10022"/>
                  </a:lnTo>
                  <a:lnTo>
                    <a:pt x="15924" y="10508"/>
                  </a:lnTo>
                  <a:lnTo>
                    <a:pt x="15726" y="10762"/>
                  </a:lnTo>
                  <a:lnTo>
                    <a:pt x="15529" y="11025"/>
                  </a:lnTo>
                  <a:lnTo>
                    <a:pt x="15338" y="11291"/>
                  </a:lnTo>
                  <a:lnTo>
                    <a:pt x="15140" y="11570"/>
                  </a:lnTo>
                  <a:lnTo>
                    <a:pt x="14956" y="11852"/>
                  </a:lnTo>
                  <a:lnTo>
                    <a:pt x="14772" y="12139"/>
                  </a:lnTo>
                  <a:lnTo>
                    <a:pt x="14596" y="12429"/>
                  </a:lnTo>
                  <a:lnTo>
                    <a:pt x="14419" y="12724"/>
                  </a:lnTo>
                  <a:lnTo>
                    <a:pt x="14108" y="13313"/>
                  </a:lnTo>
                  <a:lnTo>
                    <a:pt x="13974" y="13607"/>
                  </a:lnTo>
                  <a:lnTo>
                    <a:pt x="13853" y="13901"/>
                  </a:lnTo>
                  <a:lnTo>
                    <a:pt x="13740" y="14196"/>
                  </a:lnTo>
                  <a:lnTo>
                    <a:pt x="13641" y="14486"/>
                  </a:lnTo>
                  <a:lnTo>
                    <a:pt x="13564" y="14777"/>
                  </a:lnTo>
                  <a:lnTo>
                    <a:pt x="13507" y="15059"/>
                  </a:lnTo>
                  <a:lnTo>
                    <a:pt x="13486" y="15198"/>
                  </a:lnTo>
                  <a:lnTo>
                    <a:pt x="13465" y="15342"/>
                  </a:lnTo>
                  <a:lnTo>
                    <a:pt x="13451" y="15477"/>
                  </a:lnTo>
                  <a:lnTo>
                    <a:pt x="13443" y="15612"/>
                  </a:lnTo>
                  <a:lnTo>
                    <a:pt x="13436" y="15672"/>
                  </a:lnTo>
                  <a:lnTo>
                    <a:pt x="12171" y="15672"/>
                  </a:lnTo>
                  <a:lnTo>
                    <a:pt x="12171" y="12851"/>
                  </a:lnTo>
                  <a:lnTo>
                    <a:pt x="9422" y="12851"/>
                  </a:lnTo>
                  <a:lnTo>
                    <a:pt x="9422" y="15672"/>
                  </a:lnTo>
                  <a:lnTo>
                    <a:pt x="8157" y="15672"/>
                  </a:lnTo>
                  <a:lnTo>
                    <a:pt x="8142" y="15612"/>
                  </a:lnTo>
                  <a:lnTo>
                    <a:pt x="8135" y="15409"/>
                  </a:lnTo>
                  <a:lnTo>
                    <a:pt x="8114" y="15198"/>
                  </a:lnTo>
                  <a:lnTo>
                    <a:pt x="8029" y="14777"/>
                  </a:lnTo>
                  <a:lnTo>
                    <a:pt x="7973" y="14558"/>
                  </a:lnTo>
                  <a:lnTo>
                    <a:pt x="7902" y="14339"/>
                  </a:lnTo>
                  <a:lnTo>
                    <a:pt x="7831" y="14112"/>
                  </a:lnTo>
                  <a:lnTo>
                    <a:pt x="7747" y="13889"/>
                  </a:lnTo>
                  <a:lnTo>
                    <a:pt x="7641" y="13663"/>
                  </a:lnTo>
                  <a:lnTo>
                    <a:pt x="7542" y="13436"/>
                  </a:lnTo>
                  <a:lnTo>
                    <a:pt x="7436" y="13205"/>
                  </a:lnTo>
                  <a:lnTo>
                    <a:pt x="7315" y="12974"/>
                  </a:lnTo>
                  <a:lnTo>
                    <a:pt x="7047" y="12513"/>
                  </a:lnTo>
                  <a:lnTo>
                    <a:pt x="6905" y="12278"/>
                  </a:lnTo>
                  <a:lnTo>
                    <a:pt x="6771" y="12051"/>
                  </a:lnTo>
                  <a:lnTo>
                    <a:pt x="6623" y="11817"/>
                  </a:lnTo>
                  <a:lnTo>
                    <a:pt x="6460" y="11582"/>
                  </a:lnTo>
                  <a:lnTo>
                    <a:pt x="6135" y="11124"/>
                  </a:lnTo>
                  <a:lnTo>
                    <a:pt x="5796" y="10667"/>
                  </a:lnTo>
                  <a:lnTo>
                    <a:pt x="5449" y="10225"/>
                  </a:lnTo>
                  <a:lnTo>
                    <a:pt x="5096" y="9783"/>
                  </a:lnTo>
                  <a:lnTo>
                    <a:pt x="4729" y="9362"/>
                  </a:lnTo>
                  <a:lnTo>
                    <a:pt x="4368" y="8948"/>
                  </a:lnTo>
                  <a:lnTo>
                    <a:pt x="4015" y="8554"/>
                  </a:lnTo>
                  <a:lnTo>
                    <a:pt x="4008" y="8530"/>
                  </a:lnTo>
                  <a:lnTo>
                    <a:pt x="3746" y="8256"/>
                  </a:lnTo>
                  <a:lnTo>
                    <a:pt x="3640" y="8156"/>
                  </a:lnTo>
                  <a:lnTo>
                    <a:pt x="3386" y="7846"/>
                  </a:lnTo>
                  <a:lnTo>
                    <a:pt x="3308" y="7738"/>
                  </a:lnTo>
                  <a:lnTo>
                    <a:pt x="3237" y="7631"/>
                  </a:lnTo>
                  <a:lnTo>
                    <a:pt x="3174" y="7528"/>
                  </a:lnTo>
                  <a:lnTo>
                    <a:pt x="3110" y="7416"/>
                  </a:lnTo>
                  <a:lnTo>
                    <a:pt x="3046" y="7313"/>
                  </a:lnTo>
                  <a:lnTo>
                    <a:pt x="2997" y="7201"/>
                  </a:lnTo>
                  <a:lnTo>
                    <a:pt x="2954" y="7090"/>
                  </a:lnTo>
                  <a:lnTo>
                    <a:pt x="2905" y="6979"/>
                  </a:lnTo>
                  <a:lnTo>
                    <a:pt x="2870" y="6867"/>
                  </a:lnTo>
                  <a:lnTo>
                    <a:pt x="2834" y="6752"/>
                  </a:lnTo>
                  <a:lnTo>
                    <a:pt x="2813" y="6644"/>
                  </a:lnTo>
                  <a:lnTo>
                    <a:pt x="2792" y="6529"/>
                  </a:lnTo>
                  <a:lnTo>
                    <a:pt x="2749" y="6044"/>
                  </a:lnTo>
                  <a:lnTo>
                    <a:pt x="2749" y="5936"/>
                  </a:lnTo>
                  <a:lnTo>
                    <a:pt x="2757" y="5821"/>
                  </a:lnTo>
                  <a:lnTo>
                    <a:pt x="2771" y="5709"/>
                  </a:lnTo>
                  <a:lnTo>
                    <a:pt x="2792" y="5602"/>
                  </a:lnTo>
                  <a:lnTo>
                    <a:pt x="2813" y="5491"/>
                  </a:lnTo>
                  <a:lnTo>
                    <a:pt x="2841" y="5379"/>
                  </a:lnTo>
                  <a:lnTo>
                    <a:pt x="2912" y="5164"/>
                  </a:lnTo>
                  <a:lnTo>
                    <a:pt x="2954" y="5053"/>
                  </a:lnTo>
                  <a:lnTo>
                    <a:pt x="2997" y="4949"/>
                  </a:lnTo>
                  <a:lnTo>
                    <a:pt x="3046" y="4842"/>
                  </a:lnTo>
                  <a:lnTo>
                    <a:pt x="3103" y="4739"/>
                  </a:lnTo>
                  <a:lnTo>
                    <a:pt x="3294" y="4428"/>
                  </a:lnTo>
                  <a:lnTo>
                    <a:pt x="3364" y="4329"/>
                  </a:lnTo>
                  <a:lnTo>
                    <a:pt x="3442" y="4229"/>
                  </a:lnTo>
                  <a:lnTo>
                    <a:pt x="3612" y="4030"/>
                  </a:lnTo>
                  <a:lnTo>
                    <a:pt x="3796" y="3839"/>
                  </a:lnTo>
                  <a:lnTo>
                    <a:pt x="3895" y="3744"/>
                  </a:lnTo>
                  <a:lnTo>
                    <a:pt x="3993" y="3652"/>
                  </a:lnTo>
                  <a:lnTo>
                    <a:pt x="4099" y="3561"/>
                  </a:lnTo>
                  <a:lnTo>
                    <a:pt x="4213" y="3465"/>
                  </a:lnTo>
                  <a:lnTo>
                    <a:pt x="4326" y="3378"/>
                  </a:lnTo>
                  <a:lnTo>
                    <a:pt x="4446" y="3290"/>
                  </a:lnTo>
                  <a:lnTo>
                    <a:pt x="4573" y="3207"/>
                  </a:lnTo>
                  <a:lnTo>
                    <a:pt x="4693" y="3119"/>
                  </a:lnTo>
                  <a:lnTo>
                    <a:pt x="4827" y="3036"/>
                  </a:lnTo>
                  <a:lnTo>
                    <a:pt x="4962" y="2956"/>
                  </a:lnTo>
                  <a:lnTo>
                    <a:pt x="5103" y="2877"/>
                  </a:lnTo>
                  <a:lnTo>
                    <a:pt x="5400" y="2717"/>
                  </a:lnTo>
                  <a:lnTo>
                    <a:pt x="5697" y="2574"/>
                  </a:lnTo>
                  <a:lnTo>
                    <a:pt x="6008" y="2431"/>
                  </a:lnTo>
                  <a:lnTo>
                    <a:pt x="6177" y="2371"/>
                  </a:lnTo>
                  <a:lnTo>
                    <a:pt x="6333" y="2304"/>
                  </a:lnTo>
                  <a:lnTo>
                    <a:pt x="6503" y="2248"/>
                  </a:lnTo>
                  <a:lnTo>
                    <a:pt x="6665" y="2188"/>
                  </a:lnTo>
                  <a:lnTo>
                    <a:pt x="6842" y="2133"/>
                  </a:lnTo>
                  <a:lnTo>
                    <a:pt x="7181" y="2029"/>
                  </a:lnTo>
                  <a:lnTo>
                    <a:pt x="7535" y="1934"/>
                  </a:lnTo>
                  <a:lnTo>
                    <a:pt x="7711" y="1890"/>
                  </a:lnTo>
                  <a:lnTo>
                    <a:pt x="7895" y="1846"/>
                  </a:lnTo>
                  <a:lnTo>
                    <a:pt x="8079" y="1814"/>
                  </a:lnTo>
                  <a:lnTo>
                    <a:pt x="8270" y="1774"/>
                  </a:lnTo>
                  <a:lnTo>
                    <a:pt x="8446" y="1743"/>
                  </a:lnTo>
                  <a:lnTo>
                    <a:pt x="8644" y="1711"/>
                  </a:lnTo>
                  <a:lnTo>
                    <a:pt x="8835" y="1683"/>
                  </a:lnTo>
                  <a:lnTo>
                    <a:pt x="9019" y="1659"/>
                  </a:lnTo>
                  <a:lnTo>
                    <a:pt x="9217" y="1635"/>
                  </a:lnTo>
                  <a:lnTo>
                    <a:pt x="9408" y="1615"/>
                  </a:lnTo>
                  <a:lnTo>
                    <a:pt x="9605" y="1595"/>
                  </a:lnTo>
                  <a:lnTo>
                    <a:pt x="9803" y="1583"/>
                  </a:lnTo>
                  <a:lnTo>
                    <a:pt x="9994" y="1572"/>
                  </a:lnTo>
                  <a:lnTo>
                    <a:pt x="10199" y="1560"/>
                  </a:lnTo>
                  <a:lnTo>
                    <a:pt x="10397" y="1552"/>
                  </a:lnTo>
                  <a:lnTo>
                    <a:pt x="10602" y="1548"/>
                  </a:lnTo>
                  <a:lnTo>
                    <a:pt x="11090" y="1548"/>
                  </a:lnTo>
                  <a:lnTo>
                    <a:pt x="11380" y="1556"/>
                  </a:lnTo>
                  <a:lnTo>
                    <a:pt x="11669" y="1576"/>
                  </a:lnTo>
                  <a:lnTo>
                    <a:pt x="11952" y="1591"/>
                  </a:lnTo>
                  <a:lnTo>
                    <a:pt x="12242" y="1619"/>
                  </a:lnTo>
                  <a:lnTo>
                    <a:pt x="12793" y="1683"/>
                  </a:lnTo>
                  <a:lnTo>
                    <a:pt x="13069" y="1731"/>
                  </a:lnTo>
                  <a:lnTo>
                    <a:pt x="13302" y="1767"/>
                  </a:lnTo>
                  <a:lnTo>
                    <a:pt x="13549" y="1818"/>
                  </a:lnTo>
                  <a:lnTo>
                    <a:pt x="14016" y="1922"/>
                  </a:lnTo>
                  <a:lnTo>
                    <a:pt x="14242" y="1981"/>
                  </a:lnTo>
                  <a:lnTo>
                    <a:pt x="14468" y="2045"/>
                  </a:lnTo>
                  <a:lnTo>
                    <a:pt x="14907" y="2180"/>
                  </a:lnTo>
                  <a:lnTo>
                    <a:pt x="15331" y="2331"/>
                  </a:lnTo>
                  <a:lnTo>
                    <a:pt x="15529" y="2415"/>
                  </a:lnTo>
                  <a:lnTo>
                    <a:pt x="15734" y="2499"/>
                  </a:lnTo>
                  <a:lnTo>
                    <a:pt x="15931" y="2586"/>
                  </a:lnTo>
                  <a:lnTo>
                    <a:pt x="16122" y="2678"/>
                  </a:lnTo>
                  <a:lnTo>
                    <a:pt x="16313" y="2777"/>
                  </a:lnTo>
                  <a:lnTo>
                    <a:pt x="16631" y="2956"/>
                  </a:lnTo>
                  <a:lnTo>
                    <a:pt x="16765" y="3036"/>
                  </a:lnTo>
                  <a:lnTo>
                    <a:pt x="16900" y="3119"/>
                  </a:lnTo>
                  <a:lnTo>
                    <a:pt x="17027" y="3207"/>
                  </a:lnTo>
                  <a:lnTo>
                    <a:pt x="17147" y="3290"/>
                  </a:lnTo>
                  <a:lnTo>
                    <a:pt x="17267" y="3378"/>
                  </a:lnTo>
                  <a:lnTo>
                    <a:pt x="17387" y="3469"/>
                  </a:lnTo>
                  <a:lnTo>
                    <a:pt x="17493" y="3561"/>
                  </a:lnTo>
                  <a:lnTo>
                    <a:pt x="17592" y="3652"/>
                  </a:lnTo>
                  <a:lnTo>
                    <a:pt x="17705" y="3744"/>
                  </a:lnTo>
                  <a:lnTo>
                    <a:pt x="17889" y="3935"/>
                  </a:lnTo>
                  <a:lnTo>
                    <a:pt x="17988" y="4030"/>
                  </a:lnTo>
                  <a:lnTo>
                    <a:pt x="18073" y="4130"/>
                  </a:lnTo>
                  <a:lnTo>
                    <a:pt x="18229" y="4329"/>
                  </a:lnTo>
                  <a:lnTo>
                    <a:pt x="18299" y="4428"/>
                  </a:lnTo>
                  <a:lnTo>
                    <a:pt x="18370" y="4532"/>
                  </a:lnTo>
                  <a:lnTo>
                    <a:pt x="18434" y="4631"/>
                  </a:lnTo>
                  <a:lnTo>
                    <a:pt x="18497" y="4739"/>
                  </a:lnTo>
                  <a:lnTo>
                    <a:pt x="18547" y="4842"/>
                  </a:lnTo>
                  <a:lnTo>
                    <a:pt x="18596" y="4949"/>
                  </a:lnTo>
                  <a:lnTo>
                    <a:pt x="18646" y="5053"/>
                  </a:lnTo>
                  <a:lnTo>
                    <a:pt x="18681" y="5160"/>
                  </a:lnTo>
                  <a:lnTo>
                    <a:pt x="18723" y="5272"/>
                  </a:lnTo>
                  <a:lnTo>
                    <a:pt x="18752" y="5379"/>
                  </a:lnTo>
                  <a:lnTo>
                    <a:pt x="18787" y="5487"/>
                  </a:lnTo>
                  <a:lnTo>
                    <a:pt x="18801" y="5594"/>
                  </a:lnTo>
                  <a:lnTo>
                    <a:pt x="18822" y="5709"/>
                  </a:lnTo>
                  <a:lnTo>
                    <a:pt x="18829" y="5821"/>
                  </a:lnTo>
                  <a:lnTo>
                    <a:pt x="18843" y="5932"/>
                  </a:lnTo>
                  <a:lnTo>
                    <a:pt x="18843" y="6044"/>
                  </a:lnTo>
                  <a:lnTo>
                    <a:pt x="18808" y="6529"/>
                  </a:lnTo>
                  <a:close/>
                  <a:moveTo>
                    <a:pt x="6411" y="19818"/>
                  </a:moveTo>
                  <a:lnTo>
                    <a:pt x="15189" y="19818"/>
                  </a:lnTo>
                  <a:lnTo>
                    <a:pt x="15189" y="18270"/>
                  </a:lnTo>
                  <a:lnTo>
                    <a:pt x="6411" y="18270"/>
                  </a:lnTo>
                  <a:lnTo>
                    <a:pt x="6411" y="19818"/>
                  </a:lnTo>
                  <a:close/>
                  <a:moveTo>
                    <a:pt x="8319" y="21600"/>
                  </a:moveTo>
                  <a:lnTo>
                    <a:pt x="13281" y="21600"/>
                  </a:lnTo>
                  <a:lnTo>
                    <a:pt x="13281" y="20725"/>
                  </a:lnTo>
                  <a:lnTo>
                    <a:pt x="8319" y="20725"/>
                  </a:lnTo>
                  <a:lnTo>
                    <a:pt x="8319" y="2160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mn-lt"/>
                  <a:ea typeface="+mn-ea"/>
                  <a:cs typeface="+mn-cs"/>
                  <a:sym typeface="Calibri"/>
                </a:defRPr>
              </a:pPr>
            </a:p>
          </p:txBody>
        </p:sp>
      </p:grpSp>
      <p:sp>
        <p:nvSpPr>
          <p:cNvPr id="299" name="直接连接符 25"/>
          <p:cNvSpPr/>
          <p:nvPr/>
        </p:nvSpPr>
        <p:spPr>
          <a:xfrm>
            <a:off x="774478" y="657416"/>
            <a:ext cx="480260" cy="1"/>
          </a:xfrm>
          <a:prstGeom prst="line">
            <a:avLst/>
          </a:prstGeom>
          <a:ln>
            <a:solidFill>
              <a:srgbClr val="1B4367"/>
            </a:solidFill>
            <a:miter/>
          </a:ln>
        </p:spPr>
        <p:txBody>
          <a:bodyPr lIns="45719" rIns="45719"/>
          <a:lstStyle/>
          <a:p>
            <a:pPr/>
          </a:p>
        </p:txBody>
      </p:sp>
      <p:sp>
        <p:nvSpPr>
          <p:cNvPr id="300" name="TextBox 13"/>
          <p:cNvSpPr txBox="1"/>
          <p:nvPr/>
        </p:nvSpPr>
        <p:spPr>
          <a:xfrm>
            <a:off x="6132055" y="1052468"/>
            <a:ext cx="2549023" cy="133807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683418">
              <a:spcBef>
                <a:spcPts val="300"/>
              </a:spcBef>
              <a:defRPr b="1">
                <a:solidFill>
                  <a:srgbClr val="1B4367"/>
                </a:solidFill>
              </a:defRPr>
            </a:pPr>
            <a:r>
              <a:t>How different training settings, training parameters, models, optimizers affect performance</a:t>
            </a:r>
          </a:p>
          <a:p>
            <a:pPr defTabSz="683418">
              <a:spcBef>
                <a:spcPts val="300"/>
              </a:spcBef>
              <a:defRPr b="1">
                <a:solidFill>
                  <a:srgbClr val="1B4367"/>
                </a:solidFill>
              </a:defRPr>
            </a:pPr>
            <a:r>
              <a:t>(related to FL and non-IID data?)</a:t>
            </a:r>
          </a:p>
        </p:txBody>
      </p:sp>
      <p:sp>
        <p:nvSpPr>
          <p:cNvPr id="301" name="TextBox 13"/>
          <p:cNvSpPr txBox="1"/>
          <p:nvPr/>
        </p:nvSpPr>
        <p:spPr>
          <a:xfrm>
            <a:off x="2226526" y="3274240"/>
            <a:ext cx="1799732"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683418">
              <a:spcBef>
                <a:spcPts val="300"/>
              </a:spcBef>
              <a:defRPr b="1">
                <a:solidFill>
                  <a:srgbClr val="1B4367"/>
                </a:solidFill>
              </a:defRPr>
            </a:lvl1pPr>
          </a:lstStyle>
          <a:p>
            <a:pPr/>
            <a:r>
              <a:t>Explore the results from other research</a:t>
            </a:r>
          </a:p>
        </p:txBody>
      </p:sp>
      <p:sp>
        <p:nvSpPr>
          <p:cNvPr id="302" name="TextBox 13"/>
          <p:cNvSpPr txBox="1"/>
          <p:nvPr/>
        </p:nvSpPr>
        <p:spPr>
          <a:xfrm>
            <a:off x="6138557" y="3166291"/>
            <a:ext cx="2159494" cy="647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683418">
              <a:spcBef>
                <a:spcPts val="300"/>
              </a:spcBef>
              <a:defRPr b="1">
                <a:solidFill>
                  <a:srgbClr val="1B4367"/>
                </a:solidFill>
              </a:defRPr>
            </a:lvl1pPr>
          </a:lstStyle>
          <a:p>
            <a:pPr/>
            <a:r>
              <a:t>A comprehensive study of the phenomenon and related work</a:t>
            </a:r>
          </a:p>
        </p:txBody>
      </p:sp>
    </p:spTree>
  </p:cSld>
  <p:clrMapOvr>
    <a:masterClrMapping/>
  </p:clrMapOvr>
  <mc:AlternateContent xmlns:mc="http://schemas.openxmlformats.org/markup-compatibility/2006">
    <mc:Choice xmlns:p14="http://schemas.microsoft.com/office/powerpoint/2010/main" Requires="p14">
      <p:transition spd="slow" advClick="1" p14:dur="1200">
        <p14:prism dir="l" isContent="0" isInverted="1"/>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295"/>
                                        </p:tgtEl>
                                        <p:attrNameLst>
                                          <p:attrName>style.visibility</p:attrName>
                                        </p:attrNameLst>
                                      </p:cBhvr>
                                      <p:to>
                                        <p:strVal val="visible"/>
                                      </p:to>
                                    </p:set>
                                    <p:anim calcmode="lin" valueType="num">
                                      <p:cBhvr>
                                        <p:cTn id="7" dur="500" fill="hold"/>
                                        <p:tgtEl>
                                          <p:spTgt spid="295"/>
                                        </p:tgtEl>
                                        <p:attrNameLst>
                                          <p:attrName>ppt_w</p:attrName>
                                        </p:attrNameLst>
                                      </p:cBhvr>
                                      <p:tavLst>
                                        <p:tav tm="0">
                                          <p:val>
                                            <p:fltVal val="0"/>
                                          </p:val>
                                        </p:tav>
                                        <p:tav tm="100000">
                                          <p:val>
                                            <p:strVal val="#ppt_w"/>
                                          </p:val>
                                        </p:tav>
                                      </p:tavLst>
                                    </p:anim>
                                    <p:anim calcmode="lin" valueType="num">
                                      <p:cBhvr>
                                        <p:cTn id="8" dur="500" fill="hold"/>
                                        <p:tgtEl>
                                          <p:spTgt spid="29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299"/>
                                        </p:tgtEl>
                                        <p:attrNameLst>
                                          <p:attrName>style.visibility</p:attrName>
                                        </p:attrNameLst>
                                      </p:cBhvr>
                                      <p:to>
                                        <p:strVal val="visible"/>
                                      </p:to>
                                    </p:set>
                                    <p:animEffect filter="wipe(left)" transition="in">
                                      <p:cBhvr>
                                        <p:cTn id="12" dur="300"/>
                                        <p:tgtEl>
                                          <p:spTgt spid="299"/>
                                        </p:tgtEl>
                                      </p:cBhvr>
                                    </p:animEffect>
                                  </p:childTnLst>
                                </p:cTn>
                              </p:par>
                            </p:childTnLst>
                          </p:cTn>
                        </p:par>
                        <p:par>
                          <p:cTn id="13" fill="hold">
                            <p:stCondLst>
                              <p:cond delay="800"/>
                            </p:stCondLst>
                            <p:childTnLst>
                              <p:par>
                                <p:cTn id="14" presetClass="entr" nodeType="afterEffect" presetSubtype="16" presetID="23" grpId="3" fill="hold">
                                  <p:stCondLst>
                                    <p:cond delay="0"/>
                                  </p:stCondLst>
                                  <p:iterate type="el" backwards="0">
                                    <p:tmAbs val="0"/>
                                  </p:iterate>
                                  <p:childTnLst>
                                    <p:set>
                                      <p:cBhvr>
                                        <p:cTn id="15" fill="hold"/>
                                        <p:tgtEl>
                                          <p:spTgt spid="290"/>
                                        </p:tgtEl>
                                        <p:attrNameLst>
                                          <p:attrName>style.visibility</p:attrName>
                                        </p:attrNameLst>
                                      </p:cBhvr>
                                      <p:to>
                                        <p:strVal val="visible"/>
                                      </p:to>
                                    </p:set>
                                    <p:anim calcmode="lin" valueType="num">
                                      <p:cBhvr>
                                        <p:cTn id="16" dur="500" fill="hold"/>
                                        <p:tgtEl>
                                          <p:spTgt spid="290"/>
                                        </p:tgtEl>
                                        <p:attrNameLst>
                                          <p:attrName>ppt_w</p:attrName>
                                        </p:attrNameLst>
                                      </p:cBhvr>
                                      <p:tavLst>
                                        <p:tav tm="0">
                                          <p:val>
                                            <p:fltVal val="0"/>
                                          </p:val>
                                        </p:tav>
                                        <p:tav tm="100000">
                                          <p:val>
                                            <p:strVal val="#ppt_w"/>
                                          </p:val>
                                        </p:tav>
                                      </p:tavLst>
                                    </p:anim>
                                    <p:anim calcmode="lin" valueType="num">
                                      <p:cBhvr>
                                        <p:cTn id="17" dur="500" fill="hold"/>
                                        <p:tgtEl>
                                          <p:spTgt spid="290"/>
                                        </p:tgtEl>
                                        <p:attrNameLst>
                                          <p:attrName>ppt_h</p:attrName>
                                        </p:attrNameLst>
                                      </p:cBhvr>
                                      <p:tavLst>
                                        <p:tav tm="0">
                                          <p:val>
                                            <p:fltVal val="0"/>
                                          </p:val>
                                        </p:tav>
                                        <p:tav tm="100000">
                                          <p:val>
                                            <p:strVal val="#ppt_h"/>
                                          </p:val>
                                        </p:tav>
                                      </p:tavLst>
                                    </p:anim>
                                  </p:childTnLst>
                                </p:cTn>
                              </p:par>
                            </p:childTnLst>
                          </p:cTn>
                        </p:par>
                        <p:par>
                          <p:cTn id="18" fill="hold">
                            <p:stCondLst>
                              <p:cond delay="1300"/>
                            </p:stCondLst>
                            <p:childTnLst>
                              <p:par>
                                <p:cTn id="19" presetClass="entr" nodeType="afterEffect" presetSubtype="4" presetID="2" grpId="4" fill="hold">
                                  <p:stCondLst>
                                    <p:cond delay="0"/>
                                  </p:stCondLst>
                                  <p:iterate type="el" backwards="0">
                                    <p:tmAbs val="0"/>
                                  </p:iterate>
                                  <p:childTnLst>
                                    <p:set>
                                      <p:cBhvr>
                                        <p:cTn id="20" fill="hold"/>
                                        <p:tgtEl>
                                          <p:spTgt spid="294"/>
                                        </p:tgtEl>
                                        <p:attrNameLst>
                                          <p:attrName>style.visibility</p:attrName>
                                        </p:attrNameLst>
                                      </p:cBhvr>
                                      <p:to>
                                        <p:strVal val="visible"/>
                                      </p:to>
                                    </p:set>
                                    <p:anim calcmode="lin" valueType="num">
                                      <p:cBhvr>
                                        <p:cTn id="21" dur="500" fill="hold"/>
                                        <p:tgtEl>
                                          <p:spTgt spid="294"/>
                                        </p:tgtEl>
                                        <p:attrNameLst>
                                          <p:attrName>ppt_x</p:attrName>
                                        </p:attrNameLst>
                                      </p:cBhvr>
                                      <p:tavLst>
                                        <p:tav tm="0">
                                          <p:val>
                                            <p:strVal val="#ppt_x"/>
                                          </p:val>
                                        </p:tav>
                                        <p:tav tm="100000">
                                          <p:val>
                                            <p:strVal val="#ppt_x"/>
                                          </p:val>
                                        </p:tav>
                                      </p:tavLst>
                                    </p:anim>
                                    <p:anim calcmode="lin" valueType="num">
                                      <p:cBhvr>
                                        <p:cTn id="22" dur="500" fill="hold"/>
                                        <p:tgtEl>
                                          <p:spTgt spid="294"/>
                                        </p:tgtEl>
                                        <p:attrNameLst>
                                          <p:attrName>ppt_y</p:attrName>
                                        </p:attrNameLst>
                                      </p:cBhvr>
                                      <p:tavLst>
                                        <p:tav tm="0">
                                          <p:val>
                                            <p:strVal val="1+#ppt_h/2"/>
                                          </p:val>
                                        </p:tav>
                                        <p:tav tm="100000">
                                          <p:val>
                                            <p:strVal val="#ppt_y"/>
                                          </p:val>
                                        </p:tav>
                                      </p:tavLst>
                                    </p:anim>
                                  </p:childTnLst>
                                </p:cTn>
                              </p:par>
                            </p:childTnLst>
                          </p:cTn>
                        </p:par>
                        <p:par>
                          <p:cTn id="23" fill="hold">
                            <p:stCondLst>
                              <p:cond delay="1800"/>
                            </p:stCondLst>
                            <p:childTnLst>
                              <p:par>
                                <p:cTn id="24" presetClass="entr" nodeType="afterEffect" presetSubtype="16" presetID="23" grpId="5" fill="hold">
                                  <p:stCondLst>
                                    <p:cond delay="0"/>
                                  </p:stCondLst>
                                  <p:iterate type="el" backwards="0">
                                    <p:tmAbs val="0"/>
                                  </p:iterate>
                                  <p:childTnLst>
                                    <p:set>
                                      <p:cBhvr>
                                        <p:cTn id="25" fill="hold"/>
                                        <p:tgtEl>
                                          <p:spTgt spid="298"/>
                                        </p:tgtEl>
                                        <p:attrNameLst>
                                          <p:attrName>style.visibility</p:attrName>
                                        </p:attrNameLst>
                                      </p:cBhvr>
                                      <p:to>
                                        <p:strVal val="visible"/>
                                      </p:to>
                                    </p:set>
                                    <p:anim calcmode="lin" valueType="num">
                                      <p:cBhvr>
                                        <p:cTn id="26" dur="500" fill="hold"/>
                                        <p:tgtEl>
                                          <p:spTgt spid="298"/>
                                        </p:tgtEl>
                                        <p:attrNameLst>
                                          <p:attrName>ppt_w</p:attrName>
                                        </p:attrNameLst>
                                      </p:cBhvr>
                                      <p:tavLst>
                                        <p:tav tm="0">
                                          <p:val>
                                            <p:fltVal val="0"/>
                                          </p:val>
                                        </p:tav>
                                        <p:tav tm="100000">
                                          <p:val>
                                            <p:strVal val="#ppt_w"/>
                                          </p:val>
                                        </p:tav>
                                      </p:tavLst>
                                    </p:anim>
                                    <p:anim calcmode="lin" valueType="num">
                                      <p:cBhvr>
                                        <p:cTn id="27" dur="500" fill="hold"/>
                                        <p:tgtEl>
                                          <p:spTgt spid="298"/>
                                        </p:tgtEl>
                                        <p:attrNameLst>
                                          <p:attrName>ppt_h</p:attrName>
                                        </p:attrNameLst>
                                      </p:cBhvr>
                                      <p:tavLst>
                                        <p:tav tm="0">
                                          <p:val>
                                            <p:fltVal val="0"/>
                                          </p:val>
                                        </p:tav>
                                        <p:tav tm="100000">
                                          <p:val>
                                            <p:strVal val="#ppt_h"/>
                                          </p:val>
                                        </p:tav>
                                      </p:tavLst>
                                    </p:anim>
                                  </p:childTnLst>
                                </p:cTn>
                              </p:par>
                            </p:childTnLst>
                          </p:cTn>
                        </p:par>
                        <p:par>
                          <p:cTn id="28" fill="hold">
                            <p:stCondLst>
                              <p:cond delay="2300"/>
                            </p:stCondLst>
                            <p:childTnLst>
                              <p:par>
                                <p:cTn id="29" presetClass="entr" nodeType="afterEffect" presetSubtype="4" presetID="2" grpId="6" fill="hold">
                                  <p:stCondLst>
                                    <p:cond delay="0"/>
                                  </p:stCondLst>
                                  <p:iterate type="el" backwards="0">
                                    <p:tmAbs val="0"/>
                                  </p:iterate>
                                  <p:childTnLst>
                                    <p:set>
                                      <p:cBhvr>
                                        <p:cTn id="30" fill="hold"/>
                                        <p:tgtEl>
                                          <p:spTgt spid="300"/>
                                        </p:tgtEl>
                                        <p:attrNameLst>
                                          <p:attrName>style.visibility</p:attrName>
                                        </p:attrNameLst>
                                      </p:cBhvr>
                                      <p:to>
                                        <p:strVal val="visible"/>
                                      </p:to>
                                    </p:set>
                                    <p:anim calcmode="lin" valueType="num">
                                      <p:cBhvr>
                                        <p:cTn id="31" dur="500" fill="hold"/>
                                        <p:tgtEl>
                                          <p:spTgt spid="300"/>
                                        </p:tgtEl>
                                        <p:attrNameLst>
                                          <p:attrName>ppt_x</p:attrName>
                                        </p:attrNameLst>
                                      </p:cBhvr>
                                      <p:tavLst>
                                        <p:tav tm="0">
                                          <p:val>
                                            <p:strVal val="#ppt_x"/>
                                          </p:val>
                                        </p:tav>
                                        <p:tav tm="100000">
                                          <p:val>
                                            <p:strVal val="#ppt_x"/>
                                          </p:val>
                                        </p:tav>
                                      </p:tavLst>
                                    </p:anim>
                                    <p:anim calcmode="lin" valueType="num">
                                      <p:cBhvr>
                                        <p:cTn id="32" dur="500" fill="hold"/>
                                        <p:tgtEl>
                                          <p:spTgt spid="300"/>
                                        </p:tgtEl>
                                        <p:attrNameLst>
                                          <p:attrName>ppt_y</p:attrName>
                                        </p:attrNameLst>
                                      </p:cBhvr>
                                      <p:tavLst>
                                        <p:tav tm="0">
                                          <p:val>
                                            <p:strVal val="1+#ppt_h/2"/>
                                          </p:val>
                                        </p:tav>
                                        <p:tav tm="100000">
                                          <p:val>
                                            <p:strVal val="#ppt_y"/>
                                          </p:val>
                                        </p:tav>
                                      </p:tavLst>
                                    </p:anim>
                                  </p:childTnLst>
                                </p:cTn>
                              </p:par>
                            </p:childTnLst>
                          </p:cTn>
                        </p:par>
                        <p:par>
                          <p:cTn id="33" fill="hold">
                            <p:stCondLst>
                              <p:cond delay="2800"/>
                            </p:stCondLst>
                            <p:childTnLst>
                              <p:par>
                                <p:cTn id="34" presetClass="entr" nodeType="afterEffect" presetSubtype="16" presetID="23" grpId="7" fill="hold">
                                  <p:stCondLst>
                                    <p:cond delay="0"/>
                                  </p:stCondLst>
                                  <p:iterate type="el" backwards="0">
                                    <p:tmAbs val="0"/>
                                  </p:iterate>
                                  <p:childTnLst>
                                    <p:set>
                                      <p:cBhvr>
                                        <p:cTn id="35" fill="hold"/>
                                        <p:tgtEl>
                                          <p:spTgt spid="287"/>
                                        </p:tgtEl>
                                        <p:attrNameLst>
                                          <p:attrName>style.visibility</p:attrName>
                                        </p:attrNameLst>
                                      </p:cBhvr>
                                      <p:to>
                                        <p:strVal val="visible"/>
                                      </p:to>
                                    </p:set>
                                    <p:anim calcmode="lin" valueType="num">
                                      <p:cBhvr>
                                        <p:cTn id="36" dur="500" fill="hold"/>
                                        <p:tgtEl>
                                          <p:spTgt spid="287"/>
                                        </p:tgtEl>
                                        <p:attrNameLst>
                                          <p:attrName>ppt_w</p:attrName>
                                        </p:attrNameLst>
                                      </p:cBhvr>
                                      <p:tavLst>
                                        <p:tav tm="0">
                                          <p:val>
                                            <p:fltVal val="0"/>
                                          </p:val>
                                        </p:tav>
                                        <p:tav tm="100000">
                                          <p:val>
                                            <p:strVal val="#ppt_w"/>
                                          </p:val>
                                        </p:tav>
                                      </p:tavLst>
                                    </p:anim>
                                    <p:anim calcmode="lin" valueType="num">
                                      <p:cBhvr>
                                        <p:cTn id="37" dur="500" fill="hold"/>
                                        <p:tgtEl>
                                          <p:spTgt spid="287"/>
                                        </p:tgtEl>
                                        <p:attrNameLst>
                                          <p:attrName>ppt_h</p:attrName>
                                        </p:attrNameLst>
                                      </p:cBhvr>
                                      <p:tavLst>
                                        <p:tav tm="0">
                                          <p:val>
                                            <p:fltVal val="0"/>
                                          </p:val>
                                        </p:tav>
                                        <p:tav tm="100000">
                                          <p:val>
                                            <p:strVal val="#ppt_h"/>
                                          </p:val>
                                        </p:tav>
                                      </p:tavLst>
                                    </p:anim>
                                  </p:childTnLst>
                                </p:cTn>
                              </p:par>
                            </p:childTnLst>
                          </p:cTn>
                        </p:par>
                        <p:par>
                          <p:cTn id="38" fill="hold">
                            <p:stCondLst>
                              <p:cond delay="3300"/>
                            </p:stCondLst>
                            <p:childTnLst>
                              <p:par>
                                <p:cTn id="39" presetClass="entr" nodeType="afterEffect" presetSubtype="4" presetID="2" grpId="8" fill="hold">
                                  <p:stCondLst>
                                    <p:cond delay="0"/>
                                  </p:stCondLst>
                                  <p:iterate type="el" backwards="0">
                                    <p:tmAbs val="0"/>
                                  </p:iterate>
                                  <p:childTnLst>
                                    <p:set>
                                      <p:cBhvr>
                                        <p:cTn id="40" fill="hold"/>
                                        <p:tgtEl>
                                          <p:spTgt spid="301"/>
                                        </p:tgtEl>
                                        <p:attrNameLst>
                                          <p:attrName>style.visibility</p:attrName>
                                        </p:attrNameLst>
                                      </p:cBhvr>
                                      <p:to>
                                        <p:strVal val="visible"/>
                                      </p:to>
                                    </p:set>
                                    <p:anim calcmode="lin" valueType="num">
                                      <p:cBhvr>
                                        <p:cTn id="41" dur="500" fill="hold"/>
                                        <p:tgtEl>
                                          <p:spTgt spid="301"/>
                                        </p:tgtEl>
                                        <p:attrNameLst>
                                          <p:attrName>ppt_x</p:attrName>
                                        </p:attrNameLst>
                                      </p:cBhvr>
                                      <p:tavLst>
                                        <p:tav tm="0">
                                          <p:val>
                                            <p:strVal val="#ppt_x"/>
                                          </p:val>
                                        </p:tav>
                                        <p:tav tm="100000">
                                          <p:val>
                                            <p:strVal val="#ppt_x"/>
                                          </p:val>
                                        </p:tav>
                                      </p:tavLst>
                                    </p:anim>
                                    <p:anim calcmode="lin" valueType="num">
                                      <p:cBhvr>
                                        <p:cTn id="42" dur="500" fill="hold"/>
                                        <p:tgtEl>
                                          <p:spTgt spid="301"/>
                                        </p:tgtEl>
                                        <p:attrNameLst>
                                          <p:attrName>ppt_y</p:attrName>
                                        </p:attrNameLst>
                                      </p:cBhvr>
                                      <p:tavLst>
                                        <p:tav tm="0">
                                          <p:val>
                                            <p:strVal val="1+#ppt_h/2"/>
                                          </p:val>
                                        </p:tav>
                                        <p:tav tm="100000">
                                          <p:val>
                                            <p:strVal val="#ppt_y"/>
                                          </p:val>
                                        </p:tav>
                                      </p:tavLst>
                                    </p:anim>
                                  </p:childTnLst>
                                </p:cTn>
                              </p:par>
                            </p:childTnLst>
                          </p:cTn>
                        </p:par>
                        <p:par>
                          <p:cTn id="43" fill="hold">
                            <p:stCondLst>
                              <p:cond delay="3800"/>
                            </p:stCondLst>
                            <p:childTnLst>
                              <p:par>
                                <p:cTn id="44" presetClass="entr" nodeType="afterEffect" presetSubtype="16" presetID="23" grpId="9" fill="hold">
                                  <p:stCondLst>
                                    <p:cond delay="0"/>
                                  </p:stCondLst>
                                  <p:iterate type="el" backwards="0">
                                    <p:tmAbs val="0"/>
                                  </p:iterate>
                                  <p:childTnLst>
                                    <p:set>
                                      <p:cBhvr>
                                        <p:cTn id="45" fill="hold"/>
                                        <p:tgtEl>
                                          <p:spTgt spid="293"/>
                                        </p:tgtEl>
                                        <p:attrNameLst>
                                          <p:attrName>style.visibility</p:attrName>
                                        </p:attrNameLst>
                                      </p:cBhvr>
                                      <p:to>
                                        <p:strVal val="visible"/>
                                      </p:to>
                                    </p:set>
                                    <p:anim calcmode="lin" valueType="num">
                                      <p:cBhvr>
                                        <p:cTn id="46" dur="500" fill="hold"/>
                                        <p:tgtEl>
                                          <p:spTgt spid="293"/>
                                        </p:tgtEl>
                                        <p:attrNameLst>
                                          <p:attrName>ppt_w</p:attrName>
                                        </p:attrNameLst>
                                      </p:cBhvr>
                                      <p:tavLst>
                                        <p:tav tm="0">
                                          <p:val>
                                            <p:fltVal val="0"/>
                                          </p:val>
                                        </p:tav>
                                        <p:tav tm="100000">
                                          <p:val>
                                            <p:strVal val="#ppt_w"/>
                                          </p:val>
                                        </p:tav>
                                      </p:tavLst>
                                    </p:anim>
                                    <p:anim calcmode="lin" valueType="num">
                                      <p:cBhvr>
                                        <p:cTn id="47" dur="500" fill="hold"/>
                                        <p:tgtEl>
                                          <p:spTgt spid="293"/>
                                        </p:tgtEl>
                                        <p:attrNameLst>
                                          <p:attrName>ppt_h</p:attrName>
                                        </p:attrNameLst>
                                      </p:cBhvr>
                                      <p:tavLst>
                                        <p:tav tm="0">
                                          <p:val>
                                            <p:fltVal val="0"/>
                                          </p:val>
                                        </p:tav>
                                        <p:tav tm="100000">
                                          <p:val>
                                            <p:strVal val="#ppt_h"/>
                                          </p:val>
                                        </p:tav>
                                      </p:tavLst>
                                    </p:anim>
                                  </p:childTnLst>
                                </p:cTn>
                              </p:par>
                            </p:childTnLst>
                          </p:cTn>
                        </p:par>
                        <p:par>
                          <p:cTn id="48" fill="hold">
                            <p:stCondLst>
                              <p:cond delay="4300"/>
                            </p:stCondLst>
                            <p:childTnLst>
                              <p:par>
                                <p:cTn id="49" presetClass="entr" nodeType="afterEffect" presetSubtype="4" presetID="2" grpId="10" fill="hold">
                                  <p:stCondLst>
                                    <p:cond delay="0"/>
                                  </p:stCondLst>
                                  <p:iterate type="el" backwards="0">
                                    <p:tmAbs val="0"/>
                                  </p:iterate>
                                  <p:childTnLst>
                                    <p:set>
                                      <p:cBhvr>
                                        <p:cTn id="50" fill="hold"/>
                                        <p:tgtEl>
                                          <p:spTgt spid="302"/>
                                        </p:tgtEl>
                                        <p:attrNameLst>
                                          <p:attrName>style.visibility</p:attrName>
                                        </p:attrNameLst>
                                      </p:cBhvr>
                                      <p:to>
                                        <p:strVal val="visible"/>
                                      </p:to>
                                    </p:set>
                                    <p:anim calcmode="lin" valueType="num">
                                      <p:cBhvr>
                                        <p:cTn id="51" dur="500" fill="hold"/>
                                        <p:tgtEl>
                                          <p:spTgt spid="302"/>
                                        </p:tgtEl>
                                        <p:attrNameLst>
                                          <p:attrName>ppt_x</p:attrName>
                                        </p:attrNameLst>
                                      </p:cBhvr>
                                      <p:tavLst>
                                        <p:tav tm="0">
                                          <p:val>
                                            <p:strVal val="#ppt_x"/>
                                          </p:val>
                                        </p:tav>
                                        <p:tav tm="100000">
                                          <p:val>
                                            <p:strVal val="#ppt_x"/>
                                          </p:val>
                                        </p:tav>
                                      </p:tavLst>
                                    </p:anim>
                                    <p:anim calcmode="lin" valueType="num">
                                      <p:cBhvr>
                                        <p:cTn id="52" dur="500" fill="hold"/>
                                        <p:tgtEl>
                                          <p:spTgt spid="3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0" grpId="3"/>
      <p:bldP build="whole" bldLvl="1" animBg="1" rev="0" advAuto="0" spid="300" grpId="6"/>
      <p:bldP build="whole" bldLvl="1" animBg="1" rev="0" advAuto="0" spid="302" grpId="10"/>
      <p:bldP build="whole" bldLvl="1" animBg="1" rev="0" advAuto="0" spid="298" grpId="5"/>
      <p:bldP build="whole" bldLvl="1" animBg="1" rev="0" advAuto="0" spid="287" grpId="7"/>
      <p:bldP build="whole" bldLvl="1" animBg="1" rev="0" advAuto="0" spid="299" grpId="2"/>
      <p:bldP build="whole" bldLvl="1" animBg="1" rev="0" advAuto="0" spid="294" grpId="4"/>
      <p:bldP build="whole" bldLvl="1" animBg="1" rev="0" advAuto="0" spid="295" grpId="1"/>
      <p:bldP build="whole" bldLvl="1" animBg="1" rev="0" advAuto="0" spid="301" grpId="8"/>
      <p:bldP build="whole" bldLvl="1" animBg="1" rev="0" advAuto="0" spid="293" grpId="9"/>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文本框 15"/>
          <p:cNvSpPr txBox="1"/>
          <p:nvPr/>
        </p:nvSpPr>
        <p:spPr>
          <a:xfrm>
            <a:off x="743676" y="309785"/>
            <a:ext cx="2193132" cy="3225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defRPr b="1" sz="1700">
                <a:solidFill>
                  <a:srgbClr val="1B4367"/>
                </a:solidFill>
              </a:defRPr>
            </a:lvl1pPr>
          </a:lstStyle>
          <a:p>
            <a:pPr/>
            <a:r>
              <a:t>Roadmap</a:t>
            </a:r>
          </a:p>
        </p:txBody>
      </p:sp>
      <p:grpSp>
        <p:nvGrpSpPr>
          <p:cNvPr id="309" name="燕尾形 12"/>
          <p:cNvGrpSpPr/>
          <p:nvPr/>
        </p:nvGrpSpPr>
        <p:grpSpPr>
          <a:xfrm>
            <a:off x="1536123" y="2322160"/>
            <a:ext cx="1646636" cy="614364"/>
            <a:chOff x="0" y="0"/>
            <a:chExt cx="1646634" cy="614362"/>
          </a:xfrm>
        </p:grpSpPr>
        <p:sp>
          <p:nvSpPr>
            <p:cNvPr id="307" name="鋸齒形"/>
            <p:cNvSpPr/>
            <p:nvPr/>
          </p:nvSpPr>
          <p:spPr>
            <a:xfrm>
              <a:off x="0" y="0"/>
              <a:ext cx="1646635" cy="614363"/>
            </a:xfrm>
            <a:prstGeom prst="chevron">
              <a:avLst>
                <a:gd name="adj" fmla="val 38367"/>
              </a:avLst>
            </a:prstGeom>
            <a:solidFill>
              <a:srgbClr val="1B4367"/>
            </a:solidFill>
            <a:ln w="9525" cap="flat">
              <a:solidFill>
                <a:srgbClr val="404040"/>
              </a:solidFill>
              <a:prstDash val="solid"/>
              <a:round/>
            </a:ln>
            <a:effectLst/>
          </p:spPr>
          <p:txBody>
            <a:bodyPr wrap="square" lIns="45719" tIns="45719" rIns="45719" bIns="45719" numCol="1" anchor="ctr">
              <a:noAutofit/>
            </a:bodyPr>
            <a:lstStyle/>
            <a:p>
              <a:pPr algn="ctr">
                <a:defRPr b="1">
                  <a:solidFill>
                    <a:srgbClr val="FFFFFF"/>
                  </a:solidFill>
                </a:defRPr>
              </a:pPr>
            </a:p>
          </p:txBody>
        </p:sp>
        <p:sp>
          <p:nvSpPr>
            <p:cNvPr id="308" name="Step 1"/>
            <p:cNvSpPr txBox="1"/>
            <p:nvPr/>
          </p:nvSpPr>
          <p:spPr>
            <a:xfrm>
              <a:off x="270003" y="164941"/>
              <a:ext cx="1106629" cy="284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ctr">
              <a:spAutoFit/>
            </a:bodyPr>
            <a:lstStyle>
              <a:lvl1pPr algn="ctr">
                <a:defRPr b="1">
                  <a:solidFill>
                    <a:srgbClr val="FFFFFF"/>
                  </a:solidFill>
                </a:defRPr>
              </a:lvl1pPr>
            </a:lstStyle>
            <a:p>
              <a:pPr/>
              <a:r>
                <a:t>Step 1</a:t>
              </a:r>
            </a:p>
          </p:txBody>
        </p:sp>
      </p:grpSp>
      <p:grpSp>
        <p:nvGrpSpPr>
          <p:cNvPr id="312" name="燕尾形 13"/>
          <p:cNvGrpSpPr/>
          <p:nvPr/>
        </p:nvGrpSpPr>
        <p:grpSpPr>
          <a:xfrm>
            <a:off x="3028681" y="2322160"/>
            <a:ext cx="1646635" cy="614364"/>
            <a:chOff x="0" y="0"/>
            <a:chExt cx="1646634" cy="614362"/>
          </a:xfrm>
        </p:grpSpPr>
        <p:sp>
          <p:nvSpPr>
            <p:cNvPr id="310" name="鋸齒形"/>
            <p:cNvSpPr/>
            <p:nvPr/>
          </p:nvSpPr>
          <p:spPr>
            <a:xfrm>
              <a:off x="0" y="0"/>
              <a:ext cx="1646635" cy="614363"/>
            </a:xfrm>
            <a:prstGeom prst="chevron">
              <a:avLst>
                <a:gd name="adj" fmla="val 38367"/>
              </a:avLst>
            </a:prstGeom>
            <a:solidFill>
              <a:srgbClr val="1B4367"/>
            </a:solidFill>
            <a:ln w="9525" cap="flat">
              <a:solidFill>
                <a:srgbClr val="404040"/>
              </a:solidFill>
              <a:prstDash val="solid"/>
              <a:round/>
            </a:ln>
            <a:effectLst/>
          </p:spPr>
          <p:txBody>
            <a:bodyPr wrap="square" lIns="45719" tIns="45719" rIns="45719" bIns="45719" numCol="1" anchor="ctr">
              <a:noAutofit/>
            </a:bodyPr>
            <a:lstStyle/>
            <a:p>
              <a:pPr algn="ctr">
                <a:defRPr b="1">
                  <a:solidFill>
                    <a:srgbClr val="FFFFFF"/>
                  </a:solidFill>
                </a:defRPr>
              </a:pPr>
            </a:p>
          </p:txBody>
        </p:sp>
        <p:sp>
          <p:nvSpPr>
            <p:cNvPr id="311" name="Step 2"/>
            <p:cNvSpPr txBox="1"/>
            <p:nvPr/>
          </p:nvSpPr>
          <p:spPr>
            <a:xfrm>
              <a:off x="270003" y="164941"/>
              <a:ext cx="1106629" cy="284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ctr">
              <a:spAutoFit/>
            </a:bodyPr>
            <a:lstStyle>
              <a:lvl1pPr algn="ctr">
                <a:defRPr b="1">
                  <a:solidFill>
                    <a:srgbClr val="FFFFFF"/>
                  </a:solidFill>
                </a:defRPr>
              </a:lvl1pPr>
            </a:lstStyle>
            <a:p>
              <a:pPr/>
              <a:r>
                <a:t>Step 2</a:t>
              </a:r>
            </a:p>
          </p:txBody>
        </p:sp>
      </p:grpSp>
      <p:grpSp>
        <p:nvGrpSpPr>
          <p:cNvPr id="315" name="燕尾形 14"/>
          <p:cNvGrpSpPr/>
          <p:nvPr/>
        </p:nvGrpSpPr>
        <p:grpSpPr>
          <a:xfrm>
            <a:off x="4516299" y="2322160"/>
            <a:ext cx="1646635" cy="614364"/>
            <a:chOff x="0" y="0"/>
            <a:chExt cx="1646633" cy="614362"/>
          </a:xfrm>
        </p:grpSpPr>
        <p:sp>
          <p:nvSpPr>
            <p:cNvPr id="313" name="鋸齒形"/>
            <p:cNvSpPr/>
            <p:nvPr/>
          </p:nvSpPr>
          <p:spPr>
            <a:xfrm>
              <a:off x="0" y="0"/>
              <a:ext cx="1646634" cy="614363"/>
            </a:xfrm>
            <a:prstGeom prst="chevron">
              <a:avLst>
                <a:gd name="adj" fmla="val 38367"/>
              </a:avLst>
            </a:prstGeom>
            <a:solidFill>
              <a:srgbClr val="1B4367"/>
            </a:solidFill>
            <a:ln w="9525" cap="flat">
              <a:solidFill>
                <a:srgbClr val="404040"/>
              </a:solidFill>
              <a:prstDash val="solid"/>
              <a:round/>
            </a:ln>
            <a:effectLst/>
          </p:spPr>
          <p:txBody>
            <a:bodyPr wrap="square" lIns="45719" tIns="45719" rIns="45719" bIns="45719" numCol="1" anchor="ctr">
              <a:noAutofit/>
            </a:bodyPr>
            <a:lstStyle/>
            <a:p>
              <a:pPr algn="ctr">
                <a:defRPr b="1">
                  <a:solidFill>
                    <a:srgbClr val="FFFFFF"/>
                  </a:solidFill>
                </a:defRPr>
              </a:pPr>
            </a:p>
          </p:txBody>
        </p:sp>
        <p:sp>
          <p:nvSpPr>
            <p:cNvPr id="314" name="Step 3"/>
            <p:cNvSpPr txBox="1"/>
            <p:nvPr/>
          </p:nvSpPr>
          <p:spPr>
            <a:xfrm>
              <a:off x="270002" y="164941"/>
              <a:ext cx="1106629" cy="284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ctr">
              <a:spAutoFit/>
            </a:bodyPr>
            <a:lstStyle>
              <a:lvl1pPr algn="ctr">
                <a:defRPr b="1">
                  <a:solidFill>
                    <a:srgbClr val="FFFFFF"/>
                  </a:solidFill>
                </a:defRPr>
              </a:lvl1pPr>
            </a:lstStyle>
            <a:p>
              <a:pPr/>
              <a:r>
                <a:t>Step 3</a:t>
              </a:r>
            </a:p>
          </p:txBody>
        </p:sp>
      </p:grpSp>
      <p:grpSp>
        <p:nvGrpSpPr>
          <p:cNvPr id="318" name="燕尾形 15"/>
          <p:cNvGrpSpPr/>
          <p:nvPr/>
        </p:nvGrpSpPr>
        <p:grpSpPr>
          <a:xfrm>
            <a:off x="5997423" y="2322160"/>
            <a:ext cx="1646635" cy="614364"/>
            <a:chOff x="0" y="0"/>
            <a:chExt cx="1646633" cy="614362"/>
          </a:xfrm>
        </p:grpSpPr>
        <p:sp>
          <p:nvSpPr>
            <p:cNvPr id="316" name="鋸齒形"/>
            <p:cNvSpPr/>
            <p:nvPr/>
          </p:nvSpPr>
          <p:spPr>
            <a:xfrm>
              <a:off x="0" y="0"/>
              <a:ext cx="1646634" cy="614363"/>
            </a:xfrm>
            <a:prstGeom prst="chevron">
              <a:avLst>
                <a:gd name="adj" fmla="val 38367"/>
              </a:avLst>
            </a:prstGeom>
            <a:solidFill>
              <a:srgbClr val="1B4367"/>
            </a:solidFill>
            <a:ln w="9525" cap="flat">
              <a:solidFill>
                <a:srgbClr val="404040"/>
              </a:solidFill>
              <a:prstDash val="solid"/>
              <a:round/>
            </a:ln>
            <a:effectLst/>
          </p:spPr>
          <p:txBody>
            <a:bodyPr wrap="square" lIns="45719" tIns="45719" rIns="45719" bIns="45719" numCol="1" anchor="ctr">
              <a:noAutofit/>
            </a:bodyPr>
            <a:lstStyle/>
            <a:p>
              <a:pPr algn="ctr">
                <a:defRPr b="1">
                  <a:solidFill>
                    <a:srgbClr val="FFFFFF"/>
                  </a:solidFill>
                </a:defRPr>
              </a:pPr>
            </a:p>
          </p:txBody>
        </p:sp>
        <p:sp>
          <p:nvSpPr>
            <p:cNvPr id="317" name="Step 4"/>
            <p:cNvSpPr txBox="1"/>
            <p:nvPr/>
          </p:nvSpPr>
          <p:spPr>
            <a:xfrm>
              <a:off x="270002" y="164941"/>
              <a:ext cx="1106629" cy="284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ctr">
              <a:spAutoFit/>
            </a:bodyPr>
            <a:lstStyle>
              <a:lvl1pPr algn="ctr">
                <a:defRPr b="1">
                  <a:solidFill>
                    <a:srgbClr val="FFFFFF"/>
                  </a:solidFill>
                </a:defRPr>
              </a:lvl1pPr>
            </a:lstStyle>
            <a:p>
              <a:pPr/>
              <a:r>
                <a:t>Step 4</a:t>
              </a:r>
            </a:p>
          </p:txBody>
        </p:sp>
      </p:grpSp>
      <p:sp>
        <p:nvSpPr>
          <p:cNvPr id="319" name="直接连接符 16"/>
          <p:cNvSpPr/>
          <p:nvPr/>
        </p:nvSpPr>
        <p:spPr>
          <a:xfrm>
            <a:off x="2360036" y="2936523"/>
            <a:ext cx="1" cy="265511"/>
          </a:xfrm>
          <a:prstGeom prst="line">
            <a:avLst/>
          </a:prstGeom>
          <a:ln>
            <a:solidFill>
              <a:srgbClr val="1B4367"/>
            </a:solidFill>
            <a:tailEnd type="oval"/>
          </a:ln>
        </p:spPr>
        <p:txBody>
          <a:bodyPr lIns="45719" rIns="45719"/>
          <a:lstStyle/>
          <a:p>
            <a:pPr/>
          </a:p>
        </p:txBody>
      </p:sp>
      <p:sp>
        <p:nvSpPr>
          <p:cNvPr id="320" name="直接连接符 17"/>
          <p:cNvSpPr/>
          <p:nvPr/>
        </p:nvSpPr>
        <p:spPr>
          <a:xfrm flipV="1">
            <a:off x="3852593" y="2050699"/>
            <a:ext cx="1" cy="265510"/>
          </a:xfrm>
          <a:prstGeom prst="line">
            <a:avLst/>
          </a:prstGeom>
          <a:ln>
            <a:solidFill>
              <a:srgbClr val="1B4367"/>
            </a:solidFill>
            <a:tailEnd type="oval"/>
          </a:ln>
        </p:spPr>
        <p:txBody>
          <a:bodyPr lIns="45719" rIns="45719"/>
          <a:lstStyle/>
          <a:p>
            <a:pPr/>
          </a:p>
        </p:txBody>
      </p:sp>
      <p:sp>
        <p:nvSpPr>
          <p:cNvPr id="321" name="直接连接符 18"/>
          <p:cNvSpPr/>
          <p:nvPr/>
        </p:nvSpPr>
        <p:spPr>
          <a:xfrm>
            <a:off x="5339022" y="2936523"/>
            <a:ext cx="1" cy="265511"/>
          </a:xfrm>
          <a:prstGeom prst="line">
            <a:avLst/>
          </a:prstGeom>
          <a:ln>
            <a:solidFill>
              <a:srgbClr val="1B4367"/>
            </a:solidFill>
            <a:tailEnd type="oval"/>
          </a:ln>
        </p:spPr>
        <p:txBody>
          <a:bodyPr lIns="45719" rIns="45719"/>
          <a:lstStyle/>
          <a:p>
            <a:pPr/>
          </a:p>
        </p:txBody>
      </p:sp>
      <p:sp>
        <p:nvSpPr>
          <p:cNvPr id="322" name="直接连接符 19"/>
          <p:cNvSpPr/>
          <p:nvPr/>
        </p:nvSpPr>
        <p:spPr>
          <a:xfrm flipV="1">
            <a:off x="6820144" y="2050699"/>
            <a:ext cx="1" cy="265510"/>
          </a:xfrm>
          <a:prstGeom prst="line">
            <a:avLst/>
          </a:prstGeom>
          <a:ln>
            <a:solidFill>
              <a:srgbClr val="1B4367"/>
            </a:solidFill>
            <a:tailEnd type="oval"/>
          </a:ln>
        </p:spPr>
        <p:txBody>
          <a:bodyPr lIns="45719" rIns="45719"/>
          <a:lstStyle/>
          <a:p>
            <a:pPr/>
          </a:p>
        </p:txBody>
      </p:sp>
      <p:sp>
        <p:nvSpPr>
          <p:cNvPr id="323" name="TextBox 1210"/>
          <p:cNvSpPr txBox="1"/>
          <p:nvPr/>
        </p:nvSpPr>
        <p:spPr>
          <a:xfrm>
            <a:off x="1011346" y="3339931"/>
            <a:ext cx="2696191" cy="7162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p>
            <a:pPr algn="ctr">
              <a:defRPr b="1">
                <a:solidFill>
                  <a:srgbClr val="1B4367"/>
                </a:solidFill>
              </a:defRPr>
            </a:pPr>
            <a:r>
              <a:t>Baseline research</a:t>
            </a:r>
          </a:p>
          <a:p>
            <a:pPr algn="ctr">
              <a:defRPr b="1">
                <a:solidFill>
                  <a:srgbClr val="1B4367"/>
                </a:solidFill>
              </a:defRPr>
            </a:pPr>
            <a:r>
              <a:t>(get familiar with Python, </a:t>
            </a:r>
          </a:p>
          <a:p>
            <a:pPr algn="ctr">
              <a:defRPr b="1">
                <a:solidFill>
                  <a:srgbClr val="1B4367"/>
                </a:solidFill>
              </a:defRPr>
            </a:pPr>
            <a:r>
              <a:t>basics of ML, ML framework…)</a:t>
            </a:r>
          </a:p>
        </p:txBody>
      </p:sp>
      <p:sp>
        <p:nvSpPr>
          <p:cNvPr id="324" name="TextBox 1210"/>
          <p:cNvSpPr txBox="1"/>
          <p:nvPr/>
        </p:nvSpPr>
        <p:spPr>
          <a:xfrm>
            <a:off x="2647020" y="1272734"/>
            <a:ext cx="2409957" cy="7162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p>
            <a:pPr algn="ctr">
              <a:defRPr b="1">
                <a:solidFill>
                  <a:srgbClr val="1B4367"/>
                </a:solidFill>
              </a:defRPr>
            </a:pPr>
            <a:r>
              <a:t>Literature review</a:t>
            </a:r>
          </a:p>
          <a:p>
            <a:pPr algn="ctr">
              <a:defRPr b="1">
                <a:solidFill>
                  <a:srgbClr val="1B4367"/>
                </a:solidFill>
              </a:defRPr>
            </a:pPr>
            <a:r>
              <a:t>(research related to FL and </a:t>
            </a:r>
          </a:p>
          <a:p>
            <a:pPr algn="ctr">
              <a:defRPr b="1">
                <a:solidFill>
                  <a:srgbClr val="1B4367"/>
                </a:solidFill>
              </a:defRPr>
            </a:pPr>
            <a:r>
              <a:t>non-IID data)</a:t>
            </a:r>
          </a:p>
        </p:txBody>
      </p:sp>
      <p:sp>
        <p:nvSpPr>
          <p:cNvPr id="325" name="TextBox 1210"/>
          <p:cNvSpPr txBox="1"/>
          <p:nvPr/>
        </p:nvSpPr>
        <p:spPr>
          <a:xfrm>
            <a:off x="4129907" y="3320881"/>
            <a:ext cx="2419420" cy="5003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p>
            <a:pPr algn="ctr">
              <a:defRPr b="1">
                <a:solidFill>
                  <a:srgbClr val="1B4367"/>
                </a:solidFill>
              </a:defRPr>
            </a:pPr>
            <a:r>
              <a:t>Experiments</a:t>
            </a:r>
          </a:p>
          <a:p>
            <a:pPr algn="ctr">
              <a:defRPr b="1">
                <a:solidFill>
                  <a:srgbClr val="1B4367"/>
                </a:solidFill>
              </a:defRPr>
            </a:pPr>
            <a:r>
              <a:t>(simulate FL using Pytorch)</a:t>
            </a:r>
          </a:p>
        </p:txBody>
      </p:sp>
      <p:sp>
        <p:nvSpPr>
          <p:cNvPr id="326" name="TextBox 1210"/>
          <p:cNvSpPr txBox="1"/>
          <p:nvPr/>
        </p:nvSpPr>
        <p:spPr>
          <a:xfrm>
            <a:off x="5866270" y="1272734"/>
            <a:ext cx="1908940" cy="71628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p>
            <a:pPr algn="ctr">
              <a:defRPr b="1">
                <a:solidFill>
                  <a:srgbClr val="1B4367"/>
                </a:solidFill>
              </a:defRPr>
            </a:pPr>
            <a:r>
              <a:t>Analysis</a:t>
            </a:r>
          </a:p>
          <a:p>
            <a:pPr algn="ctr">
              <a:defRPr b="1">
                <a:solidFill>
                  <a:srgbClr val="1B4367"/>
                </a:solidFill>
              </a:defRPr>
            </a:pPr>
            <a:r>
              <a:t>(from empirical and </a:t>
            </a:r>
          </a:p>
          <a:p>
            <a:pPr algn="ctr">
              <a:defRPr b="1">
                <a:solidFill>
                  <a:srgbClr val="1B4367"/>
                </a:solidFill>
              </a:defRPr>
            </a:pPr>
            <a:r>
              <a:t>theoretical viewpoint)</a:t>
            </a:r>
          </a:p>
        </p:txBody>
      </p:sp>
      <p:sp>
        <p:nvSpPr>
          <p:cNvPr id="327" name="直接连接符 19"/>
          <p:cNvSpPr/>
          <p:nvPr/>
        </p:nvSpPr>
        <p:spPr>
          <a:xfrm>
            <a:off x="774478" y="657416"/>
            <a:ext cx="480260" cy="1"/>
          </a:xfrm>
          <a:prstGeom prst="line">
            <a:avLst/>
          </a:prstGeom>
          <a:ln>
            <a:solidFill>
              <a:srgbClr val="1B4367"/>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14:prism dir="l" isContent="0" isInverted="1"/>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306"/>
                                        </p:tgtEl>
                                        <p:attrNameLst>
                                          <p:attrName>style.visibility</p:attrName>
                                        </p:attrNameLst>
                                      </p:cBhvr>
                                      <p:to>
                                        <p:strVal val="visible"/>
                                      </p:to>
                                    </p:set>
                                    <p:anim calcmode="lin" valueType="num">
                                      <p:cBhvr>
                                        <p:cTn id="7" dur="500" fill="hold"/>
                                        <p:tgtEl>
                                          <p:spTgt spid="306"/>
                                        </p:tgtEl>
                                        <p:attrNameLst>
                                          <p:attrName>ppt_w</p:attrName>
                                        </p:attrNameLst>
                                      </p:cBhvr>
                                      <p:tavLst>
                                        <p:tav tm="0">
                                          <p:val>
                                            <p:fltVal val="0"/>
                                          </p:val>
                                        </p:tav>
                                        <p:tav tm="100000">
                                          <p:val>
                                            <p:strVal val="#ppt_w"/>
                                          </p:val>
                                        </p:tav>
                                      </p:tavLst>
                                    </p:anim>
                                    <p:anim calcmode="lin" valueType="num">
                                      <p:cBhvr>
                                        <p:cTn id="8" dur="500" fill="hold"/>
                                        <p:tgtEl>
                                          <p:spTgt spid="30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327"/>
                                        </p:tgtEl>
                                        <p:attrNameLst>
                                          <p:attrName>style.visibility</p:attrName>
                                        </p:attrNameLst>
                                      </p:cBhvr>
                                      <p:to>
                                        <p:strVal val="visible"/>
                                      </p:to>
                                    </p:set>
                                    <p:animEffect filter="wipe(left)" transition="in">
                                      <p:cBhvr>
                                        <p:cTn id="12" dur="300"/>
                                        <p:tgtEl>
                                          <p:spTgt spid="327"/>
                                        </p:tgtEl>
                                      </p:cBhvr>
                                    </p:animEffect>
                                  </p:childTnLst>
                                </p:cTn>
                              </p:par>
                            </p:childTnLst>
                          </p:cTn>
                        </p:par>
                        <p:par>
                          <p:cTn id="13" fill="hold">
                            <p:stCondLst>
                              <p:cond delay="800"/>
                            </p:stCondLst>
                            <p:childTnLst>
                              <p:par>
                                <p:cTn id="14" presetClass="entr" nodeType="afterEffect" presetSubtype="8" presetID="2" grpId="3" fill="hold">
                                  <p:stCondLst>
                                    <p:cond delay="0"/>
                                  </p:stCondLst>
                                  <p:iterate type="el" backwards="0">
                                    <p:tmAbs val="0"/>
                                  </p:iterate>
                                  <p:childTnLst>
                                    <p:set>
                                      <p:cBhvr>
                                        <p:cTn id="15" fill="hold"/>
                                        <p:tgtEl>
                                          <p:spTgt spid="309"/>
                                        </p:tgtEl>
                                        <p:attrNameLst>
                                          <p:attrName>style.visibility</p:attrName>
                                        </p:attrNameLst>
                                      </p:cBhvr>
                                      <p:to>
                                        <p:strVal val="visible"/>
                                      </p:to>
                                    </p:set>
                                    <p:anim calcmode="lin" valueType="num">
                                      <p:cBhvr>
                                        <p:cTn id="16" dur="500" fill="hold"/>
                                        <p:tgtEl>
                                          <p:spTgt spid="309"/>
                                        </p:tgtEl>
                                        <p:attrNameLst>
                                          <p:attrName>ppt_x</p:attrName>
                                        </p:attrNameLst>
                                      </p:cBhvr>
                                      <p:tavLst>
                                        <p:tav tm="0">
                                          <p:val>
                                            <p:strVal val="0-#ppt_w/2"/>
                                          </p:val>
                                        </p:tav>
                                        <p:tav tm="100000">
                                          <p:val>
                                            <p:strVal val="#ppt_x"/>
                                          </p:val>
                                        </p:tav>
                                      </p:tavLst>
                                    </p:anim>
                                    <p:anim calcmode="lin" valueType="num">
                                      <p:cBhvr>
                                        <p:cTn id="17" dur="500" fill="hold"/>
                                        <p:tgtEl>
                                          <p:spTgt spid="309"/>
                                        </p:tgtEl>
                                        <p:attrNameLst>
                                          <p:attrName>ppt_y</p:attrName>
                                        </p:attrNameLst>
                                      </p:cBhvr>
                                      <p:tavLst>
                                        <p:tav tm="0">
                                          <p:val>
                                            <p:strVal val="#ppt_y"/>
                                          </p:val>
                                        </p:tav>
                                        <p:tav tm="100000">
                                          <p:val>
                                            <p:strVal val="#ppt_y"/>
                                          </p:val>
                                        </p:tav>
                                      </p:tavLst>
                                    </p:anim>
                                  </p:childTnLst>
                                </p:cTn>
                              </p:par>
                            </p:childTnLst>
                          </p:cTn>
                        </p:par>
                        <p:par>
                          <p:cTn id="18" fill="hold">
                            <p:stCondLst>
                              <p:cond delay="1300"/>
                            </p:stCondLst>
                            <p:childTnLst>
                              <p:par>
                                <p:cTn id="19" presetClass="entr" nodeType="afterEffect" presetSubtype="1" presetID="22" grpId="4" fill="hold">
                                  <p:stCondLst>
                                    <p:cond delay="0"/>
                                  </p:stCondLst>
                                  <p:iterate type="el" backwards="0">
                                    <p:tmAbs val="0"/>
                                  </p:iterate>
                                  <p:childTnLst>
                                    <p:set>
                                      <p:cBhvr>
                                        <p:cTn id="20" fill="hold"/>
                                        <p:tgtEl>
                                          <p:spTgt spid="319"/>
                                        </p:tgtEl>
                                        <p:attrNameLst>
                                          <p:attrName>style.visibility</p:attrName>
                                        </p:attrNameLst>
                                      </p:cBhvr>
                                      <p:to>
                                        <p:strVal val="visible"/>
                                      </p:to>
                                    </p:set>
                                    <p:animEffect filter="wipe(up)" transition="in">
                                      <p:cBhvr>
                                        <p:cTn id="21" dur="500"/>
                                        <p:tgtEl>
                                          <p:spTgt spid="319"/>
                                        </p:tgtEl>
                                      </p:cBhvr>
                                    </p:animEffect>
                                  </p:childTnLst>
                                </p:cTn>
                              </p:par>
                            </p:childTnLst>
                          </p:cTn>
                        </p:par>
                        <p:par>
                          <p:cTn id="22" fill="hold">
                            <p:stCondLst>
                              <p:cond delay="1800"/>
                            </p:stCondLst>
                            <p:childTnLst>
                              <p:par>
                                <p:cTn id="23" presetClass="entr" nodeType="afterEffect" presetSubtype="4" presetID="2" grpId="5" fill="hold">
                                  <p:stCondLst>
                                    <p:cond delay="0"/>
                                  </p:stCondLst>
                                  <p:iterate type="el" backwards="0">
                                    <p:tmAbs val="0"/>
                                  </p:iterate>
                                  <p:childTnLst>
                                    <p:set>
                                      <p:cBhvr>
                                        <p:cTn id="24" fill="hold"/>
                                        <p:tgtEl>
                                          <p:spTgt spid="323"/>
                                        </p:tgtEl>
                                        <p:attrNameLst>
                                          <p:attrName>style.visibility</p:attrName>
                                        </p:attrNameLst>
                                      </p:cBhvr>
                                      <p:to>
                                        <p:strVal val="visible"/>
                                      </p:to>
                                    </p:set>
                                    <p:anim calcmode="lin" valueType="num">
                                      <p:cBhvr>
                                        <p:cTn id="25" dur="500" fill="hold"/>
                                        <p:tgtEl>
                                          <p:spTgt spid="323"/>
                                        </p:tgtEl>
                                        <p:attrNameLst>
                                          <p:attrName>ppt_x</p:attrName>
                                        </p:attrNameLst>
                                      </p:cBhvr>
                                      <p:tavLst>
                                        <p:tav tm="0">
                                          <p:val>
                                            <p:strVal val="#ppt_x"/>
                                          </p:val>
                                        </p:tav>
                                        <p:tav tm="100000">
                                          <p:val>
                                            <p:strVal val="#ppt_x"/>
                                          </p:val>
                                        </p:tav>
                                      </p:tavLst>
                                    </p:anim>
                                    <p:anim calcmode="lin" valueType="num">
                                      <p:cBhvr>
                                        <p:cTn id="26" dur="500" fill="hold"/>
                                        <p:tgtEl>
                                          <p:spTgt spid="323"/>
                                        </p:tgtEl>
                                        <p:attrNameLst>
                                          <p:attrName>ppt_y</p:attrName>
                                        </p:attrNameLst>
                                      </p:cBhvr>
                                      <p:tavLst>
                                        <p:tav tm="0">
                                          <p:val>
                                            <p:strVal val="1+#ppt_h/2"/>
                                          </p:val>
                                        </p:tav>
                                        <p:tav tm="100000">
                                          <p:val>
                                            <p:strVal val="#ppt_y"/>
                                          </p:val>
                                        </p:tav>
                                      </p:tavLst>
                                    </p:anim>
                                  </p:childTnLst>
                                </p:cTn>
                              </p:par>
                            </p:childTnLst>
                          </p:cTn>
                        </p:par>
                        <p:par>
                          <p:cTn id="27" fill="hold">
                            <p:stCondLst>
                              <p:cond delay="2300"/>
                            </p:stCondLst>
                            <p:childTnLst>
                              <p:par>
                                <p:cTn id="28" presetClass="entr" nodeType="afterEffect" presetSubtype="8" presetID="2" grpId="6" fill="hold">
                                  <p:stCondLst>
                                    <p:cond delay="0"/>
                                  </p:stCondLst>
                                  <p:iterate type="el" backwards="0">
                                    <p:tmAbs val="0"/>
                                  </p:iterate>
                                  <p:childTnLst>
                                    <p:set>
                                      <p:cBhvr>
                                        <p:cTn id="29" fill="hold"/>
                                        <p:tgtEl>
                                          <p:spTgt spid="312"/>
                                        </p:tgtEl>
                                        <p:attrNameLst>
                                          <p:attrName>style.visibility</p:attrName>
                                        </p:attrNameLst>
                                      </p:cBhvr>
                                      <p:to>
                                        <p:strVal val="visible"/>
                                      </p:to>
                                    </p:set>
                                    <p:anim calcmode="lin" valueType="num">
                                      <p:cBhvr>
                                        <p:cTn id="30" dur="500" fill="hold"/>
                                        <p:tgtEl>
                                          <p:spTgt spid="312"/>
                                        </p:tgtEl>
                                        <p:attrNameLst>
                                          <p:attrName>ppt_x</p:attrName>
                                        </p:attrNameLst>
                                      </p:cBhvr>
                                      <p:tavLst>
                                        <p:tav tm="0">
                                          <p:val>
                                            <p:strVal val="0-#ppt_w/2"/>
                                          </p:val>
                                        </p:tav>
                                        <p:tav tm="100000">
                                          <p:val>
                                            <p:strVal val="#ppt_x"/>
                                          </p:val>
                                        </p:tav>
                                      </p:tavLst>
                                    </p:anim>
                                    <p:anim calcmode="lin" valueType="num">
                                      <p:cBhvr>
                                        <p:cTn id="31" dur="500" fill="hold"/>
                                        <p:tgtEl>
                                          <p:spTgt spid="312"/>
                                        </p:tgtEl>
                                        <p:attrNameLst>
                                          <p:attrName>ppt_y</p:attrName>
                                        </p:attrNameLst>
                                      </p:cBhvr>
                                      <p:tavLst>
                                        <p:tav tm="0">
                                          <p:val>
                                            <p:strVal val="#ppt_y"/>
                                          </p:val>
                                        </p:tav>
                                        <p:tav tm="100000">
                                          <p:val>
                                            <p:strVal val="#ppt_y"/>
                                          </p:val>
                                        </p:tav>
                                      </p:tavLst>
                                    </p:anim>
                                  </p:childTnLst>
                                </p:cTn>
                              </p:par>
                            </p:childTnLst>
                          </p:cTn>
                        </p:par>
                        <p:par>
                          <p:cTn id="32" fill="hold">
                            <p:stCondLst>
                              <p:cond delay="2800"/>
                            </p:stCondLst>
                            <p:childTnLst>
                              <p:par>
                                <p:cTn id="33" presetClass="entr" nodeType="afterEffect" presetSubtype="4" presetID="22" grpId="7" fill="hold">
                                  <p:stCondLst>
                                    <p:cond delay="0"/>
                                  </p:stCondLst>
                                  <p:iterate type="el" backwards="0">
                                    <p:tmAbs val="0"/>
                                  </p:iterate>
                                  <p:childTnLst>
                                    <p:set>
                                      <p:cBhvr>
                                        <p:cTn id="34" fill="hold"/>
                                        <p:tgtEl>
                                          <p:spTgt spid="320"/>
                                        </p:tgtEl>
                                        <p:attrNameLst>
                                          <p:attrName>style.visibility</p:attrName>
                                        </p:attrNameLst>
                                      </p:cBhvr>
                                      <p:to>
                                        <p:strVal val="visible"/>
                                      </p:to>
                                    </p:set>
                                    <p:animEffect filter="wipe(down)" transition="in">
                                      <p:cBhvr>
                                        <p:cTn id="35" dur="500"/>
                                        <p:tgtEl>
                                          <p:spTgt spid="320"/>
                                        </p:tgtEl>
                                      </p:cBhvr>
                                    </p:animEffect>
                                  </p:childTnLst>
                                </p:cTn>
                              </p:par>
                            </p:childTnLst>
                          </p:cTn>
                        </p:par>
                        <p:par>
                          <p:cTn id="36" fill="hold">
                            <p:stCondLst>
                              <p:cond delay="3300"/>
                            </p:stCondLst>
                            <p:childTnLst>
                              <p:par>
                                <p:cTn id="37" presetClass="entr" nodeType="afterEffect" presetSubtype="4" presetID="2" grpId="8" fill="hold">
                                  <p:stCondLst>
                                    <p:cond delay="0"/>
                                  </p:stCondLst>
                                  <p:iterate type="el" backwards="0">
                                    <p:tmAbs val="0"/>
                                  </p:iterate>
                                  <p:childTnLst>
                                    <p:set>
                                      <p:cBhvr>
                                        <p:cTn id="38" fill="hold"/>
                                        <p:tgtEl>
                                          <p:spTgt spid="324"/>
                                        </p:tgtEl>
                                        <p:attrNameLst>
                                          <p:attrName>style.visibility</p:attrName>
                                        </p:attrNameLst>
                                      </p:cBhvr>
                                      <p:to>
                                        <p:strVal val="visible"/>
                                      </p:to>
                                    </p:set>
                                    <p:anim calcmode="lin" valueType="num">
                                      <p:cBhvr>
                                        <p:cTn id="39" dur="500" fill="hold"/>
                                        <p:tgtEl>
                                          <p:spTgt spid="324"/>
                                        </p:tgtEl>
                                        <p:attrNameLst>
                                          <p:attrName>ppt_x</p:attrName>
                                        </p:attrNameLst>
                                      </p:cBhvr>
                                      <p:tavLst>
                                        <p:tav tm="0">
                                          <p:val>
                                            <p:strVal val="#ppt_x"/>
                                          </p:val>
                                        </p:tav>
                                        <p:tav tm="100000">
                                          <p:val>
                                            <p:strVal val="#ppt_x"/>
                                          </p:val>
                                        </p:tav>
                                      </p:tavLst>
                                    </p:anim>
                                    <p:anim calcmode="lin" valueType="num">
                                      <p:cBhvr>
                                        <p:cTn id="40" dur="500" fill="hold"/>
                                        <p:tgtEl>
                                          <p:spTgt spid="324"/>
                                        </p:tgtEl>
                                        <p:attrNameLst>
                                          <p:attrName>ppt_y</p:attrName>
                                        </p:attrNameLst>
                                      </p:cBhvr>
                                      <p:tavLst>
                                        <p:tav tm="0">
                                          <p:val>
                                            <p:strVal val="1+#ppt_h/2"/>
                                          </p:val>
                                        </p:tav>
                                        <p:tav tm="100000">
                                          <p:val>
                                            <p:strVal val="#ppt_y"/>
                                          </p:val>
                                        </p:tav>
                                      </p:tavLst>
                                    </p:anim>
                                  </p:childTnLst>
                                </p:cTn>
                              </p:par>
                            </p:childTnLst>
                          </p:cTn>
                        </p:par>
                        <p:par>
                          <p:cTn id="41" fill="hold">
                            <p:stCondLst>
                              <p:cond delay="3800"/>
                            </p:stCondLst>
                            <p:childTnLst>
                              <p:par>
                                <p:cTn id="42" presetClass="entr" nodeType="afterEffect" presetSubtype="8" presetID="2" grpId="9" fill="hold">
                                  <p:stCondLst>
                                    <p:cond delay="0"/>
                                  </p:stCondLst>
                                  <p:iterate type="el" backwards="0">
                                    <p:tmAbs val="0"/>
                                  </p:iterate>
                                  <p:childTnLst>
                                    <p:set>
                                      <p:cBhvr>
                                        <p:cTn id="43" fill="hold"/>
                                        <p:tgtEl>
                                          <p:spTgt spid="315"/>
                                        </p:tgtEl>
                                        <p:attrNameLst>
                                          <p:attrName>style.visibility</p:attrName>
                                        </p:attrNameLst>
                                      </p:cBhvr>
                                      <p:to>
                                        <p:strVal val="visible"/>
                                      </p:to>
                                    </p:set>
                                    <p:anim calcmode="lin" valueType="num">
                                      <p:cBhvr>
                                        <p:cTn id="44" dur="500" fill="hold"/>
                                        <p:tgtEl>
                                          <p:spTgt spid="315"/>
                                        </p:tgtEl>
                                        <p:attrNameLst>
                                          <p:attrName>ppt_x</p:attrName>
                                        </p:attrNameLst>
                                      </p:cBhvr>
                                      <p:tavLst>
                                        <p:tav tm="0">
                                          <p:val>
                                            <p:strVal val="0-#ppt_w/2"/>
                                          </p:val>
                                        </p:tav>
                                        <p:tav tm="100000">
                                          <p:val>
                                            <p:strVal val="#ppt_x"/>
                                          </p:val>
                                        </p:tav>
                                      </p:tavLst>
                                    </p:anim>
                                    <p:anim calcmode="lin" valueType="num">
                                      <p:cBhvr>
                                        <p:cTn id="45" dur="500" fill="hold"/>
                                        <p:tgtEl>
                                          <p:spTgt spid="315"/>
                                        </p:tgtEl>
                                        <p:attrNameLst>
                                          <p:attrName>ppt_y</p:attrName>
                                        </p:attrNameLst>
                                      </p:cBhvr>
                                      <p:tavLst>
                                        <p:tav tm="0">
                                          <p:val>
                                            <p:strVal val="#ppt_y"/>
                                          </p:val>
                                        </p:tav>
                                        <p:tav tm="100000">
                                          <p:val>
                                            <p:strVal val="#ppt_y"/>
                                          </p:val>
                                        </p:tav>
                                      </p:tavLst>
                                    </p:anim>
                                  </p:childTnLst>
                                </p:cTn>
                              </p:par>
                            </p:childTnLst>
                          </p:cTn>
                        </p:par>
                        <p:par>
                          <p:cTn id="46" fill="hold">
                            <p:stCondLst>
                              <p:cond delay="4300"/>
                            </p:stCondLst>
                            <p:childTnLst>
                              <p:par>
                                <p:cTn id="47" presetClass="entr" nodeType="afterEffect" presetSubtype="1" presetID="22" grpId="10" fill="hold">
                                  <p:stCondLst>
                                    <p:cond delay="0"/>
                                  </p:stCondLst>
                                  <p:iterate type="el" backwards="0">
                                    <p:tmAbs val="0"/>
                                  </p:iterate>
                                  <p:childTnLst>
                                    <p:set>
                                      <p:cBhvr>
                                        <p:cTn id="48" fill="hold"/>
                                        <p:tgtEl>
                                          <p:spTgt spid="321"/>
                                        </p:tgtEl>
                                        <p:attrNameLst>
                                          <p:attrName>style.visibility</p:attrName>
                                        </p:attrNameLst>
                                      </p:cBhvr>
                                      <p:to>
                                        <p:strVal val="visible"/>
                                      </p:to>
                                    </p:set>
                                    <p:animEffect filter="wipe(up)" transition="in">
                                      <p:cBhvr>
                                        <p:cTn id="49" dur="500"/>
                                        <p:tgtEl>
                                          <p:spTgt spid="321"/>
                                        </p:tgtEl>
                                      </p:cBhvr>
                                    </p:animEffect>
                                  </p:childTnLst>
                                </p:cTn>
                              </p:par>
                            </p:childTnLst>
                          </p:cTn>
                        </p:par>
                        <p:par>
                          <p:cTn id="50" fill="hold">
                            <p:stCondLst>
                              <p:cond delay="4800"/>
                            </p:stCondLst>
                            <p:childTnLst>
                              <p:par>
                                <p:cTn id="51" presetClass="entr" nodeType="afterEffect" presetSubtype="4" presetID="2" grpId="11" fill="hold">
                                  <p:stCondLst>
                                    <p:cond delay="0"/>
                                  </p:stCondLst>
                                  <p:iterate type="el" backwards="0">
                                    <p:tmAbs val="0"/>
                                  </p:iterate>
                                  <p:childTnLst>
                                    <p:set>
                                      <p:cBhvr>
                                        <p:cTn id="52" fill="hold"/>
                                        <p:tgtEl>
                                          <p:spTgt spid="325"/>
                                        </p:tgtEl>
                                        <p:attrNameLst>
                                          <p:attrName>style.visibility</p:attrName>
                                        </p:attrNameLst>
                                      </p:cBhvr>
                                      <p:to>
                                        <p:strVal val="visible"/>
                                      </p:to>
                                    </p:set>
                                    <p:anim calcmode="lin" valueType="num">
                                      <p:cBhvr>
                                        <p:cTn id="53" dur="500" fill="hold"/>
                                        <p:tgtEl>
                                          <p:spTgt spid="325"/>
                                        </p:tgtEl>
                                        <p:attrNameLst>
                                          <p:attrName>ppt_x</p:attrName>
                                        </p:attrNameLst>
                                      </p:cBhvr>
                                      <p:tavLst>
                                        <p:tav tm="0">
                                          <p:val>
                                            <p:strVal val="#ppt_x"/>
                                          </p:val>
                                        </p:tav>
                                        <p:tav tm="100000">
                                          <p:val>
                                            <p:strVal val="#ppt_x"/>
                                          </p:val>
                                        </p:tav>
                                      </p:tavLst>
                                    </p:anim>
                                    <p:anim calcmode="lin" valueType="num">
                                      <p:cBhvr>
                                        <p:cTn id="54" dur="500" fill="hold"/>
                                        <p:tgtEl>
                                          <p:spTgt spid="325"/>
                                        </p:tgtEl>
                                        <p:attrNameLst>
                                          <p:attrName>ppt_y</p:attrName>
                                        </p:attrNameLst>
                                      </p:cBhvr>
                                      <p:tavLst>
                                        <p:tav tm="0">
                                          <p:val>
                                            <p:strVal val="1+#ppt_h/2"/>
                                          </p:val>
                                        </p:tav>
                                        <p:tav tm="100000">
                                          <p:val>
                                            <p:strVal val="#ppt_y"/>
                                          </p:val>
                                        </p:tav>
                                      </p:tavLst>
                                    </p:anim>
                                  </p:childTnLst>
                                </p:cTn>
                              </p:par>
                            </p:childTnLst>
                          </p:cTn>
                        </p:par>
                        <p:par>
                          <p:cTn id="55" fill="hold">
                            <p:stCondLst>
                              <p:cond delay="5300"/>
                            </p:stCondLst>
                            <p:childTnLst>
                              <p:par>
                                <p:cTn id="56" presetClass="entr" nodeType="afterEffect" presetSubtype="8" presetID="2" grpId="12" fill="hold">
                                  <p:stCondLst>
                                    <p:cond delay="0"/>
                                  </p:stCondLst>
                                  <p:iterate type="el" backwards="0">
                                    <p:tmAbs val="0"/>
                                  </p:iterate>
                                  <p:childTnLst>
                                    <p:set>
                                      <p:cBhvr>
                                        <p:cTn id="57" fill="hold"/>
                                        <p:tgtEl>
                                          <p:spTgt spid="318"/>
                                        </p:tgtEl>
                                        <p:attrNameLst>
                                          <p:attrName>style.visibility</p:attrName>
                                        </p:attrNameLst>
                                      </p:cBhvr>
                                      <p:to>
                                        <p:strVal val="visible"/>
                                      </p:to>
                                    </p:set>
                                    <p:anim calcmode="lin" valueType="num">
                                      <p:cBhvr>
                                        <p:cTn id="58" dur="500" fill="hold"/>
                                        <p:tgtEl>
                                          <p:spTgt spid="318"/>
                                        </p:tgtEl>
                                        <p:attrNameLst>
                                          <p:attrName>ppt_x</p:attrName>
                                        </p:attrNameLst>
                                      </p:cBhvr>
                                      <p:tavLst>
                                        <p:tav tm="0">
                                          <p:val>
                                            <p:strVal val="0-#ppt_w/2"/>
                                          </p:val>
                                        </p:tav>
                                        <p:tav tm="100000">
                                          <p:val>
                                            <p:strVal val="#ppt_x"/>
                                          </p:val>
                                        </p:tav>
                                      </p:tavLst>
                                    </p:anim>
                                    <p:anim calcmode="lin" valueType="num">
                                      <p:cBhvr>
                                        <p:cTn id="59" dur="500" fill="hold"/>
                                        <p:tgtEl>
                                          <p:spTgt spid="318"/>
                                        </p:tgtEl>
                                        <p:attrNameLst>
                                          <p:attrName>ppt_y</p:attrName>
                                        </p:attrNameLst>
                                      </p:cBhvr>
                                      <p:tavLst>
                                        <p:tav tm="0">
                                          <p:val>
                                            <p:strVal val="#ppt_y"/>
                                          </p:val>
                                        </p:tav>
                                        <p:tav tm="100000">
                                          <p:val>
                                            <p:strVal val="#ppt_y"/>
                                          </p:val>
                                        </p:tav>
                                      </p:tavLst>
                                    </p:anim>
                                  </p:childTnLst>
                                </p:cTn>
                              </p:par>
                            </p:childTnLst>
                          </p:cTn>
                        </p:par>
                        <p:par>
                          <p:cTn id="60" fill="hold">
                            <p:stCondLst>
                              <p:cond delay="5800"/>
                            </p:stCondLst>
                            <p:childTnLst>
                              <p:par>
                                <p:cTn id="61" presetClass="entr" nodeType="afterEffect" presetSubtype="4" presetID="22" grpId="13" fill="hold">
                                  <p:stCondLst>
                                    <p:cond delay="0"/>
                                  </p:stCondLst>
                                  <p:iterate type="el" backwards="0">
                                    <p:tmAbs val="0"/>
                                  </p:iterate>
                                  <p:childTnLst>
                                    <p:set>
                                      <p:cBhvr>
                                        <p:cTn id="62" fill="hold"/>
                                        <p:tgtEl>
                                          <p:spTgt spid="322"/>
                                        </p:tgtEl>
                                        <p:attrNameLst>
                                          <p:attrName>style.visibility</p:attrName>
                                        </p:attrNameLst>
                                      </p:cBhvr>
                                      <p:to>
                                        <p:strVal val="visible"/>
                                      </p:to>
                                    </p:set>
                                    <p:animEffect filter="wipe(down)" transition="in">
                                      <p:cBhvr>
                                        <p:cTn id="63" dur="500"/>
                                        <p:tgtEl>
                                          <p:spTgt spid="322"/>
                                        </p:tgtEl>
                                      </p:cBhvr>
                                    </p:animEffect>
                                  </p:childTnLst>
                                </p:cTn>
                              </p:par>
                            </p:childTnLst>
                          </p:cTn>
                        </p:par>
                        <p:par>
                          <p:cTn id="64" fill="hold">
                            <p:stCondLst>
                              <p:cond delay="6300"/>
                            </p:stCondLst>
                            <p:childTnLst>
                              <p:par>
                                <p:cTn id="65" presetClass="entr" nodeType="afterEffect" presetSubtype="4" presetID="2" grpId="14" fill="hold">
                                  <p:stCondLst>
                                    <p:cond delay="0"/>
                                  </p:stCondLst>
                                  <p:iterate type="el" backwards="0">
                                    <p:tmAbs val="0"/>
                                  </p:iterate>
                                  <p:childTnLst>
                                    <p:set>
                                      <p:cBhvr>
                                        <p:cTn id="66" fill="hold"/>
                                        <p:tgtEl>
                                          <p:spTgt spid="326"/>
                                        </p:tgtEl>
                                        <p:attrNameLst>
                                          <p:attrName>style.visibility</p:attrName>
                                        </p:attrNameLst>
                                      </p:cBhvr>
                                      <p:to>
                                        <p:strVal val="visible"/>
                                      </p:to>
                                    </p:set>
                                    <p:anim calcmode="lin" valueType="num">
                                      <p:cBhvr>
                                        <p:cTn id="67" dur="500" fill="hold"/>
                                        <p:tgtEl>
                                          <p:spTgt spid="326"/>
                                        </p:tgtEl>
                                        <p:attrNameLst>
                                          <p:attrName>ppt_x</p:attrName>
                                        </p:attrNameLst>
                                      </p:cBhvr>
                                      <p:tavLst>
                                        <p:tav tm="0">
                                          <p:val>
                                            <p:strVal val="#ppt_x"/>
                                          </p:val>
                                        </p:tav>
                                        <p:tav tm="100000">
                                          <p:val>
                                            <p:strVal val="#ppt_x"/>
                                          </p:val>
                                        </p:tav>
                                      </p:tavLst>
                                    </p:anim>
                                    <p:anim calcmode="lin" valueType="num">
                                      <p:cBhvr>
                                        <p:cTn id="68" dur="500" fill="hold"/>
                                        <p:tgtEl>
                                          <p:spTgt spid="3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5" grpId="11"/>
      <p:bldP build="whole" bldLvl="1" animBg="1" rev="0" advAuto="0" spid="306" grpId="1"/>
      <p:bldP build="whole" bldLvl="1" animBg="1" rev="0" advAuto="0" spid="323" grpId="5"/>
      <p:bldP build="whole" bldLvl="1" animBg="1" rev="0" advAuto="0" spid="309" grpId="3"/>
      <p:bldP build="whole" bldLvl="1" animBg="1" rev="0" advAuto="0" spid="318" grpId="12"/>
      <p:bldP build="whole" bldLvl="1" animBg="1" rev="0" advAuto="0" spid="324" grpId="8"/>
      <p:bldP build="whole" bldLvl="1" animBg="1" rev="0" advAuto="0" spid="327" grpId="2"/>
      <p:bldP build="whole" bldLvl="1" animBg="1" rev="0" advAuto="0" spid="321" grpId="10"/>
      <p:bldP build="whole" bldLvl="1" animBg="1" rev="0" advAuto="0" spid="312" grpId="6"/>
      <p:bldP build="whole" bldLvl="1" animBg="1" rev="0" advAuto="0" spid="322" grpId="13"/>
      <p:bldP build="whole" bldLvl="1" animBg="1" rev="0" advAuto="0" spid="319" grpId="4"/>
      <p:bldP build="whole" bldLvl="1" animBg="1" rev="0" advAuto="0" spid="320" grpId="7"/>
      <p:bldP build="whole" bldLvl="1" animBg="1" rev="0" advAuto="0" spid="315" grpId="9"/>
      <p:bldP build="whole" bldLvl="1" animBg="1" rev="0" advAuto="0" spid="326" grpId="14"/>
    </p:bldLst>
  </p:timing>
</p:sld>
</file>

<file path=ppt/theme/theme1.xml><?xml version="1.0" encoding="utf-8"?>
<a:theme xmlns:a="http://schemas.openxmlformats.org/drawingml/2006/main" xmlns:r="http://schemas.openxmlformats.org/officeDocument/2006/relationships"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6858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微软雅黑"/>
            <a:ea typeface="微软雅黑"/>
            <a:cs typeface="微软雅黑"/>
            <a:sym typeface="微软雅黑"/>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6858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微软雅黑"/>
            <a:ea typeface="微软雅黑"/>
            <a:cs typeface="微软雅黑"/>
            <a:sym typeface="微软雅黑"/>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6858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微软雅黑"/>
            <a:ea typeface="微软雅黑"/>
            <a:cs typeface="微软雅黑"/>
            <a:sym typeface="微软雅黑"/>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6858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微软雅黑"/>
            <a:ea typeface="微软雅黑"/>
            <a:cs typeface="微软雅黑"/>
            <a:sym typeface="微软雅黑"/>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